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72"/>
  </p:notesMasterIdLst>
  <p:handoutMasterIdLst>
    <p:handoutMasterId r:id="rId73"/>
  </p:handoutMasterIdLst>
  <p:sldIdLst>
    <p:sldId id="279" r:id="rId3"/>
    <p:sldId id="494" r:id="rId4"/>
    <p:sldId id="740" r:id="rId5"/>
    <p:sldId id="827" r:id="rId6"/>
    <p:sldId id="771" r:id="rId7"/>
    <p:sldId id="817" r:id="rId8"/>
    <p:sldId id="540" r:id="rId9"/>
    <p:sldId id="821" r:id="rId10"/>
    <p:sldId id="820" r:id="rId11"/>
    <p:sldId id="863" r:id="rId12"/>
    <p:sldId id="882" r:id="rId13"/>
    <p:sldId id="865" r:id="rId14"/>
    <p:sldId id="911" r:id="rId15"/>
    <p:sldId id="885" r:id="rId16"/>
    <p:sldId id="883" r:id="rId17"/>
    <p:sldId id="825" r:id="rId18"/>
    <p:sldId id="845" r:id="rId19"/>
    <p:sldId id="798" r:id="rId20"/>
    <p:sldId id="799" r:id="rId21"/>
    <p:sldId id="797" r:id="rId22"/>
    <p:sldId id="830" r:id="rId23"/>
    <p:sldId id="800" r:id="rId24"/>
    <p:sldId id="831" r:id="rId25"/>
    <p:sldId id="751" r:id="rId26"/>
    <p:sldId id="850" r:id="rId27"/>
    <p:sldId id="835" r:id="rId28"/>
    <p:sldId id="852" r:id="rId29"/>
    <p:sldId id="836" r:id="rId30"/>
    <p:sldId id="811" r:id="rId31"/>
    <p:sldId id="887" r:id="rId32"/>
    <p:sldId id="888" r:id="rId33"/>
    <p:sldId id="884" r:id="rId34"/>
    <p:sldId id="890" r:id="rId35"/>
    <p:sldId id="891" r:id="rId36"/>
    <p:sldId id="715" r:id="rId37"/>
    <p:sldId id="892" r:id="rId38"/>
    <p:sldId id="716" r:id="rId39"/>
    <p:sldId id="717" r:id="rId40"/>
    <p:sldId id="719" r:id="rId41"/>
    <p:sldId id="893" r:id="rId42"/>
    <p:sldId id="736" r:id="rId43"/>
    <p:sldId id="909" r:id="rId44"/>
    <p:sldId id="720" r:id="rId45"/>
    <p:sldId id="721" r:id="rId46"/>
    <p:sldId id="843" r:id="rId47"/>
    <p:sldId id="894" r:id="rId48"/>
    <p:sldId id="723" r:id="rId49"/>
    <p:sldId id="724" r:id="rId50"/>
    <p:sldId id="725" r:id="rId51"/>
    <p:sldId id="562" r:id="rId52"/>
    <p:sldId id="726" r:id="rId53"/>
    <p:sldId id="737" r:id="rId54"/>
    <p:sldId id="895" r:id="rId55"/>
    <p:sldId id="907" r:id="rId56"/>
    <p:sldId id="730" r:id="rId57"/>
    <p:sldId id="896" r:id="rId58"/>
    <p:sldId id="897" r:id="rId59"/>
    <p:sldId id="898" r:id="rId60"/>
    <p:sldId id="913" r:id="rId61"/>
    <p:sldId id="914" r:id="rId62"/>
    <p:sldId id="900" r:id="rId63"/>
    <p:sldId id="901" r:id="rId64"/>
    <p:sldId id="902" r:id="rId65"/>
    <p:sldId id="903" r:id="rId66"/>
    <p:sldId id="915" r:id="rId67"/>
    <p:sldId id="904" r:id="rId68"/>
    <p:sldId id="905" r:id="rId69"/>
    <p:sldId id="910" r:id="rId70"/>
    <p:sldId id="906" r:id="rId71"/>
  </p:sldIdLst>
  <p:sldSz cx="9144000" cy="6858000" type="screen4x3"/>
  <p:notesSz cx="6735763" cy="98679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DBF5"/>
    <a:srgbClr val="FFA441"/>
    <a:srgbClr val="CC3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31" autoAdjust="0"/>
    <p:restoredTop sz="50067" autoAdjust="0"/>
  </p:normalViewPr>
  <p:slideViewPr>
    <p:cSldViewPr>
      <p:cViewPr varScale="1">
        <p:scale>
          <a:sx n="76" d="100"/>
          <a:sy n="76" d="100"/>
        </p:scale>
        <p:origin x="62" y="3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F899E-2EAB-3D40-A818-6C71F65C668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260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54F83-E5D9-7C4B-98F0-61BE507C3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483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35763" cy="9867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96712" cy="1254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84800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2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3288" y="749300"/>
            <a:ext cx="492918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78450" cy="44307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86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33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935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13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495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430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947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70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380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679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44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3288" y="749300"/>
            <a:ext cx="492918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78450" cy="44307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587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45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630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45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233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49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677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60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22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56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78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0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49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92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262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408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20650"/>
            <a:ext cx="2027238" cy="65055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0863" y="120650"/>
            <a:ext cx="5929312" cy="65055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974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2331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05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985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0863" y="1492250"/>
            <a:ext cx="3914775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8038" y="1492250"/>
            <a:ext cx="3914775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046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1481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882789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55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076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3909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0900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292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20650"/>
            <a:ext cx="2027238" cy="65055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0863" y="120650"/>
            <a:ext cx="5929312" cy="65055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3312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96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0863" y="1492250"/>
            <a:ext cx="3914775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8038" y="1492250"/>
            <a:ext cx="3914775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030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257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89277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2F9A5648-B596-C640-B495-5D9F694734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87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331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747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20650"/>
            <a:ext cx="80692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492250"/>
            <a:ext cx="79819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9550" y="5992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2F9A5648-B596-C640-B495-5D9F69473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F397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64563" y="62261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20650"/>
            <a:ext cx="80692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492250"/>
            <a:ext cx="79819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9D328E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F397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ses.fr/en/system/files/AP2015SA0210Ra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e-info.f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hyperlink" Target="mailto:Info.energie@solagro.asso.fr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e.gouv.fr/dgccrf/Liste-des-directions-departementales-de-la-protect" TargetMode="External"/><Relationship Id="rId2" Type="http://schemas.openxmlformats.org/officeDocument/2006/relationships/hyperlink" Target="http://www.mediation-eau.fr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queenergie.gouv.f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equeenergie.gouv.fr/b&#233;n&#233;ficiaire/eligibilit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queenergie.gouv.f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queenergie.gouv.f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queenergie.gouv.fr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queenergie.gouv.f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ire.fr/trouvez-un-professionne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guidetopten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2.png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projet.anah.gouv.fr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dis.fr/Link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rdf.fr/particuliers/services-gaz-en-ligne/mon-espace-gr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18013" y="516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87" y="4865687"/>
            <a:ext cx="20002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Image 2" descr="TLSE METROPOLE logo coule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18" y="5609918"/>
            <a:ext cx="2340828" cy="640048"/>
          </a:xfrm>
          <a:prstGeom prst="rect">
            <a:avLst/>
          </a:prstGeom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555776" y="3068960"/>
            <a:ext cx="6408712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fr-FR" sz="3600" b="1" dirty="0">
                <a:solidFill>
                  <a:srgbClr val="FFFFFF"/>
                </a:solidFill>
              </a:rPr>
              <a:t>Précarité énergétique </a:t>
            </a:r>
          </a:p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fr-FR" b="1" dirty="0">
                <a:solidFill>
                  <a:srgbClr val="FFFFFF"/>
                </a:solidFill>
              </a:rPr>
              <a:t>2</a:t>
            </a:r>
            <a:r>
              <a:rPr lang="fr-FR" b="1" baseline="30000" dirty="0">
                <a:solidFill>
                  <a:srgbClr val="FFFFFF"/>
                </a:solidFill>
              </a:rPr>
              <a:t>ème</a:t>
            </a:r>
            <a:r>
              <a:rPr lang="fr-FR" b="1" dirty="0">
                <a:solidFill>
                  <a:srgbClr val="FFFFFF"/>
                </a:solidFill>
              </a:rPr>
              <a:t> Module : Agir</a:t>
            </a:r>
          </a:p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fr-FR" sz="2000" i="1" dirty="0">
                <a:solidFill>
                  <a:srgbClr val="FFFFFF"/>
                </a:solidFill>
              </a:rPr>
              <a:t>Avril 2019</a:t>
            </a:r>
          </a:p>
        </p:txBody>
      </p:sp>
      <p:pic>
        <p:nvPicPr>
          <p:cNvPr id="10" name="Image 9" descr="BM REPOS hori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89240"/>
            <a:ext cx="2129408" cy="10548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8371273-F80C-604F-96CA-D545FED23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2492896"/>
            <a:ext cx="1913258" cy="10081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0DD6C01-D737-0F45-84BD-E841939B0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1471" y="5589240"/>
            <a:ext cx="1281383" cy="10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35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9722" y="1336478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800" dirty="0" err="1">
                <a:solidFill>
                  <a:schemeClr val="tx1"/>
                </a:solidFill>
                <a:latin typeface="Chalkboard"/>
              </a:rPr>
              <a:t>Linky</a:t>
            </a:r>
            <a:r>
              <a:rPr lang="fr-FR" sz="1800" dirty="0">
                <a:solidFill>
                  <a:schemeClr val="tx1"/>
                </a:solidFill>
                <a:latin typeface="Chalkboard"/>
              </a:rPr>
              <a:t> 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ANFR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Mesures du champ </a:t>
            </a:r>
            <a:r>
              <a:rPr lang="fr-FR" sz="1600" dirty="0" err="1">
                <a:solidFill>
                  <a:schemeClr val="tx1"/>
                </a:solidFill>
                <a:latin typeface="Century Gothic" charset="0"/>
              </a:rPr>
              <a:t>électro-magnétique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mesurés à 20 cm</a:t>
            </a:r>
          </a:p>
          <a:p>
            <a:pPr marL="720000" indent="-285750">
              <a:spcBef>
                <a:spcPts val="0"/>
              </a:spcBef>
              <a:buClr>
                <a:srgbClr val="B5D04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Magnétique : entre 0,01 </a:t>
            </a:r>
            <a:r>
              <a:rPr lang="el-GR" sz="1600" dirty="0">
                <a:solidFill>
                  <a:schemeClr val="tx1"/>
                </a:solidFill>
                <a:latin typeface="Century Gothic" charset="0"/>
              </a:rPr>
              <a:t>μ</a:t>
            </a:r>
            <a:r>
              <a:rPr lang="fr-FR" sz="1600" dirty="0" err="1">
                <a:solidFill>
                  <a:schemeClr val="tx1"/>
                </a:solidFill>
                <a:latin typeface="Century Gothic" charset="0"/>
              </a:rPr>
              <a:t>T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et 0,05 </a:t>
            </a:r>
            <a:r>
              <a:rPr lang="el-GR" sz="1600" dirty="0">
                <a:solidFill>
                  <a:schemeClr val="tx1"/>
                </a:solidFill>
                <a:latin typeface="Century Gothic" charset="0"/>
              </a:rPr>
              <a:t>μ</a:t>
            </a:r>
            <a:r>
              <a:rPr lang="fr-FR" sz="1600" dirty="0" err="1">
                <a:solidFill>
                  <a:schemeClr val="tx1"/>
                </a:solidFill>
                <a:latin typeface="Century Gothic" charset="0"/>
              </a:rPr>
              <a:t>T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soit entre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100 et 600 fois moins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que la valeur limite réglementaire de 6,25 </a:t>
            </a:r>
            <a:r>
              <a:rPr lang="el-GR" sz="1600" dirty="0">
                <a:solidFill>
                  <a:schemeClr val="tx1"/>
                </a:solidFill>
                <a:latin typeface="Century Gothic" charset="0"/>
              </a:rPr>
              <a:t>μ</a:t>
            </a:r>
            <a:r>
              <a:rPr lang="fr-FR" sz="1600" dirty="0" err="1">
                <a:solidFill>
                  <a:schemeClr val="tx1"/>
                </a:solidFill>
                <a:latin typeface="Century Gothic" charset="0"/>
              </a:rPr>
              <a:t>T</a:t>
            </a:r>
            <a:endParaRPr lang="fr-FR" sz="1600" dirty="0">
              <a:solidFill>
                <a:schemeClr val="tx1"/>
              </a:solidFill>
              <a:latin typeface="Century Gothic" charset="0"/>
            </a:endParaRPr>
          </a:p>
          <a:p>
            <a:pPr marL="720000" indent="-285750">
              <a:spcBef>
                <a:spcPts val="0"/>
              </a:spcBef>
              <a:buClr>
                <a:srgbClr val="B5D04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Electrique : entre 0,25 et 1 V/m, soit entre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80 et 350 fois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moins que la valeur limite réglementaire de 87 V/m.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ANSES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Etude commanditée par la DGS 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« </a:t>
            </a:r>
            <a:r>
              <a:rPr lang="fr-FR" sz="1600" i="1" dirty="0">
                <a:solidFill>
                  <a:schemeClr val="tx1"/>
                </a:solidFill>
                <a:latin typeface="Century Gothic" charset="0"/>
              </a:rPr>
              <a:t>Des niveaux d’exposition (compteur let CPL) </a:t>
            </a:r>
            <a:r>
              <a:rPr lang="fr-FR" sz="1600" i="1" dirty="0">
                <a:solidFill>
                  <a:srgbClr val="FF0000"/>
                </a:solidFill>
                <a:latin typeface="Century Gothic" charset="0"/>
              </a:rPr>
              <a:t>comparables</a:t>
            </a:r>
            <a:r>
              <a:rPr lang="fr-FR" sz="1600" i="1" dirty="0">
                <a:solidFill>
                  <a:schemeClr val="tx1"/>
                </a:solidFill>
                <a:latin typeface="Century Gothic" charset="0"/>
              </a:rPr>
              <a:t> à ceux d’autres équipements électriques déjà utilisés dans les foyers et dans tous les cas </a:t>
            </a:r>
            <a:r>
              <a:rPr lang="fr-FR" sz="1600" i="1" dirty="0">
                <a:solidFill>
                  <a:srgbClr val="FF0000"/>
                </a:solidFill>
                <a:latin typeface="Century Gothic" charset="0"/>
              </a:rPr>
              <a:t>très inférieurs aux valeurs limites d’exposition réglementaires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 ».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800" dirty="0">
              <a:solidFill>
                <a:schemeClr val="tx1"/>
              </a:solidFill>
              <a:latin typeface="Chalkboard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800" dirty="0" err="1">
                <a:solidFill>
                  <a:schemeClr val="tx1"/>
                </a:solidFill>
                <a:latin typeface="Chalkboard"/>
              </a:rPr>
              <a:t>Gazpar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</a:rPr>
              <a:t> 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ANFR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mesure du champ électrique d’un émetteur radio (fréquence différente) : entre 0,5 V/m et 3 V/m soit entre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56 à 9 fois moins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que la limite réglementaire de 28 V/m. </a:t>
            </a: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r>
              <a:rPr lang="fr-FR" sz="1400" dirty="0">
                <a:solidFill>
                  <a:schemeClr val="tx1"/>
                </a:solidFill>
                <a:latin typeface="Century Gothic" charset="0"/>
              </a:rPr>
              <a:t>DGS (Direction générale de la santé)</a:t>
            </a:r>
            <a:endParaRPr lang="fr-FR" sz="14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r>
              <a:rPr lang="fr-FR" sz="1400" dirty="0">
                <a:solidFill>
                  <a:schemeClr val="tx1"/>
                </a:solidFill>
                <a:latin typeface="Century Gothic" charset="0"/>
              </a:rPr>
              <a:t>ANFR (Agence nationale des fréquences sur les champs électromagnétiques)</a:t>
            </a:r>
          </a:p>
          <a:p>
            <a:r>
              <a:rPr lang="fr-FR" sz="1400" dirty="0">
                <a:solidFill>
                  <a:schemeClr val="tx1"/>
                </a:solidFill>
                <a:latin typeface="Century Gothic" charset="0"/>
              </a:rPr>
              <a:t>ANSES (Agence nationale de sécurité sanitaire de l’alimentation de l’environnement et du travail) </a:t>
            </a:r>
            <a:br>
              <a:rPr lang="fr-FR" sz="1400" dirty="0">
                <a:solidFill>
                  <a:schemeClr val="tx1"/>
                </a:solidFill>
                <a:latin typeface="Century Gothic" charset="0"/>
              </a:rPr>
            </a:br>
            <a:r>
              <a:rPr lang="fr-FR" sz="1400" dirty="0">
                <a:solidFill>
                  <a:schemeClr val="tx1"/>
                </a:solidFill>
                <a:latin typeface="Chalkboard"/>
                <a:hlinkClick r:id="rId3"/>
              </a:rPr>
              <a:t>https://www.anses.fr/en/system/files/AP2015SA0210Ra.pdf</a:t>
            </a:r>
            <a:endParaRPr lang="fr-FR" sz="1400" dirty="0">
              <a:solidFill>
                <a:schemeClr val="tx1"/>
              </a:solidFill>
              <a:latin typeface="Chalkboard"/>
            </a:endParaRPr>
          </a:p>
          <a:p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90550" y="0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Compteurs communicants </a:t>
            </a:r>
          </a:p>
        </p:txBody>
      </p:sp>
    </p:spTree>
    <p:extLst>
      <p:ext uri="{BB962C8B-B14F-4D97-AF65-F5344CB8AC3E}">
        <p14:creationId xmlns:p14="http://schemas.microsoft.com/office/powerpoint/2010/main" val="2708940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99209" y="205297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Composition de ma facture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</a:br>
            <a:endParaRPr lang="fr-FR" sz="1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11C8654-44F6-094A-B102-08CBDF7D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793" y="3327871"/>
            <a:ext cx="5483343" cy="33475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1DDE49A-2376-ED4B-8CC1-80D3585B9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06" y="3146655"/>
            <a:ext cx="4513622" cy="27430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CA98805-4C2C-9B44-A01C-C9BD8FDE8F01}"/>
              </a:ext>
            </a:extLst>
          </p:cNvPr>
          <p:cNvSpPr txBox="1"/>
          <p:nvPr/>
        </p:nvSpPr>
        <p:spPr>
          <a:xfrm>
            <a:off x="447116" y="3384028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tx1"/>
                </a:solidFill>
                <a:latin typeface="Chalkboard" panose="03050602040202020205" pitchFamily="66" charset="77"/>
              </a:rPr>
              <a:t>Electricité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68C41BD7-2FFD-FB43-8D41-6763A6004711}"/>
              </a:ext>
            </a:extLst>
          </p:cNvPr>
          <p:cNvSpPr txBox="1"/>
          <p:nvPr/>
        </p:nvSpPr>
        <p:spPr>
          <a:xfrm>
            <a:off x="7452320" y="5589240"/>
            <a:ext cx="138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tx1"/>
                </a:solidFill>
                <a:latin typeface="Chalkboard" panose="03050602040202020205" pitchFamily="66" charset="77"/>
              </a:rPr>
              <a:t>Gaz nature</a:t>
            </a:r>
            <a:r>
              <a:rPr lang="fr-FR" sz="1800">
                <a:solidFill>
                  <a:schemeClr val="tx1"/>
                </a:solidFill>
                <a:latin typeface="Chalkboard" panose="03050602040202020205" pitchFamily="66" charset="77"/>
              </a:rPr>
              <a:t>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956B0E7-3D9C-344B-85CC-A94CEB77EEAB}"/>
              </a:ext>
            </a:extLst>
          </p:cNvPr>
          <p:cNvSpPr/>
          <p:nvPr/>
        </p:nvSpPr>
        <p:spPr>
          <a:xfrm>
            <a:off x="547276" y="1280166"/>
            <a:ext cx="82809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Fourniture </a:t>
            </a:r>
            <a:r>
              <a:rPr lang="fr-FR" sz="1600" b="1" dirty="0">
                <a:solidFill>
                  <a:srgbClr val="FF0000"/>
                </a:solidFill>
                <a:latin typeface="Century Gothic"/>
                <a:cs typeface="Century Gothic"/>
              </a:rPr>
              <a:t>1/3 de la facture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. Données propres à chaque fournisseur </a:t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600" i="1" dirty="0">
                <a:solidFill>
                  <a:srgbClr val="FF0000"/>
                </a:solidFill>
                <a:latin typeface="Chalkboard" panose="03050602040202020205" pitchFamily="66" charset="77"/>
                <a:cs typeface="Century Gothic"/>
              </a:rPr>
              <a:t>J’ai le choix !</a:t>
            </a: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/>
            </a:r>
            <a:b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</a:br>
            <a:endParaRPr lang="fr-FR" sz="1600" i="1" dirty="0">
              <a:solidFill>
                <a:schemeClr val="tx1"/>
              </a:solidFill>
              <a:latin typeface="Chalkboard" panose="03050602040202020205" pitchFamily="66" charset="77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Taxe et contributions </a:t>
            </a:r>
            <a:r>
              <a:rPr lang="fr-FR" sz="1600" b="1" dirty="0">
                <a:solidFill>
                  <a:srgbClr val="FF0000"/>
                </a:solidFill>
                <a:latin typeface="Century Gothic"/>
                <a:cs typeface="Century Gothic"/>
              </a:rPr>
              <a:t>2/3 de la facture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. Donnée communes à tous les fournisseurs</a:t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600" i="1" dirty="0">
                <a:solidFill>
                  <a:srgbClr val="FF0000"/>
                </a:solidFill>
                <a:latin typeface="Chalkboard" panose="03050602040202020205" pitchFamily="66" charset="77"/>
                <a:cs typeface="Century Gothic"/>
              </a:rPr>
              <a:t>Je n’ai pas le choix !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600" b="1" dirty="0">
                <a:solidFill>
                  <a:srgbClr val="FF0000"/>
                </a:solidFill>
                <a:latin typeface="Century Gothic"/>
                <a:cs typeface="Century Gothic"/>
              </a:rPr>
              <a:t/>
            </a:r>
            <a:br>
              <a:rPr lang="fr-FR" sz="1600" b="1" dirty="0">
                <a:solidFill>
                  <a:srgbClr val="FF0000"/>
                </a:solidFill>
                <a:latin typeface="Century Gothic"/>
                <a:cs typeface="Century Gothic"/>
              </a:rPr>
            </a:br>
            <a:endParaRPr lang="fr-FR" sz="1400" b="1" i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0071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311" y="1430589"/>
            <a:ext cx="84249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800" i="1" dirty="0">
                <a:solidFill>
                  <a:schemeClr val="tx1"/>
                </a:solidFill>
                <a:latin typeface="Chalkboard"/>
                <a:cs typeface="Century Gothic" charset="0"/>
              </a:rPr>
              <a:t>Incontournables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halkboard"/>
                <a:cs typeface="Century Gothic" charset="0"/>
              </a:rPr>
              <a:t>P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rix annuel de l’abonnement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qui augmente avec la puissance en adéquation avec mes besoins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Prix du kWh c€/kWh</a:t>
            </a:r>
            <a:endParaRPr lang="fr-FR" sz="1600" b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Fréquence à laquelle le fournisseur augmentation le prix : 4 possibilités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Règlementé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 par l’Etat: EDF ou ENGIE (fournisseurs historiques)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Indexé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 (exemple -3%): un prix qui évolue en même temps que le tarif réglementé. 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Prix fixe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sur une durée : 1 ou 2 ans 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Prix libre </a:t>
            </a: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NB. noté parfois dans « Conditions et révision des prix » OU un préavis d’un mois !!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800" i="1" dirty="0">
              <a:solidFill>
                <a:schemeClr val="tx1"/>
              </a:solidFill>
              <a:latin typeface="Chalkboard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800" i="1" dirty="0">
                <a:solidFill>
                  <a:schemeClr val="tx1"/>
                </a:solidFill>
                <a:latin typeface="Chalkboard"/>
              </a:rPr>
              <a:t>Autres aspects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Electricité verte ou biogaz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Services de gestion : modes de contact, moyens de paiement, mode de transmission des index auto-relevés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Frais annexes : dépôt de garantie (mode paiement), frais en cas d’impayés, 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Montant des services complémentaires </a:t>
            </a:r>
            <a:r>
              <a:rPr lang="fr-FR" sz="1600" u="sng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payants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non obligatoires (suivi conso, assurance dépannage, etc.) </a:t>
            </a:r>
            <a:r>
              <a:rPr lang="fr-FR" sz="1600" i="1" dirty="0">
                <a:solidFill>
                  <a:srgbClr val="FF0000"/>
                </a:solidFill>
                <a:latin typeface="Century Gothic" charset="0"/>
                <a:cs typeface="Century Gothic" charset="0"/>
              </a:rPr>
              <a:t>totalement inutiles !!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endParaRPr lang="fr-FR" sz="1600" dirty="0">
              <a:solidFill>
                <a:srgbClr val="FF0000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xmlns="" id="{1EB8E0A5-00C4-3848-B454-F01419560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09" y="205297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Données propres à chaque fournisseur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</a:br>
            <a:endParaRPr lang="fr-FR" sz="1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02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DB532C17-0B64-C341-B3CD-5311B5BCA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xmlns="" id="{875997CF-F6F6-1A4F-8A36-69B6E980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09" y="205297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Données communes à tous les fournisseurs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</a:br>
            <a:endParaRPr lang="fr-FR" sz="1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9389243-0F81-CB44-A823-4E22CF791D72}"/>
              </a:ext>
            </a:extLst>
          </p:cNvPr>
          <p:cNvSpPr txBox="1"/>
          <p:nvPr/>
        </p:nvSpPr>
        <p:spPr>
          <a:xfrm>
            <a:off x="435311" y="1628800"/>
            <a:ext cx="84249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800" i="1" dirty="0">
                <a:solidFill>
                  <a:schemeClr val="tx1"/>
                </a:solidFill>
                <a:latin typeface="Chalkboard"/>
              </a:rPr>
              <a:t>Diverses taxes &amp; contributions dont le coût est proportionnel à ma consommation ou variable selon le type d’ abonnement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Charges de services publics : 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Développement des énergies renouvelables, 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Budget du Médiateur de l’énergie, 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Chèque énergie, 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Frais d’acheminement des gestionnaires de réseaux de transport.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Financement partiel du régime de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retraite des salariés du transport et de distribution des industries du gaz et de l’électricité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TVA : abonnement et consommation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</a:endParaRPr>
          </a:p>
          <a:p>
            <a:endParaRPr lang="fr-FR" sz="1800" i="1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285750" indent="-285750">
              <a:buClr>
                <a:srgbClr val="660066"/>
              </a:buClr>
              <a:buFont typeface="Arial"/>
              <a:buChar char="•"/>
            </a:pPr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952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4301" y="1393825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800" i="1" dirty="0">
                <a:solidFill>
                  <a:schemeClr val="tx1"/>
                </a:solidFill>
                <a:latin typeface="Chalkboard" panose="03050602040202020205" pitchFamily="66" charset="77"/>
              </a:rPr>
              <a:t>Distinction importante entre…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Certificat « garantie d’origine »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: atteste qu’une quantité équivalente d’électricité d’origine renouvelable est injectée sur le réseau en France ou en Europe. 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Négocié à une dizaines de centimes par </a:t>
            </a:r>
            <a:r>
              <a:rPr lang="fr-FR" sz="1600" dirty="0" err="1">
                <a:solidFill>
                  <a:schemeClr val="tx1"/>
                </a:solidFill>
                <a:latin typeface="Century Gothic" charset="0"/>
              </a:rPr>
              <a:t>MWh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(1 </a:t>
            </a:r>
            <a:r>
              <a:rPr lang="fr-FR" sz="1600" dirty="0" err="1">
                <a:solidFill>
                  <a:schemeClr val="tx1"/>
                </a:solidFill>
                <a:latin typeface="Century Gothic" charset="0"/>
              </a:rPr>
              <a:t>MWh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= 1 000 kWh)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Un label vert à bon marché !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Quantité d’électricité-verte produite.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Négociée à plus de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40 euros/</a:t>
            </a:r>
            <a:r>
              <a:rPr lang="fr-FR" sz="1600" b="1" dirty="0" err="1">
                <a:solidFill>
                  <a:schemeClr val="tx1"/>
                </a:solidFill>
                <a:latin typeface="Century Gothic" charset="0"/>
              </a:rPr>
              <a:t>MWh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.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Seul </a:t>
            </a:r>
            <a:r>
              <a:rPr lang="fr-FR" sz="1600" b="1" dirty="0">
                <a:solidFill>
                  <a:srgbClr val="FF0000"/>
                </a:solidFill>
                <a:latin typeface="Century Gothic" charset="0"/>
              </a:rPr>
              <a:t>ENERCOOP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se fournit auprès de producteurs qui appartiennent à une coopérative ou quantité d’électricité et garanties d’origine sont vendus ensemble. 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De plus, </a:t>
            </a:r>
            <a:r>
              <a:rPr lang="fr-FR" sz="1600" u="sng" dirty="0">
                <a:solidFill>
                  <a:schemeClr val="tx1"/>
                </a:solidFill>
                <a:latin typeface="Century Gothic" charset="0"/>
              </a:rPr>
              <a:t>57 % des bénéfices sont réinvestis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dans le projet de l’entreprise notamment pour multiplier les lieux de production et les projets citoyens 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Des petits nouveaux : </a:t>
            </a:r>
            <a:r>
              <a:rPr lang="fr-FR" sz="1600" dirty="0">
                <a:solidFill>
                  <a:srgbClr val="FF0000"/>
                </a:solidFill>
                <a:latin typeface="Century Gothic" charset="0"/>
              </a:rPr>
              <a:t>Ilek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et </a:t>
            </a:r>
            <a:r>
              <a:rPr lang="fr-FR" sz="1600" dirty="0">
                <a:solidFill>
                  <a:srgbClr val="FF0000"/>
                </a:solidFill>
                <a:latin typeface="Century Gothic" charset="0"/>
              </a:rPr>
              <a:t>Énergie d’ici 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fr-FR" sz="1600" i="1" dirty="0">
                <a:solidFill>
                  <a:srgbClr val="FF0000"/>
                </a:solidFill>
                <a:latin typeface="Century Gothic" charset="0"/>
              </a:rPr>
              <a:t>NB. 09/2018 classement de GREENPEACE https://</a:t>
            </a:r>
            <a:r>
              <a:rPr lang="fr-FR" sz="1600" i="1" dirty="0" err="1">
                <a:solidFill>
                  <a:srgbClr val="FF0000"/>
                </a:solidFill>
                <a:latin typeface="Century Gothic" charset="0"/>
              </a:rPr>
              <a:t>www.guide-electricite-verte.fr</a:t>
            </a:r>
            <a:r>
              <a:rPr lang="fr-FR" sz="1600" i="1" dirty="0">
                <a:solidFill>
                  <a:srgbClr val="FF0000"/>
                </a:solidFill>
                <a:latin typeface="Century Gothic" charset="0"/>
              </a:rPr>
              <a:t>/</a:t>
            </a:r>
            <a:br>
              <a:rPr lang="fr-FR" sz="1600" i="1" dirty="0">
                <a:solidFill>
                  <a:srgbClr val="FF0000"/>
                </a:solidFill>
                <a:latin typeface="Century Gothic" charset="0"/>
              </a:rPr>
            </a:br>
            <a:r>
              <a:rPr lang="fr-FR" sz="1600" dirty="0">
                <a:solidFill>
                  <a:srgbClr val="FF0000"/>
                </a:solidFill>
                <a:latin typeface="Century Gothic" charset="0"/>
              </a:rPr>
              <a:t/>
            </a:r>
            <a:br>
              <a:rPr lang="fr-FR" sz="1600" dirty="0">
                <a:solidFill>
                  <a:srgbClr val="FF0000"/>
                </a:solidFill>
                <a:latin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C270AB4-3AA8-0144-AD2C-985ECBF43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5559118"/>
            <a:ext cx="994644" cy="12213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7BB8C4F-4ED3-5741-BF6D-7EADA96EE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031" y="5727843"/>
            <a:ext cx="1277144" cy="7970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00E90DD-8BE0-E943-9129-18346DCF3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253" y="5665574"/>
            <a:ext cx="1231522" cy="11924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7962EC8-148D-7845-983D-3C56D6CA2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217" y="5472334"/>
            <a:ext cx="1409700" cy="1308100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xmlns="" id="{FDABBFD3-4A07-4543-A6ED-A2D772102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316593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Données propres à chaque fournisseur : électricité verte ?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</a:br>
            <a:endParaRPr lang="fr-FR" sz="1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50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7838" y="1443380"/>
            <a:ext cx="8424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800">
                <a:solidFill>
                  <a:schemeClr val="tx1"/>
                </a:solidFill>
                <a:latin typeface="Chalkboard" panose="03050602040202020205" pitchFamily="66" charset="77"/>
                <a:cs typeface="Century Gothic" charset="0"/>
              </a:rPr>
              <a:t>Gratuit et indépendant ! </a:t>
            </a:r>
            <a:r>
              <a:rPr lang="fr-FR" sz="1600" i="1">
                <a:solidFill>
                  <a:schemeClr val="tx1"/>
                </a:solidFill>
                <a:latin typeface="Chalkboard"/>
                <a:cs typeface="Chalkboard"/>
                <a:hlinkClick r:id="rId3"/>
              </a:rPr>
              <a:t>www.energie-info.fr</a:t>
            </a:r>
            <a:endParaRPr lang="fr-FR" sz="1600" i="1">
              <a:solidFill>
                <a:schemeClr val="tx1"/>
              </a:solidFill>
              <a:latin typeface="Chalkboard"/>
              <a:cs typeface="Chalkboard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j’indique </a:t>
            </a:r>
            <a:r>
              <a:rPr lang="fr-FR" sz="1600">
                <a:solidFill>
                  <a:schemeClr val="tx1"/>
                </a:solidFill>
                <a:latin typeface="Century Gothic" charset="0"/>
              </a:rPr>
              <a:t>le nombre de kWh consommés (ou estimés) et « j’appelle » dans la base de données  mon fournisseur/l’offre souscrite pour ensuite lancer le comparateur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i="1">
              <a:solidFill>
                <a:schemeClr val="tx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Image 6" descr="Capture d’écran 2017-12-21 à 11.59.58.png">
            <a:extLst>
              <a:ext uri="{FF2B5EF4-FFF2-40B4-BE49-F238E27FC236}">
                <a16:creationId xmlns:a16="http://schemas.microsoft.com/office/drawing/2014/main" xmlns="" id="{F5CE116A-2158-4D48-B6C9-1ADC964D5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8" y="2708920"/>
            <a:ext cx="6595688" cy="36606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41B7C5F-8EAD-4441-A8F8-217658964C3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26" y="5229200"/>
            <a:ext cx="1884159" cy="9963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3763007-DE58-564E-93F7-9D9A838D5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412" y="3167348"/>
            <a:ext cx="2049484" cy="1509664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xmlns="" id="{602893EB-495B-4E49-8967-261A6BD40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87" y="3407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Données propres à chaque fournisseur :  comparateur du Médiateur de l’énergie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</a:br>
            <a:endParaRPr lang="fr-FR" sz="1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8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576389"/>
            <a:ext cx="852917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</a:rPr>
              <a:t>Si l’électricité spécifique est le seul poste couvert : 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dk1"/>
                </a:solidFill>
                <a:latin typeface="Century Gothic"/>
              </a:rPr>
              <a:t>Conso &lt; 2 000 kWh/an : 3 </a:t>
            </a:r>
            <a:r>
              <a:rPr lang="fr-FR" sz="1600" dirty="0" err="1">
                <a:solidFill>
                  <a:schemeClr val="dk1"/>
                </a:solidFill>
                <a:latin typeface="Century Gothic"/>
              </a:rPr>
              <a:t>kVA</a:t>
            </a:r>
            <a:r>
              <a:rPr lang="fr-FR" sz="1600" dirty="0">
                <a:solidFill>
                  <a:schemeClr val="dk1"/>
                </a:solidFill>
                <a:latin typeface="Century Gothic"/>
              </a:rPr>
              <a:t> suffit  ! 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dk1"/>
                </a:solidFill>
                <a:latin typeface="Century Gothic"/>
              </a:rPr>
              <a:t>Option double tarif inappropriée. Justifiée SI l’eau chaude est électrique et qui plus est tous les postes de consommation.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dirty="0">
              <a:solidFill>
                <a:schemeClr val="dk1"/>
              </a:solidFill>
              <a:latin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</a:rPr>
              <a:t>Suite au changement  du mode de chauffage : même énergie mais un meilleur rendement (pompe à chaleur) voire une autre source d’énergie. Idem pour la production de l’eau chaude.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dk1"/>
              </a:solidFill>
              <a:latin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</a:rPr>
              <a:t>Suite à des travaux de rénovation thermique qui diminuent le besoin de chauffage.</a:t>
            </a:r>
          </a:p>
          <a:p>
            <a:pPr marL="72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§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285750" indent="-285750">
              <a:buClr>
                <a:srgbClr val="660066"/>
              </a:buClr>
              <a:buFont typeface="Arial"/>
              <a:buChar char="•"/>
            </a:pPr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16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BD355C8D-394A-8B42-B6F9-B92F4A3D9D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0550" y="4451193"/>
          <a:ext cx="8064134" cy="222424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8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8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6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608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halkboard"/>
                          <a:cs typeface="Chalkboard"/>
                        </a:rPr>
                        <a:t>Puissance</a:t>
                      </a:r>
                    </a:p>
                    <a:p>
                      <a:pPr algn="ctr"/>
                      <a:r>
                        <a:rPr lang="fr-FR" sz="1400" dirty="0">
                          <a:latin typeface="Chalkboard"/>
                          <a:cs typeface="Chalkboard"/>
                        </a:rPr>
                        <a:t>compteur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halkboard"/>
                          <a:cs typeface="Chalkboard"/>
                        </a:rPr>
                        <a:t>Abonnement BASE €</a:t>
                      </a:r>
                      <a:r>
                        <a:rPr lang="fr-FR" sz="1400" baseline="0" dirty="0">
                          <a:latin typeface="Chalkboard"/>
                          <a:cs typeface="Chalkboard"/>
                        </a:rPr>
                        <a:t> TTC/an</a:t>
                      </a:r>
                    </a:p>
                    <a:p>
                      <a:pPr algn="ctr"/>
                      <a:r>
                        <a:rPr lang="fr-FR" sz="1600" baseline="0" dirty="0">
                          <a:latin typeface="Chalkboard"/>
                          <a:cs typeface="Chalkboard"/>
                        </a:rPr>
                        <a:t>14,50 c€/WWH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>
                          <a:latin typeface="Chalkboard"/>
                          <a:cs typeface="Chalkboard"/>
                        </a:rPr>
                        <a:t>Abonnement DOUBLE TARIF € TTC/an</a:t>
                      </a:r>
                    </a:p>
                    <a:p>
                      <a:pPr algn="ctr"/>
                      <a:r>
                        <a:rPr lang="fr-FR" sz="1600" baseline="0" dirty="0">
                          <a:latin typeface="Chalkboard"/>
                          <a:cs typeface="Chalkboard"/>
                        </a:rPr>
                        <a:t>HP 15,78 c€/kWh</a:t>
                      </a:r>
                    </a:p>
                    <a:p>
                      <a:pPr algn="ctr"/>
                      <a:r>
                        <a:rPr lang="fr-FR" sz="1600" baseline="0" dirty="0">
                          <a:latin typeface="Chalkboard"/>
                          <a:cs typeface="Chalkboard"/>
                        </a:rPr>
                        <a:t>HC 12,28 c€/kWh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953"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 i="0" dirty="0">
                          <a:latin typeface="Century Gothic"/>
                          <a:cs typeface="Century Gothic"/>
                        </a:rPr>
                        <a:t>3 </a:t>
                      </a:r>
                      <a:r>
                        <a:rPr lang="fr-FR" sz="1400" b="0" i="0" dirty="0" err="1">
                          <a:latin typeface="Century Gothic"/>
                          <a:cs typeface="Century Gothic"/>
                        </a:rPr>
                        <a:t>kVA</a:t>
                      </a:r>
                      <a:endParaRPr lang="fr-FR" sz="1400" b="0" i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>
                          <a:latin typeface="Century Gothic"/>
                          <a:cs typeface="Century Gothic"/>
                        </a:rPr>
                        <a:t>91,89 €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>
                          <a:latin typeface="Century Gothic"/>
                          <a:cs typeface="Century Gothic"/>
                        </a:rPr>
                        <a:t>N’existe</a:t>
                      </a:r>
                      <a:r>
                        <a:rPr lang="fr-FR" sz="1400" b="0" baseline="0">
                          <a:latin typeface="Century Gothic"/>
                          <a:cs typeface="Century Gothic"/>
                        </a:rPr>
                        <a:t> pas </a:t>
                      </a:r>
                      <a:endParaRPr lang="fr-FR" sz="1400" b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>
                          <a:latin typeface="Century Gothic"/>
                          <a:cs typeface="Century Gothic"/>
                        </a:rPr>
                        <a:t>6 </a:t>
                      </a:r>
                      <a:r>
                        <a:rPr lang="fr-FR" sz="1400" b="0" i="0" err="1">
                          <a:latin typeface="Century Gothic"/>
                          <a:cs typeface="Century Gothic"/>
                        </a:rPr>
                        <a:t>kVA</a:t>
                      </a:r>
                      <a:endParaRPr lang="fr-FR" sz="1400" b="0" i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 i="0">
                          <a:latin typeface="Century Gothic"/>
                          <a:cs typeface="Century Gothic"/>
                        </a:rPr>
                        <a:t>110,55</a:t>
                      </a:r>
                      <a:r>
                        <a:rPr lang="fr-FR" sz="1400" b="0" i="0" baseline="0">
                          <a:latin typeface="Century Gothic"/>
                          <a:cs typeface="Century Gothic"/>
                        </a:rPr>
                        <a:t> €</a:t>
                      </a:r>
                      <a:endParaRPr lang="fr-FR" sz="1400" b="0" i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 i="0">
                          <a:latin typeface="Century Gothic"/>
                          <a:cs typeface="Century Gothic"/>
                        </a:rPr>
                        <a:t>123,65 €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i="0">
                          <a:latin typeface="Century Gothic"/>
                          <a:cs typeface="Century Gothic"/>
                        </a:rPr>
                        <a:t>9 </a:t>
                      </a:r>
                      <a:r>
                        <a:rPr lang="fr-FR" sz="1400" i="0" err="1">
                          <a:latin typeface="Century Gothic"/>
                          <a:cs typeface="Century Gothic"/>
                        </a:rPr>
                        <a:t>kVA</a:t>
                      </a:r>
                      <a:endParaRPr lang="fr-FR" sz="1400" i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>
                          <a:latin typeface="Century Gothic"/>
                          <a:cs typeface="Century Gothic"/>
                        </a:rPr>
                        <a:t>130,36 €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>
                          <a:latin typeface="Century Gothic"/>
                          <a:cs typeface="Century Gothic"/>
                        </a:rPr>
                        <a:t>151,33 €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i="0">
                          <a:latin typeface="Century Gothic"/>
                          <a:cs typeface="Century Gothic"/>
                        </a:rPr>
                        <a:t>12 </a:t>
                      </a:r>
                      <a:r>
                        <a:rPr lang="fr-FR" sz="1400" i="0" err="1">
                          <a:latin typeface="Century Gothic"/>
                          <a:cs typeface="Century Gothic"/>
                        </a:rPr>
                        <a:t>kVA</a:t>
                      </a:r>
                      <a:endParaRPr lang="fr-FR" sz="1400" i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>
                          <a:latin typeface="Century Gothic"/>
                          <a:cs typeface="Century Gothic"/>
                        </a:rPr>
                        <a:t>150, 92 €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>
                          <a:latin typeface="Century Gothic"/>
                          <a:cs typeface="Century Gothic"/>
                        </a:rPr>
                        <a:t>177, 24 €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E7718A66-89F4-1F4E-AB1E-FE9B8B5F4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64" y="342107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Une offre adaptée à mon besoin pour ne pas payer plus cher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</a:br>
            <a:endParaRPr lang="fr-FR" sz="1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pic>
        <p:nvPicPr>
          <p:cNvPr id="9" name="Image 8" descr="Capture d’écran 2016-08-01 à 10.42.47.png">
            <a:extLst>
              <a:ext uri="{FF2B5EF4-FFF2-40B4-BE49-F238E27FC236}">
                <a16:creationId xmlns:a16="http://schemas.microsoft.com/office/drawing/2014/main" xmlns="" id="{6E83977E-AB73-9743-9937-E3B51C901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17" y="999130"/>
            <a:ext cx="1525585" cy="9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AA19767F-F2DF-8941-A8D9-0BD6A3077D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9064" y="2645712"/>
          <a:ext cx="7823377" cy="167778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48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8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1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5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Chalkboard"/>
                          <a:cs typeface="Chalkboard"/>
                        </a:rPr>
                        <a:t>Puissance</a:t>
                      </a:r>
                    </a:p>
                    <a:p>
                      <a:pPr algn="ctr"/>
                      <a:r>
                        <a:rPr lang="fr-FR" sz="1400">
                          <a:latin typeface="Chalkboard"/>
                          <a:cs typeface="Chalkboard"/>
                        </a:rPr>
                        <a:t>compteur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Chalkboard"/>
                          <a:cs typeface="Chalkboard"/>
                        </a:rPr>
                        <a:t>Abonnement </a:t>
                      </a:r>
                    </a:p>
                    <a:p>
                      <a:pPr algn="ctr"/>
                      <a:r>
                        <a:rPr lang="fr-FR" sz="1400">
                          <a:latin typeface="Chalkboard"/>
                          <a:cs typeface="Chalkboard"/>
                        </a:rPr>
                        <a:t>€</a:t>
                      </a:r>
                      <a:r>
                        <a:rPr lang="fr-FR" sz="1400" baseline="0">
                          <a:latin typeface="Chalkboard"/>
                          <a:cs typeface="Chalkboard"/>
                        </a:rPr>
                        <a:t> TTC/an</a:t>
                      </a:r>
                      <a:r>
                        <a:rPr lang="fr-FR" sz="1400">
                          <a:latin typeface="Chalkboard"/>
                          <a:cs typeface="Chalkboard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Chalkboard"/>
                          <a:cs typeface="Chalkboard"/>
                        </a:rPr>
                        <a:t>Prix </a:t>
                      </a:r>
                    </a:p>
                    <a:p>
                      <a:pPr algn="ctr"/>
                      <a:r>
                        <a:rPr lang="fr-FR" sz="1400">
                          <a:latin typeface="Chalkboard"/>
                          <a:cs typeface="Chalkboard"/>
                        </a:rPr>
                        <a:t>TTC c€/kWh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latin typeface="Chalkboard"/>
                          <a:cs typeface="Chalkboard"/>
                        </a:rPr>
                        <a:t>BESOINS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944"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 i="0">
                          <a:latin typeface="Century Gothic"/>
                          <a:cs typeface="Century Gothic"/>
                        </a:rPr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>
                          <a:latin typeface="Century Gothic"/>
                          <a:cs typeface="Century Gothic"/>
                        </a:rPr>
                        <a:t>97,83 €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 baseline="0">
                          <a:latin typeface="Century Gothic"/>
                          <a:cs typeface="Century Gothic"/>
                        </a:rPr>
                        <a:t>9,66 c€</a:t>
                      </a:r>
                      <a:endParaRPr lang="fr-FR" sz="1400" b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fr-FR" sz="1400" b="0">
                          <a:latin typeface="Century Gothic"/>
                          <a:cs typeface="Century Gothic"/>
                        </a:rPr>
                        <a:t>Cuisson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>
                          <a:latin typeface="Century Gothic"/>
                          <a:cs typeface="Century Gothic"/>
                        </a:rPr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 i="0">
                          <a:latin typeface="Century Gothic"/>
                          <a:cs typeface="Century Gothic"/>
                        </a:rPr>
                        <a:t>109,98€</a:t>
                      </a:r>
                      <a:endParaRPr lang="fr-FR" sz="1400" b="0" i="0" baseline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 i="0">
                          <a:latin typeface="Century Gothic"/>
                          <a:cs typeface="Century Gothic"/>
                        </a:rPr>
                        <a:t>8,26 c€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fr-FR" sz="1400" b="0" i="0">
                          <a:latin typeface="Century Gothic"/>
                          <a:cs typeface="Century Gothic"/>
                        </a:rPr>
                        <a:t>Cuisson et ECS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 i="0">
                          <a:latin typeface="Century Gothic"/>
                          <a:cs typeface="Century Gothic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>
                          <a:latin typeface="Century Gothic"/>
                          <a:cs typeface="Century Gothic"/>
                        </a:rPr>
                        <a:t>250,43 €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>
                          <a:latin typeface="Century Gothic"/>
                          <a:cs typeface="Century Gothic"/>
                        </a:rPr>
                        <a:t>6,04 </a:t>
                      </a:r>
                      <a:r>
                        <a:rPr lang="fr-FR" sz="1400" b="1" baseline="0">
                          <a:latin typeface="Century Gothic"/>
                          <a:cs typeface="Century Gothic"/>
                        </a:rPr>
                        <a:t>c€</a:t>
                      </a:r>
                      <a:endParaRPr lang="fr-FR" sz="1400" b="1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Cuisson , ECS et chauffage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 Box 1">
            <a:extLst>
              <a:ext uri="{FF2B5EF4-FFF2-40B4-BE49-F238E27FC236}">
                <a16:creationId xmlns:a16="http://schemas.microsoft.com/office/drawing/2014/main" xmlns="" id="{25E4D272-51FD-5F46-88A4-EBB6035A1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64" y="342107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Une offre adaptée à mon besoin pour ne pas payer plus cher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</a:br>
            <a:endParaRPr lang="fr-FR" sz="1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pic>
        <p:nvPicPr>
          <p:cNvPr id="12" name="Image 11" descr="Capture d’écran 2016-08-01 à 10.43.53.png">
            <a:extLst>
              <a:ext uri="{FF2B5EF4-FFF2-40B4-BE49-F238E27FC236}">
                <a16:creationId xmlns:a16="http://schemas.microsoft.com/office/drawing/2014/main" xmlns="" id="{93875FBA-ED93-9A44-A065-7871827EA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69160"/>
            <a:ext cx="3074188" cy="1436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1FC4F7B-34A5-5C46-9E7E-8C52B6E00178}"/>
              </a:ext>
            </a:extLst>
          </p:cNvPr>
          <p:cNvSpPr txBox="1"/>
          <p:nvPr/>
        </p:nvSpPr>
        <p:spPr>
          <a:xfrm>
            <a:off x="395536" y="1576389"/>
            <a:ext cx="85291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dirty="0">
              <a:solidFill>
                <a:schemeClr val="dk1"/>
              </a:solidFill>
              <a:latin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</a:rPr>
              <a:t>Suite au changement  de la source d’énergie en réponse au besoin de chauffage.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285750" indent="-285750">
              <a:buClr>
                <a:srgbClr val="660066"/>
              </a:buClr>
              <a:buFont typeface="Arial"/>
              <a:buChar char="•"/>
            </a:pPr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5934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Je change de fournisseur </a:t>
            </a:r>
          </a:p>
        </p:txBody>
      </p:sp>
      <p:pic>
        <p:nvPicPr>
          <p:cNvPr id="6" name="Image 5" descr="Capture d’écran 2017-01-31 à 15.3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174170"/>
            <a:ext cx="1329971" cy="1321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61FD0D-0085-0948-B0B4-72EDEEDCD623}"/>
              </a:ext>
            </a:extLst>
          </p:cNvPr>
          <p:cNvSpPr/>
          <p:nvPr/>
        </p:nvSpPr>
        <p:spPr>
          <a:xfrm>
            <a:off x="395536" y="119675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ea typeface="+mn-ea"/>
                <a:cs typeface="Century Gothic"/>
              </a:rPr>
              <a:t>Changement gratuit </a:t>
            </a:r>
            <a:r>
              <a:rPr lang="fr-FR" sz="1600" dirty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MAIS la souscription d’un nouveau contrat est payante !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 tout moment/pas de période minimum d’engagement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illimité/Réversible je peux revenir chez mon ancien fournisseur et bénéficier des tarifs règlementés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AVANT mon engagement soit avant d’avoir signé (signature manuscrite ou double clic) le </a:t>
            </a:r>
            <a:r>
              <a:rPr lang="fr-FR" sz="1600" dirty="0">
                <a:solidFill>
                  <a:schemeClr val="tx1"/>
                </a:solidFill>
                <a:latin typeface="Century Gothic"/>
              </a:rPr>
              <a:t>fournisseur DOIT me transmettre par courrier ou courriel les informations essentielles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relatives au contrat. P</a:t>
            </a: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uis en suivant le contrat souscrit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</a:rPr>
              <a:t>Je peux exercer mon DROIT DE RETRACTATION en utilisant le formulaire détachable du fournisseur envoyé par lettre recommandée avec AR dans un délais de 14 jours.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b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fr-FR" sz="1600" dirty="0">
                <a:solidFill>
                  <a:srgbClr val="FF0000"/>
                </a:solidFill>
                <a:latin typeface="Century Gothic"/>
                <a:ea typeface="+mn-ea"/>
              </a:rPr>
              <a:t>NB. Je ne dispose pas dudit formulaire sur un stand (galerie commerciale, foire, salon) !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ea typeface="+mn-ea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400" i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Délai de 14 jours à compter de la signature du contrat sans avoir à justifier de motifs ni à payer de pénalités.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400" i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Si le délai expire un samedi, un dimanche ou un jour férié ou chômé, il est prolongé jusqu'au premier jour ouvrable </a:t>
            </a:r>
            <a:endParaRPr lang="fr-FR" sz="1400" i="1" dirty="0">
              <a:solidFill>
                <a:schemeClr val="tx1"/>
              </a:solidFill>
              <a:latin typeface="Chalkboard"/>
              <a:ea typeface="+mn-e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51412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95536" y="119675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/>
                <a:ea typeface="+mn-ea"/>
                <a:cs typeface="Chalkboard"/>
              </a:rPr>
              <a:t>Mes démarches auprès de mon nouveau fournisseur</a:t>
            </a:r>
            <a:r>
              <a:rPr lang="is-IS" sz="1600" i="1" dirty="0">
                <a:solidFill>
                  <a:schemeClr val="tx1"/>
                </a:solidFill>
                <a:latin typeface="Chalkboard"/>
                <a:ea typeface="+mn-ea"/>
                <a:cs typeface="Chalkboard"/>
              </a:rPr>
              <a:t>…</a:t>
            </a:r>
            <a:endParaRPr lang="fr-FR" sz="1600" i="1" dirty="0">
              <a:solidFill>
                <a:schemeClr val="tx1"/>
              </a:solidFill>
              <a:latin typeface="Chalkboard"/>
              <a:ea typeface="+mn-ea"/>
              <a:cs typeface="Chalkboard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Je transmets un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numéro de 14 chiffres </a:t>
            </a: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noté sur ma facture correspondant au lieu de livraison de la fourniture d’énergie précédé par </a:t>
            </a:r>
            <a:b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fr-FR" sz="1600" b="1" dirty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PDL</a:t>
            </a: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 (Point De Livraison) pour l’électricité </a:t>
            </a:r>
            <a:b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fr-FR" sz="1600" b="1" dirty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PCE </a:t>
            </a: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(Point de Comptage-Estimation) pour le gaz naturel.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ea typeface="+mn-ea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Je conviens d'une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date de changement </a:t>
            </a: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ou d'une date limite précisée ultérieurement qui ne peut excéder 21 jours.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ea typeface="+mn-ea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Je transmets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l’index </a:t>
            </a: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(les chiffres) relevé sur mon compteur. </a:t>
            </a:r>
            <a:b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Mon nouveau fournisseur le communique à ENEDIS (électricité) ou GRDF (gaz naturel). </a:t>
            </a:r>
            <a:b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Ce dernier calcule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l'index estimé </a:t>
            </a: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à la date effective du changement du  fournisseur et le communique à mon ancien et nouveau fournisseur.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ea typeface="+mn-ea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Je peux demander un relevé spécial de compteur par un technicien ≈ 30 € TTC 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A la date de prise d’effet du nouveau contrat, mon contrat avec mon ancien fournisseur est résilié automatiquement et la continuité d'alimentation est garantie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Je change de fournisseur </a:t>
            </a:r>
          </a:p>
        </p:txBody>
      </p:sp>
    </p:spTree>
    <p:extLst>
      <p:ext uri="{BB962C8B-B14F-4D97-AF65-F5344CB8AC3E}">
        <p14:creationId xmlns:p14="http://schemas.microsoft.com/office/powerpoint/2010/main" val="3316616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18013" y="516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05264"/>
            <a:ext cx="20002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Image 2" descr="TLSE METROPOLE logo coule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24" y="5805264"/>
            <a:ext cx="2340828" cy="64004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71800" y="908720"/>
            <a:ext cx="62646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halkboard"/>
                <a:cs typeface="Chalkboard"/>
              </a:rPr>
              <a:t>Conseils gratuits et indépendants sur l’énergie dans l’habitat</a:t>
            </a:r>
          </a:p>
          <a:p>
            <a:endParaRPr lang="fr-FR" dirty="0">
              <a:latin typeface="Chalkboard"/>
              <a:cs typeface="Chalkboard"/>
            </a:endParaRPr>
          </a:p>
          <a:p>
            <a:endParaRPr lang="fr-FR" dirty="0">
              <a:latin typeface="Chalkboard"/>
              <a:cs typeface="Chalkboard"/>
            </a:endParaRPr>
          </a:p>
          <a:p>
            <a:r>
              <a:rPr lang="fr-FR" dirty="0" err="1">
                <a:latin typeface="Chalkboard"/>
                <a:cs typeface="Chalkboard"/>
              </a:rPr>
              <a:t>Solagro</a:t>
            </a:r>
            <a:r>
              <a:rPr lang="fr-FR" dirty="0">
                <a:latin typeface="Chalkboard"/>
                <a:cs typeface="Chalkboard"/>
              </a:rPr>
              <a:t> </a:t>
            </a:r>
          </a:p>
          <a:p>
            <a:r>
              <a:rPr lang="fr-FR" sz="2000" dirty="0">
                <a:latin typeface="Chalkboard"/>
                <a:cs typeface="Chalkboard"/>
              </a:rPr>
              <a:t>75 voie du TOEC-CS 27608-31076 Toulouse Cedex 3</a:t>
            </a:r>
          </a:p>
          <a:p>
            <a:r>
              <a:rPr lang="fr-FR" sz="1800" i="1" dirty="0">
                <a:latin typeface="Chalkboard"/>
                <a:cs typeface="Chalkboard"/>
              </a:rPr>
              <a:t>Anthony BROC, Rémi GAYRARD, Sandrine LAMBERT </a:t>
            </a:r>
          </a:p>
          <a:p>
            <a:r>
              <a:rPr lang="fr-FR" sz="1800" i="1" dirty="0">
                <a:latin typeface="Chalkboard"/>
                <a:cs typeface="Chalkboard"/>
              </a:rPr>
              <a:t>Mathieu OULMONT </a:t>
            </a:r>
            <a:endParaRPr lang="fr-FR" sz="1800" i="1" dirty="0">
              <a:latin typeface="Wingdings"/>
              <a:ea typeface="Wingdings"/>
              <a:cs typeface="Wingdings"/>
              <a:sym typeface="Wingdings"/>
            </a:endParaRPr>
          </a:p>
          <a:p>
            <a:endParaRPr lang="fr-FR" sz="1800" i="1" dirty="0">
              <a:latin typeface="Wingdings"/>
              <a:ea typeface="Wingdings"/>
              <a:cs typeface="Wingdings"/>
              <a:sym typeface="Wingdings"/>
            </a:endParaRPr>
          </a:p>
          <a:p>
            <a:endParaRPr lang="fr-FR" dirty="0">
              <a:latin typeface="Chalkboard"/>
              <a:cs typeface="Chalkboard"/>
              <a:hlinkClick r:id="rId5"/>
            </a:endParaRPr>
          </a:p>
          <a:p>
            <a:r>
              <a:rPr lang="fr-FR" dirty="0">
                <a:latin typeface="Chalkboard"/>
                <a:cs typeface="Chalkboard"/>
                <a:hlinkClick r:id="rId5"/>
              </a:rPr>
              <a:t>Info.energie@solagro.asso.fr</a:t>
            </a:r>
            <a:endParaRPr lang="fr-FR" dirty="0">
              <a:latin typeface="Chalkboard"/>
              <a:cs typeface="Chalkboard"/>
            </a:endParaRPr>
          </a:p>
          <a:p>
            <a:r>
              <a:rPr lang="fr-FR" dirty="0">
                <a:latin typeface="Chalkboard"/>
                <a:cs typeface="Chalkboard"/>
              </a:rPr>
              <a:t>05.67.69.69.67 (ou 09)</a:t>
            </a:r>
          </a:p>
        </p:txBody>
      </p:sp>
      <p:pic>
        <p:nvPicPr>
          <p:cNvPr id="9" name="Image 8" descr="Occitanie logo - version _carrée Couleu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589240"/>
            <a:ext cx="1008112" cy="10081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49C4931-6371-EB4B-AC46-183B29DAB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492896"/>
            <a:ext cx="191325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0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5536" y="1196752"/>
            <a:ext cx="8496944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Je dispose de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3 mois </a:t>
            </a: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pour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engager une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procédure amiable </a:t>
            </a: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et revenir à ma situation antérieure (effective dans un délai maximum de 25 jours voire 2 mois).</a:t>
            </a:r>
            <a:b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J’envoie un courrier en recommandé avec accusé de réception au fournisseur dont je conteste la légitimité. 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4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400" dirty="0">
                <a:solidFill>
                  <a:schemeClr val="tx1"/>
                </a:solidFill>
                <a:latin typeface="Century Gothic"/>
                <a:cs typeface="Century Gothic"/>
              </a:rPr>
              <a:t>« </a:t>
            </a:r>
            <a:r>
              <a:rPr lang="fr-FR" sz="1400" i="1" dirty="0">
                <a:solidFill>
                  <a:schemeClr val="tx1"/>
                </a:solidFill>
                <a:latin typeface="Century Gothic"/>
                <a:cs typeface="Century Gothic"/>
              </a:rPr>
              <a:t>Je conteste avoir conclu un contrat [« d’électricité » et/ou « de gaz naturel »] avec votre société pour la fourniture de mon logement [j’indique ici l’adresse du logement].</a:t>
            </a:r>
          </a:p>
          <a:p>
            <a:r>
              <a:rPr lang="fr-FR" sz="1400" i="1" dirty="0">
                <a:solidFill>
                  <a:schemeClr val="tx1"/>
                </a:solidFill>
                <a:latin typeface="Century Gothic"/>
                <a:cs typeface="Century Gothic"/>
              </a:rPr>
              <a:t>Mon numéro de PDL en électricité et/ou PCE en gaz est le [j’indique ici le numéro de PDL et/ou PCE à 14 chiffres qui se trouve sur ma facture]. </a:t>
            </a:r>
          </a:p>
          <a:p>
            <a:r>
              <a:rPr lang="fr-FR" sz="1400" i="1" dirty="0">
                <a:solidFill>
                  <a:schemeClr val="tx1"/>
                </a:solidFill>
                <a:latin typeface="Century Gothic"/>
                <a:cs typeface="Century Gothic"/>
              </a:rPr>
              <a:t>Par conséquent, je vous demande de faire le nécessaire afin de rétablir sans délai mon contrat de fourniture chez mon fournisseur « antérieur », la société [j’indique ici le nom de mon fournisseur, avec lequel je dispose d’un contrat], aux conditions contractuelles initiales</a:t>
            </a:r>
            <a:r>
              <a:rPr lang="fr-FR" sz="1400" dirty="0">
                <a:solidFill>
                  <a:schemeClr val="tx1"/>
                </a:solidFill>
                <a:latin typeface="Century Gothic"/>
                <a:cs typeface="Century Gothic"/>
              </a:rPr>
              <a:t>. »</a:t>
            </a:r>
            <a:br>
              <a:rPr lang="fr-FR" sz="14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fr-FR" sz="1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J’ai changé de fournisseur malgré moi ! Que faire ?</a:t>
            </a:r>
          </a:p>
        </p:txBody>
      </p:sp>
    </p:spTree>
    <p:extLst>
      <p:ext uri="{BB962C8B-B14F-4D97-AF65-F5344CB8AC3E}">
        <p14:creationId xmlns:p14="http://schemas.microsoft.com/office/powerpoint/2010/main" val="554682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00F1D745-B7B3-524F-B750-E302068A5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xmlns="" id="{066341F4-2C59-BB4E-815C-F14548D32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35" y="2564904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Fournisseurs et ou distributeur d’énergie (toutes les sources) et d’eau</a:t>
            </a:r>
          </a:p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  <a:p>
            <a:pPr>
              <a:buClrTx/>
            </a:pPr>
            <a:r>
              <a:rPr lang="fr-FR" sz="1800" i="1" dirty="0">
                <a:solidFill>
                  <a:schemeClr val="tx1"/>
                </a:solidFill>
                <a:latin typeface="Chalkboard"/>
              </a:rPr>
              <a:t>Quels sont les recours gratuits en cas de litiges ? </a:t>
            </a:r>
            <a:br>
              <a:rPr lang="fr-FR" sz="1800" i="1" dirty="0">
                <a:solidFill>
                  <a:schemeClr val="tx1"/>
                </a:solidFill>
                <a:latin typeface="Chalkboard"/>
              </a:rPr>
            </a:br>
            <a:r>
              <a:rPr lang="fr-FR" sz="1800" i="1" dirty="0">
                <a:solidFill>
                  <a:schemeClr val="tx1"/>
                </a:solidFill>
                <a:latin typeface="Chalkboard"/>
              </a:rPr>
              <a:t>Solutions amiables et/ou poursuites pénales  </a:t>
            </a:r>
          </a:p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C3ECD0-41EA-DF4B-9A44-D3D25C458B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32" y="4653136"/>
            <a:ext cx="2781251" cy="16027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C31050-6EC1-DD4D-A0DE-C163764F99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83" y="4443226"/>
            <a:ext cx="216024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14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95536" y="1196752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chemeClr val="tx1"/>
                </a:solidFill>
                <a:latin typeface="Chalkboard"/>
                <a:ea typeface="+mn-ea"/>
                <a:cs typeface="Chalkboard"/>
              </a:rPr>
              <a:t>Solutions amiables</a:t>
            </a:r>
          </a:p>
          <a:p>
            <a:r>
              <a:rPr lang="fr-FR" sz="1600" i="1" dirty="0">
                <a:solidFill>
                  <a:schemeClr val="tx1"/>
                </a:solidFill>
                <a:latin typeface="Century Gothic" charset="0"/>
              </a:rPr>
              <a:t>Texte qui relate les faits ainsi que les courriers échangés</a:t>
            </a:r>
            <a:endParaRPr lang="fr-FR" sz="1600" i="1" dirty="0">
              <a:solidFill>
                <a:schemeClr val="tx1"/>
              </a:solidFill>
              <a:latin typeface="Chalkboard"/>
              <a:ea typeface="+mn-ea"/>
              <a:cs typeface="Chalkboard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Médiateur de l’énergie  </a:t>
            </a:r>
            <a:r>
              <a:rPr lang="fr-FR" sz="1600" dirty="0" err="1">
                <a:solidFill>
                  <a:schemeClr val="tx1"/>
                </a:solidFill>
                <a:latin typeface="Century Gothic" charset="0"/>
                <a:cs typeface="Century Gothic" charset="0"/>
              </a:rPr>
              <a:t>www.energie-médiateur.fr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 N° vert 0 800 112 212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Formulaires téléchargeables. Gestion et suivi  « en ligne » ou par la Poste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Médiateur de l’eau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hlinkClick r:id="rId2"/>
              </a:rPr>
              <a:t>www.mediation-eau.fr</a:t>
            </a:r>
            <a:endParaRPr lang="fr-FR" sz="1600" dirty="0">
              <a:solidFill>
                <a:schemeClr val="tx1"/>
              </a:solidFill>
              <a:latin typeface="Century Gothic" charset="0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Services publics d’eau et d’assainissement</a:t>
            </a:r>
          </a:p>
          <a:p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Courrier postal : Médiation de l’eau BP 40463 75366 Paris Cedex 08. 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Joindre le formulaire téléchargeable </a:t>
            </a:r>
          </a:p>
          <a:p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 </a:t>
            </a:r>
          </a:p>
          <a:p>
            <a:endParaRPr lang="fr-FR" sz="1600" i="1" dirty="0">
              <a:solidFill>
                <a:schemeClr val="tx1"/>
              </a:solidFill>
              <a:latin typeface="Chalkboard"/>
              <a:ea typeface="+mn-ea"/>
              <a:cs typeface="Chalkboard"/>
            </a:endParaRPr>
          </a:p>
          <a:p>
            <a:r>
              <a:rPr lang="fr-FR" sz="1600" i="1" dirty="0">
                <a:solidFill>
                  <a:schemeClr val="tx1"/>
                </a:solidFill>
                <a:latin typeface="Chalkboard"/>
                <a:ea typeface="+mn-ea"/>
                <a:cs typeface="Chalkboard"/>
              </a:rPr>
              <a:t>Poursuites pénales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DGCCRF</a:t>
            </a: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 (Direction Générale de la Concurrence de la Consommation et de la Répression des Fraudes) du lieu du siège social du Fournisseur </a:t>
            </a:r>
            <a:b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  <a:hlinkClick r:id="rId3"/>
              </a:rPr>
              <a:t>http://www.economie.gouv.fr/dgccrf/Liste-des-directions-departementales-de-la-protect</a:t>
            </a:r>
            <a:endParaRPr lang="fr-FR" sz="1600" dirty="0">
              <a:solidFill>
                <a:schemeClr val="tx1"/>
              </a:solidFill>
              <a:latin typeface="Century Gothic"/>
              <a:ea typeface="+mn-ea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Tribunal d’instance </a:t>
            </a:r>
            <a:br>
              <a:rPr lang="fr-FR" sz="1600" b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40 Avenue Camille </a:t>
            </a:r>
            <a:r>
              <a:rPr lang="fr-FR" sz="1600" dirty="0" err="1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Pujol</a:t>
            </a: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 B.P. 35847, 31506 Toulouse Cedex 5 </a:t>
            </a:r>
            <a:b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Téléphone : 05 34 31 79 79 </a:t>
            </a:r>
            <a:b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Horaires d'ouverture : lundi au vendredi : de 8h30 à 12h et de 13h30 à 16h </a:t>
            </a:r>
            <a:b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Le particulier se représente seul devant le juge ou à recours au service payant d’un avocat.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ea typeface="+mn-ea"/>
              <a:cs typeface="Century Gothic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et/ou distributeurs d’énergie (toutes les sources) et d’eau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Quels sont les recours gratuits en cas de litige ?</a:t>
            </a:r>
          </a:p>
        </p:txBody>
      </p:sp>
    </p:spTree>
    <p:extLst>
      <p:ext uri="{BB962C8B-B14F-4D97-AF65-F5344CB8AC3E}">
        <p14:creationId xmlns:p14="http://schemas.microsoft.com/office/powerpoint/2010/main" val="2021601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00F1D745-B7B3-524F-B750-E302068A5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xmlns="" id="{066341F4-2C59-BB4E-815C-F14548D32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88" y="1700808"/>
            <a:ext cx="807243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Aides financières pour payer une facture : </a:t>
            </a:r>
            <a:b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</a:b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énergie, eau, loyer voire certains équipements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Chèque énergie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FSL (Fonds de Solidarité Logement) et autres acteurs en étant accompagné par un travailleur social</a:t>
            </a:r>
          </a:p>
        </p:txBody>
      </p:sp>
      <p:pic>
        <p:nvPicPr>
          <p:cNvPr id="6" name="Image 5" descr="Capture d’écran 2018-04-19 à 14.45.10.png">
            <a:extLst>
              <a:ext uri="{FF2B5EF4-FFF2-40B4-BE49-F238E27FC236}">
                <a16:creationId xmlns:a16="http://schemas.microsoft.com/office/drawing/2014/main" xmlns="" id="{57EA7FBD-FFBD-CD41-9A0C-A648B446A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6532"/>
            <a:ext cx="5347108" cy="23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532440" y="6492875"/>
            <a:ext cx="635000" cy="365125"/>
          </a:xfrm>
        </p:spPr>
        <p:txBody>
          <a:bodyPr/>
          <a:lstStyle/>
          <a:p>
            <a:fld id="{2F9A5648-B596-C640-B495-5D9F694734B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5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9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22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67544" y="1340768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fr-FR" sz="1800" i="1">
              <a:solidFill>
                <a:srgbClr val="660066"/>
              </a:solidFill>
              <a:latin typeface="Century Gothic"/>
              <a:cs typeface="Century Gothic"/>
              <a:hlinkClick r:id="rId3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>
              <a:solidFill>
                <a:schemeClr val="dk1"/>
              </a:solidFill>
              <a:latin typeface="Century Gothic"/>
              <a:cs typeface="Century Gothic"/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611560" y="332656"/>
            <a:ext cx="8072438" cy="86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payer une facture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Chèque énergie : en bref</a:t>
            </a:r>
            <a:endParaRPr lang="fr-FR" sz="1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67852D1-D799-054C-A8B1-9E3D251B15FB}"/>
              </a:ext>
            </a:extLst>
          </p:cNvPr>
          <p:cNvSpPr/>
          <p:nvPr/>
        </p:nvSpPr>
        <p:spPr>
          <a:xfrm>
            <a:off x="467544" y="15408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Vérifiez votre éligibilité en ligne en renseignant votre numéro fiscal </a:t>
            </a: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  <a:hlinkClick r:id="rId4"/>
              </a:rPr>
              <a:t>www.chequeenergie.gouv.fr/bénéficiaire/eligibilite</a:t>
            </a:r>
            <a:endParaRPr lang="fr-FR" sz="1600" dirty="0">
              <a:solidFill>
                <a:schemeClr val="dk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dk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2018 </a:t>
            </a:r>
            <a:b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2000" b="1" dirty="0">
                <a:solidFill>
                  <a:schemeClr val="tx1"/>
                </a:solidFill>
                <a:latin typeface="Century Gothic"/>
                <a:cs typeface="Century Gothic"/>
              </a:rPr>
              <a:t>3,6 millions de foyers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et non plus seulement 3 millions (tarifs sociaux)</a:t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150 € en moyenne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2019 </a:t>
            </a:r>
            <a:b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2000" b="1" dirty="0">
                <a:solidFill>
                  <a:schemeClr val="tx1"/>
                </a:solidFill>
                <a:latin typeface="Century Gothic"/>
                <a:cs typeface="Century Gothic"/>
              </a:rPr>
              <a:t>5,8 millions de foyers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200 € en moyenne</a:t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+50 €  pour les </a:t>
            </a:r>
            <a:r>
              <a:rPr lang="fr-FR" sz="1600" dirty="0">
                <a:solidFill>
                  <a:srgbClr val="FF0000"/>
                </a:solidFill>
                <a:latin typeface="Century Gothic"/>
                <a:cs typeface="Century Gothic"/>
              </a:rPr>
              <a:t>3,6 millions foyers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précédemment bénéficiaires</a:t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Nouveaux plafond qui concerne </a:t>
            </a:r>
            <a:r>
              <a:rPr lang="fr-FR" sz="1600" dirty="0">
                <a:solidFill>
                  <a:srgbClr val="FF0000"/>
                </a:solidFill>
                <a:latin typeface="Century Gothic"/>
                <a:cs typeface="Century Gothic"/>
              </a:rPr>
              <a:t>2,2 millions nouveaux foyers</a:t>
            </a:r>
          </a:p>
        </p:txBody>
      </p:sp>
    </p:spTree>
    <p:extLst>
      <p:ext uri="{BB962C8B-B14F-4D97-AF65-F5344CB8AC3E}">
        <p14:creationId xmlns:p14="http://schemas.microsoft.com/office/powerpoint/2010/main" val="1700456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532440" y="6492875"/>
            <a:ext cx="635000" cy="365125"/>
          </a:xfrm>
        </p:spPr>
        <p:txBody>
          <a:bodyPr/>
          <a:lstStyle/>
          <a:p>
            <a:fld id="{2F9A5648-B596-C640-B495-5D9F694734B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5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9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22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67544" y="1340768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fr-FR" sz="1800" i="1">
              <a:solidFill>
                <a:srgbClr val="660066"/>
              </a:solidFill>
              <a:latin typeface="Century Gothic"/>
              <a:cs typeface="Century Gothic"/>
              <a:hlinkClick r:id="rId3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>
              <a:solidFill>
                <a:schemeClr val="dk1"/>
              </a:solidFill>
              <a:latin typeface="Century Gothic"/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9307" y="1275579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rgbClr val="0000FF"/>
                </a:solidFill>
                <a:latin typeface="Century Gothic"/>
                <a:cs typeface="Century Gothic"/>
              </a:rPr>
              <a:t>RFR</a:t>
            </a: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 </a:t>
            </a:r>
            <a:r>
              <a:rPr lang="fr-FR" sz="1600" dirty="0">
                <a:solidFill>
                  <a:schemeClr val="accent2"/>
                </a:solidFill>
                <a:latin typeface="Century Gothic"/>
                <a:cs typeface="Century Gothic"/>
              </a:rPr>
              <a:t>année N-2 </a:t>
            </a: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/ </a:t>
            </a:r>
            <a:r>
              <a:rPr lang="fr-FR" sz="1600" dirty="0">
                <a:solidFill>
                  <a:srgbClr val="FF0000"/>
                </a:solidFill>
                <a:latin typeface="Century Gothic"/>
                <a:cs typeface="Century Gothic"/>
              </a:rPr>
              <a:t>nombre de personnes exprimé en UC = </a:t>
            </a:r>
            <a:r>
              <a:rPr lang="fr-FR" sz="1600" dirty="0">
                <a:solidFill>
                  <a:srgbClr val="008000"/>
                </a:solidFill>
                <a:latin typeface="Century Gothic"/>
                <a:cs typeface="Century Gothic"/>
              </a:rPr>
              <a:t>X € ≤ </a:t>
            </a:r>
            <a:r>
              <a:rPr lang="fr-FR" sz="1600" b="1" dirty="0">
                <a:solidFill>
                  <a:srgbClr val="008000"/>
                </a:solidFill>
                <a:latin typeface="Century Gothic"/>
                <a:cs typeface="Century Gothic"/>
              </a:rPr>
              <a:t>plafond €</a:t>
            </a:r>
            <a:br>
              <a:rPr lang="fr-FR" sz="1600" b="1" dirty="0">
                <a:solidFill>
                  <a:srgbClr val="008000"/>
                </a:solidFill>
                <a:latin typeface="Century Gothic"/>
                <a:cs typeface="Century Gothic"/>
              </a:rPr>
            </a:br>
            <a:endParaRPr lang="fr-FR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xmlns="" id="{2B644DD3-85B2-AE4B-8D1A-38901AB48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68526"/>
              </p:ext>
            </p:extLst>
          </p:nvPr>
        </p:nvGraphicFramePr>
        <p:xfrm>
          <a:off x="391193" y="1917813"/>
          <a:ext cx="5620967" cy="1752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468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latin typeface="Chalkboard"/>
                          <a:cs typeface="Chalkboard"/>
                        </a:rPr>
                        <a:t>Composition du foyer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Chalkboard"/>
                          <a:cs typeface="Chalkboard"/>
                        </a:rPr>
                        <a:t>UC</a:t>
                      </a:r>
                      <a:r>
                        <a:rPr lang="fr-FR" sz="1200" b="0" baseline="0" dirty="0">
                          <a:latin typeface="Chalkboard"/>
                          <a:cs typeface="Chalkboard"/>
                        </a:rPr>
                        <a:t> </a:t>
                      </a:r>
                      <a:br>
                        <a:rPr lang="fr-FR" sz="1200" b="0" baseline="0" dirty="0">
                          <a:latin typeface="Chalkboard"/>
                          <a:cs typeface="Chalkboard"/>
                        </a:rPr>
                      </a:br>
                      <a:r>
                        <a:rPr lang="fr-FR" sz="1200" b="0" baseline="0" dirty="0">
                          <a:latin typeface="Chalkboard"/>
                          <a:cs typeface="Chalkboard"/>
                        </a:rPr>
                        <a:t>correspondant</a:t>
                      </a:r>
                      <a:endParaRPr lang="fr-FR" sz="1200" b="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fr-FR" sz="1400" b="0" i="0" dirty="0">
                          <a:latin typeface="Century Gothic"/>
                          <a:cs typeface="Century Gothic"/>
                        </a:rPr>
                        <a:t>La 1 personne compte pour…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fr-FR" sz="1400" b="0" i="0" dirty="0">
                          <a:latin typeface="Century Gothic"/>
                          <a:cs typeface="Century Gothic"/>
                        </a:rPr>
                        <a:t>La 2°personne compte pour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0" dirty="0">
                          <a:latin typeface="Century Gothic"/>
                          <a:cs typeface="Century Gothic"/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501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fr-FR" sz="1400" i="0" dirty="0">
                          <a:latin typeface="Century Gothic"/>
                          <a:cs typeface="Century Gothic"/>
                        </a:rPr>
                        <a:t>Chaque personne supplémentaire compte pour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Century Gothic"/>
                          <a:cs typeface="Century Gothic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C50CEF8C-1DC0-764B-8EB2-0FCA74E4968C}"/>
              </a:ext>
            </a:extLst>
          </p:cNvPr>
          <p:cNvSpPr txBox="1"/>
          <p:nvPr/>
        </p:nvSpPr>
        <p:spPr>
          <a:xfrm>
            <a:off x="6116907" y="2856084"/>
            <a:ext cx="2567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2"/>
                </a:solidFill>
                <a:latin typeface="Chalkboard"/>
                <a:cs typeface="Chalkboard"/>
              </a:rPr>
              <a:t>RFR : 11 </a:t>
            </a:r>
            <a:r>
              <a:rPr lang="fr-FR" sz="1600" i="1" dirty="0">
                <a:solidFill>
                  <a:srgbClr val="0000FF"/>
                </a:solidFill>
                <a:latin typeface="Chalkboard"/>
                <a:cs typeface="Chalkboard"/>
              </a:rPr>
              <a:t>500 € </a:t>
            </a:r>
            <a:endParaRPr lang="fr-FR" sz="16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r>
              <a:rPr lang="fr-FR" sz="1600" i="1" dirty="0">
                <a:solidFill>
                  <a:srgbClr val="FF0000"/>
                </a:solidFill>
                <a:latin typeface="Chalkboard"/>
              </a:rPr>
              <a:t>1,5 UC (1 + 0,5) </a:t>
            </a:r>
          </a:p>
          <a:p>
            <a:r>
              <a:rPr lang="fr-FR" sz="1600" i="1" dirty="0">
                <a:solidFill>
                  <a:srgbClr val="0000FF"/>
                </a:solidFill>
                <a:latin typeface="Chalkboard"/>
                <a:cs typeface="Chalkboard"/>
              </a:rPr>
              <a:t>11 500 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/</a:t>
            </a:r>
            <a:r>
              <a:rPr lang="fr-FR" sz="1600" i="1" dirty="0">
                <a:solidFill>
                  <a:srgbClr val="FF0000"/>
                </a:solidFill>
                <a:latin typeface="Chalkboard"/>
                <a:cs typeface="Chalkboard"/>
              </a:rPr>
              <a:t>1,5 UC 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= </a:t>
            </a:r>
            <a:r>
              <a:rPr lang="fr-FR" sz="1600" i="1" dirty="0">
                <a:solidFill>
                  <a:srgbClr val="008000"/>
                </a:solidFill>
                <a:latin typeface="Chalkboard"/>
                <a:cs typeface="Chalkboard"/>
              </a:rPr>
              <a:t>7 666 €</a:t>
            </a:r>
          </a:p>
          <a:p>
            <a:r>
              <a:rPr lang="fr-FR" sz="1600" dirty="0">
                <a:solidFill>
                  <a:schemeClr val="dk1"/>
                </a:solidFill>
                <a:latin typeface="Century Gothic"/>
              </a:rPr>
              <a:t>Chèque : 113 € !</a:t>
            </a:r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xmlns="" id="{9C2FF970-0CAF-5643-B9AC-B496C80C3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64741"/>
              </p:ext>
            </p:extLst>
          </p:nvPr>
        </p:nvGraphicFramePr>
        <p:xfrm>
          <a:off x="467544" y="4688634"/>
          <a:ext cx="8078728" cy="18756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8008">
                  <a:extLst>
                    <a:ext uri="{9D8B030D-6E8A-4147-A177-3AD203B41FA5}">
                      <a16:colId xmlns:a16="http://schemas.microsoft.com/office/drawing/2014/main" xmlns="" val="231396050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latin typeface="Chalkboard"/>
                          <a:cs typeface="Chalkboard"/>
                        </a:rPr>
                        <a:t>Foyer</a:t>
                      </a:r>
                      <a:br>
                        <a:rPr lang="fr-FR" sz="1200" b="0" dirty="0">
                          <a:latin typeface="Chalkboard"/>
                          <a:cs typeface="Chalkboard"/>
                        </a:rPr>
                      </a:br>
                      <a:r>
                        <a:rPr lang="fr-FR" sz="1200" b="0" dirty="0">
                          <a:latin typeface="Chalkboard"/>
                          <a:cs typeface="Chalkboard"/>
                        </a:rPr>
                        <a:t>Nb d’UC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Chalkboard"/>
                          <a:cs typeface="Chalkboard"/>
                        </a:rPr>
                        <a:t>RFR/UC</a:t>
                      </a:r>
                      <a:r>
                        <a:rPr lang="fr-FR" sz="1200" b="0" baseline="0" dirty="0">
                          <a:latin typeface="Chalkboard"/>
                          <a:cs typeface="Chalkboard"/>
                        </a:rPr>
                        <a:t> </a:t>
                      </a:r>
                      <a:br>
                        <a:rPr lang="fr-FR" sz="1200" b="0" baseline="0" dirty="0">
                          <a:latin typeface="Chalkboard"/>
                          <a:cs typeface="Chalkboard"/>
                        </a:rPr>
                      </a:br>
                      <a:r>
                        <a:rPr lang="fr-FR" sz="1200" b="0" baseline="0" dirty="0">
                          <a:latin typeface="Chalkboard"/>
                          <a:cs typeface="Chalkboard"/>
                        </a:rPr>
                        <a:t>&lt;</a:t>
                      </a:r>
                      <a:r>
                        <a:rPr lang="fr-FR" sz="1200" b="0" dirty="0">
                          <a:latin typeface="Chalkboard"/>
                          <a:cs typeface="Chalkboard"/>
                        </a:rPr>
                        <a:t> 5 600 €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Chalkboard"/>
                          <a:cs typeface="Chalkboard"/>
                        </a:rPr>
                        <a:t>5 600€ entre</a:t>
                      </a:r>
                      <a:br>
                        <a:rPr lang="fr-FR" sz="1200" b="0" dirty="0">
                          <a:latin typeface="Chalkboard"/>
                          <a:cs typeface="Chalkboard"/>
                        </a:rPr>
                      </a:br>
                      <a:r>
                        <a:rPr lang="fr-FR" sz="1200" b="0" dirty="0">
                          <a:latin typeface="Chalkboard"/>
                          <a:cs typeface="Chalkboard"/>
                        </a:rPr>
                        <a:t> &lt; 6 700 €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halkboard"/>
                          <a:cs typeface="Chalkboard"/>
                        </a:rPr>
                        <a:t>6 700€ entre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halkboard"/>
                          <a:cs typeface="Chalkboard"/>
                        </a:rPr>
                        <a:t> &lt; </a:t>
                      </a:r>
                      <a:r>
                        <a:rPr lang="fr-FR" sz="1200" b="0" baseline="0" dirty="0">
                          <a:latin typeface="Chalkboard"/>
                          <a:cs typeface="Chalkboard"/>
                        </a:rPr>
                        <a:t> 7 </a:t>
                      </a:r>
                      <a:r>
                        <a:rPr lang="fr-FR" sz="1200" b="0" dirty="0">
                          <a:latin typeface="Chalkboard"/>
                          <a:cs typeface="Chalkboard"/>
                        </a:rPr>
                        <a:t>700 €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Chalkboard"/>
                          <a:cs typeface="Chalkboard"/>
                        </a:rPr>
                        <a:t>7 700 € entre </a:t>
                      </a:r>
                    </a:p>
                    <a:p>
                      <a:pPr algn="ctr"/>
                      <a:r>
                        <a:rPr lang="fr-FR" sz="1200" b="0" dirty="0">
                          <a:latin typeface="Chalkboard"/>
                          <a:cs typeface="Chalkboard"/>
                        </a:rPr>
                        <a:t>&lt; 10 700 €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fr-FR" sz="1200" b="0" i="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fr-FR" sz="1200" b="0" i="0" baseline="0" dirty="0">
                          <a:latin typeface="Century Gothic"/>
                          <a:cs typeface="Century Gothic"/>
                        </a:rPr>
                        <a:t> UC</a:t>
                      </a:r>
                      <a:br>
                        <a:rPr lang="fr-FR" sz="1200" b="0" i="0" baseline="0" dirty="0">
                          <a:latin typeface="Century Gothic"/>
                          <a:cs typeface="Century Gothic"/>
                        </a:rPr>
                      </a:br>
                      <a:r>
                        <a:rPr lang="fr-FR" sz="1200" b="0" i="0" baseline="0" dirty="0">
                          <a:latin typeface="Century Gothic"/>
                          <a:cs typeface="Century Gothic"/>
                        </a:rPr>
                        <a:t>1 personne</a:t>
                      </a:r>
                      <a:endParaRPr lang="fr-FR" sz="1200" b="0" i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200" b="0" i="0" dirty="0">
                          <a:latin typeface="Century Gothic"/>
                          <a:cs typeface="Century Gothic"/>
                        </a:rPr>
                        <a:t>194 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200" b="0" i="0" dirty="0">
                          <a:latin typeface="Century Gothic"/>
                          <a:cs typeface="Century Gothic"/>
                        </a:rPr>
                        <a:t>146 €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200" b="0" dirty="0">
                          <a:latin typeface="Century Gothic"/>
                          <a:cs typeface="Century Gothic"/>
                        </a:rPr>
                        <a:t>98 €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2000" b="1" dirty="0">
                          <a:latin typeface="Century Gothic"/>
                          <a:cs typeface="Century Gothic"/>
                        </a:rPr>
                        <a:t>48 €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dirty="0">
                          <a:latin typeface="Century Gothic"/>
                          <a:cs typeface="Century Gothic"/>
                        </a:rPr>
                        <a:t>1&lt; UC &lt;2</a:t>
                      </a:r>
                      <a:br>
                        <a:rPr lang="fr-FR" sz="1200" b="0" i="0" dirty="0">
                          <a:latin typeface="Century Gothic"/>
                          <a:cs typeface="Century Gothic"/>
                        </a:rPr>
                      </a:br>
                      <a:r>
                        <a:rPr lang="fr-FR" sz="1200" b="0" i="1" dirty="0">
                          <a:latin typeface="Century Gothic"/>
                          <a:cs typeface="Century Gothic"/>
                        </a:rPr>
                        <a:t>2 ou 3 personnes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dirty="0">
                          <a:latin typeface="Century Gothic"/>
                          <a:cs typeface="Century Gothic"/>
                        </a:rPr>
                        <a:t>240 €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dirty="0">
                          <a:latin typeface="Century Gothic"/>
                          <a:cs typeface="Century Gothic"/>
                        </a:rPr>
                        <a:t>176 €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200" b="0" i="0" dirty="0">
                          <a:latin typeface="Century Gothic"/>
                          <a:cs typeface="Century Gothic"/>
                        </a:rPr>
                        <a:t>113 €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63 €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dirty="0">
                          <a:latin typeface="Century Gothic"/>
                          <a:cs typeface="Century Gothic"/>
                        </a:rPr>
                        <a:t>2 UC ou plus </a:t>
                      </a:r>
                      <a:br>
                        <a:rPr lang="fr-FR" sz="1200" b="0" i="0" dirty="0">
                          <a:latin typeface="Century Gothic"/>
                          <a:cs typeface="Century Gothic"/>
                        </a:rPr>
                      </a:br>
                      <a:r>
                        <a:rPr lang="fr-FR" sz="1200" b="0" i="1" dirty="0">
                          <a:latin typeface="Century Gothic"/>
                          <a:cs typeface="Century Gothic"/>
                        </a:rPr>
                        <a:t>4 personnes ou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b="1" i="0" dirty="0">
                          <a:latin typeface="Century Gothic"/>
                          <a:cs typeface="Century Gothic"/>
                        </a:rPr>
                        <a:t>227 €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dirty="0">
                          <a:latin typeface="Century Gothic"/>
                          <a:cs typeface="Century Gothic"/>
                        </a:rPr>
                        <a:t>202 €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200" b="0" i="0" dirty="0">
                          <a:latin typeface="Century Gothic"/>
                          <a:cs typeface="Century Gothic"/>
                        </a:rPr>
                        <a:t>126 €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200" b="0" i="0" dirty="0">
                          <a:latin typeface="Century Gothic"/>
                          <a:cs typeface="Century Gothic"/>
                        </a:rPr>
                        <a:t>76 €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8914558"/>
                  </a:ext>
                </a:extLst>
              </a:tr>
            </a:tbl>
          </a:graphicData>
        </a:graphic>
      </p:graphicFrame>
      <p:sp>
        <p:nvSpPr>
          <p:cNvPr id="24" name="Text Box 1">
            <a:extLst>
              <a:ext uri="{FF2B5EF4-FFF2-40B4-BE49-F238E27FC236}">
                <a16:creationId xmlns:a16="http://schemas.microsoft.com/office/drawing/2014/main" xmlns="" id="{D6DA6CC1-EBF8-5C40-B19A-4C41654B9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32656"/>
            <a:ext cx="8072438" cy="86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payer une facture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Chèque énergie : conditions d’attribution</a:t>
            </a: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611C7D3-EB2F-8F4E-A59C-AFDA51868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889717"/>
            <a:ext cx="1075818" cy="9043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B9058DD-5E79-2543-B2E2-02DDB336BF2D}"/>
              </a:ext>
            </a:extLst>
          </p:cNvPr>
          <p:cNvSpPr txBox="1"/>
          <p:nvPr/>
        </p:nvSpPr>
        <p:spPr>
          <a:xfrm>
            <a:off x="558188" y="3746156"/>
            <a:ext cx="5880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NB. La valeur de l’UC est réduite de moitié pour les mineurs en résidence alternée au domicile de chacun des parents lorsqu’ils sont à la charge égale de l’un ou l’autre parent.</a:t>
            </a:r>
            <a:endParaRPr lang="fr-FR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356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532440" y="6492875"/>
            <a:ext cx="635000" cy="365125"/>
          </a:xfrm>
        </p:spPr>
        <p:txBody>
          <a:bodyPr/>
          <a:lstStyle/>
          <a:p>
            <a:fld id="{2F9A5648-B596-C640-B495-5D9F694734B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5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9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22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67544" y="1340768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fr-FR" sz="1800" i="1">
              <a:solidFill>
                <a:srgbClr val="660066"/>
              </a:solidFill>
              <a:latin typeface="Century Gothic"/>
              <a:cs typeface="Century Gothic"/>
              <a:hlinkClick r:id="rId3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>
              <a:solidFill>
                <a:schemeClr val="dk1"/>
              </a:solidFill>
              <a:latin typeface="Century Gothic"/>
              <a:cs typeface="Century Gothic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10FDBAC-82B8-334E-B394-54799922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02" y="1540844"/>
            <a:ext cx="3486618" cy="49717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00A6080-6261-2C4A-833B-32CAE55D2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278" y="1445718"/>
            <a:ext cx="3620152" cy="5066904"/>
          </a:xfrm>
          <a:prstGeom prst="rect">
            <a:avLst/>
          </a:prstGeom>
        </p:spPr>
      </p:pic>
      <p:sp>
        <p:nvSpPr>
          <p:cNvPr id="20" name="Text Box 1">
            <a:extLst>
              <a:ext uri="{FF2B5EF4-FFF2-40B4-BE49-F238E27FC236}">
                <a16:creationId xmlns:a16="http://schemas.microsoft.com/office/drawing/2014/main" xmlns="" id="{4AE44ACC-BC14-BC40-8574-26B1C5E32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32656"/>
            <a:ext cx="8072438" cy="86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payer une facture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Chèque énergie : courrier adressé début avril</a:t>
            </a: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00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532440" y="6492875"/>
            <a:ext cx="635000" cy="365125"/>
          </a:xfrm>
        </p:spPr>
        <p:txBody>
          <a:bodyPr/>
          <a:lstStyle/>
          <a:p>
            <a:fld id="{2F9A5648-B596-C640-B495-5D9F694734BC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5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9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22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67544" y="1340768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fr-FR" sz="1800" i="1">
              <a:solidFill>
                <a:srgbClr val="660066"/>
              </a:solidFill>
              <a:latin typeface="Century Gothic"/>
              <a:cs typeface="Century Gothic"/>
              <a:hlinkClick r:id="rId3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>
              <a:solidFill>
                <a:schemeClr val="dk1"/>
              </a:solidFill>
              <a:latin typeface="Century Gothic"/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9307" y="144974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Chaque année le service des impôts communique les coordonnées des bénéficiaires à l’</a:t>
            </a:r>
            <a:r>
              <a:rPr lang="fr-FR" sz="1600" b="1" dirty="0">
                <a:solidFill>
                  <a:schemeClr val="dk1"/>
                </a:solidFill>
                <a:latin typeface="Century Gothic"/>
                <a:cs typeface="Century Gothic"/>
              </a:rPr>
              <a:t>ASP</a:t>
            </a: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(Agence de Service des Paiements)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</a:rPr>
              <a:t>L’ASP adresse un courrier aux bénéficiaires début avril qui contient</a:t>
            </a:r>
            <a:r>
              <a:rPr lang="is-IS" sz="1600" dirty="0">
                <a:solidFill>
                  <a:schemeClr val="dk1"/>
                </a:solidFill>
                <a:latin typeface="Century Gothic"/>
              </a:rPr>
              <a:t>…</a:t>
            </a:r>
            <a:endParaRPr lang="fr-FR" sz="1600" i="1" dirty="0">
              <a:solidFill>
                <a:schemeClr val="dk1"/>
              </a:solidFill>
              <a:latin typeface="Chalkboard"/>
              <a:cs typeface="Chalkboard"/>
            </a:endParaRPr>
          </a:p>
          <a:p>
            <a:pPr marL="720000" lvl="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b="1" dirty="0">
                <a:solidFill>
                  <a:schemeClr val="dk1"/>
                </a:solidFill>
                <a:latin typeface="Century Gothic"/>
                <a:cs typeface="Century Gothic"/>
              </a:rPr>
              <a:t>Chèque Energie </a:t>
            </a: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valide jusqu’au </a:t>
            </a:r>
            <a:r>
              <a:rPr lang="fr-FR" sz="1600" dirty="0">
                <a:solidFill>
                  <a:srgbClr val="FF0000"/>
                </a:solidFill>
                <a:latin typeface="Century Gothic"/>
                <a:cs typeface="Century Gothic"/>
              </a:rPr>
              <a:t>31 mars de l’année suivante </a:t>
            </a: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: Nom, montant €, Numéro et un code à gratter destiné aux professionnels</a:t>
            </a:r>
          </a:p>
          <a:p>
            <a:pPr marL="72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b="1" dirty="0">
                <a:solidFill>
                  <a:schemeClr val="dk1"/>
                </a:solidFill>
                <a:latin typeface="Century Gothic"/>
                <a:cs typeface="Century Gothic"/>
              </a:rPr>
              <a:t>2 attestations de « droits supplémentaires » </a:t>
            </a: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acquis auprès des fournisseurs d’électricité et de gaz naturel (comme pour le TPN et TSS)</a:t>
            </a:r>
          </a:p>
          <a:p>
            <a:pPr marL="262800"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/>
            </a:r>
            <a:b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</a:br>
            <a:r>
              <a:rPr lang="fr-FR" sz="1600" i="1" dirty="0">
                <a:solidFill>
                  <a:schemeClr val="dk1"/>
                </a:solidFill>
                <a:latin typeface="Chalkboard" panose="03050602040202020205" pitchFamily="66" charset="77"/>
                <a:cs typeface="Century Gothic"/>
              </a:rPr>
              <a:t>1°Gratuité de la mise en service lors d’un déménagement</a:t>
            </a:r>
            <a:br>
              <a:rPr lang="fr-FR" sz="1600" i="1" dirty="0">
                <a:solidFill>
                  <a:schemeClr val="dk1"/>
                </a:solidFill>
                <a:latin typeface="Chalkboard" panose="03050602040202020205" pitchFamily="66" charset="77"/>
                <a:cs typeface="Century Gothic"/>
              </a:rPr>
            </a:br>
            <a:r>
              <a:rPr lang="fr-FR" sz="1600" i="1" dirty="0">
                <a:solidFill>
                  <a:schemeClr val="dk1"/>
                </a:solidFill>
                <a:latin typeface="Chalkboard" panose="03050602040202020205" pitchFamily="66" charset="77"/>
                <a:cs typeface="Century Gothic"/>
              </a:rPr>
              <a:t>2°Cas d’impayé : </a:t>
            </a:r>
            <a:br>
              <a:rPr lang="fr-FR" sz="1600" i="1" dirty="0">
                <a:solidFill>
                  <a:schemeClr val="dk1"/>
                </a:solidFill>
                <a:latin typeface="Chalkboard" panose="03050602040202020205" pitchFamily="66" charset="77"/>
                <a:cs typeface="Century Gothic"/>
              </a:rPr>
            </a:br>
            <a:r>
              <a:rPr lang="fr-FR" sz="1600" i="1" dirty="0">
                <a:solidFill>
                  <a:schemeClr val="dk1"/>
                </a:solidFill>
                <a:latin typeface="Chalkboard" panose="03050602040202020205" pitchFamily="66" charset="77"/>
                <a:cs typeface="Century Gothic"/>
              </a:rPr>
              <a:t>Délai supplémentaire de 15 jours, </a:t>
            </a:r>
            <a:br>
              <a:rPr lang="fr-FR" sz="1600" i="1" dirty="0">
                <a:solidFill>
                  <a:schemeClr val="dk1"/>
                </a:solidFill>
                <a:latin typeface="Chalkboard" panose="03050602040202020205" pitchFamily="66" charset="77"/>
                <a:cs typeface="Century Gothic"/>
              </a:rPr>
            </a:br>
            <a:r>
              <a:rPr lang="fr-FR" sz="1600" i="1" dirty="0">
                <a:solidFill>
                  <a:schemeClr val="dk1"/>
                </a:solidFill>
                <a:latin typeface="Chalkboard" panose="03050602040202020205" pitchFamily="66" charset="77"/>
                <a:cs typeface="Century Gothic"/>
              </a:rPr>
              <a:t>Maintien de la puissance électrique pendant la période de trêve hivernale, </a:t>
            </a:r>
          </a:p>
          <a:p>
            <a:pPr marL="262800"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dk1"/>
                </a:solidFill>
                <a:latin typeface="Chalkboard" panose="03050602040202020205" pitchFamily="66" charset="77"/>
                <a:cs typeface="Century Gothic"/>
              </a:rPr>
              <a:t>Réduction de 80 % des frais liés à une réduction de puissance ou une suspension d'alimentation voire une exonération en cas d’insolvabilité</a:t>
            </a:r>
          </a:p>
          <a:p>
            <a:pPr marL="262800">
              <a:spcBef>
                <a:spcPts val="0"/>
              </a:spcBef>
              <a:buClr>
                <a:srgbClr val="B5D040"/>
              </a:buClr>
            </a:pPr>
            <a:endParaRPr lang="fr-FR" sz="1600" dirty="0">
              <a:solidFill>
                <a:srgbClr val="FF0000"/>
              </a:solidFill>
              <a:latin typeface="Chalkboard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Exemple : SI je paie ma facture d’électricité avec le CE alors je n’ai pas besoin d’envoyer l’attestation. Mes droits sont automatiquement ouverts.</a:t>
            </a:r>
            <a:b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</a:b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J’envoie l’attestation à mon fournisseur de gaz pour qu’il ait connaissance de mes doits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0" name="Text Box 1">
            <a:extLst>
              <a:ext uri="{FF2B5EF4-FFF2-40B4-BE49-F238E27FC236}">
                <a16:creationId xmlns:a16="http://schemas.microsoft.com/office/drawing/2014/main" xmlns="" id="{D0391517-0306-B143-9CF2-4F0AED95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32656"/>
            <a:ext cx="8072438" cy="86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payer une facture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Chèque énergie : modalités d’obtention</a:t>
            </a: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50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532440" y="6492875"/>
            <a:ext cx="635000" cy="365125"/>
          </a:xfrm>
        </p:spPr>
        <p:txBody>
          <a:bodyPr/>
          <a:lstStyle/>
          <a:p>
            <a:fld id="{2F9A5648-B596-C640-B495-5D9F694734BC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5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19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22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67544" y="1340768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fr-FR" sz="1800" i="1">
              <a:solidFill>
                <a:srgbClr val="660066"/>
              </a:solidFill>
              <a:latin typeface="Century Gothic"/>
              <a:cs typeface="Century Gothic"/>
              <a:hlinkClick r:id="rId3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>
              <a:solidFill>
                <a:schemeClr val="dk1"/>
              </a:solidFill>
              <a:latin typeface="Century Gothic"/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4" y="1615145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dk1"/>
                </a:solidFill>
                <a:latin typeface="Chalkboard" panose="03050602040202020205" pitchFamily="66" charset="77"/>
              </a:rPr>
              <a:t>Gestionnaire d’un logement-foyer APL </a:t>
            </a:r>
            <a:br>
              <a:rPr lang="fr-FR" sz="1600" dirty="0">
                <a:solidFill>
                  <a:schemeClr val="dk1"/>
                </a:solidFill>
                <a:latin typeface="Chalkboard" panose="03050602040202020205" pitchFamily="66" charset="77"/>
              </a:rPr>
            </a:br>
            <a:r>
              <a:rPr lang="fr-FR" sz="1400" i="1" dirty="0">
                <a:solidFill>
                  <a:schemeClr val="dk1"/>
                </a:solidFill>
                <a:latin typeface="Century Gothic"/>
                <a:cs typeface="Century Gothic"/>
              </a:rPr>
              <a:t>Foyer de jeunes travailleurs, foyer de travailleurs migrants, résidence pour personnes âgées</a:t>
            </a:r>
            <a:r>
              <a:rPr lang="is-IS" sz="1400" i="1" dirty="0">
                <a:solidFill>
                  <a:schemeClr val="dk1"/>
                </a:solidFill>
                <a:latin typeface="Century Gothic"/>
                <a:cs typeface="Century Gothic"/>
              </a:rPr>
              <a:t>…</a:t>
            </a:r>
            <a:r>
              <a:rPr lang="fr-FR" sz="1800" dirty="0">
                <a:solidFill>
                  <a:schemeClr val="dk1"/>
                </a:solidFill>
                <a:latin typeface="Chalkboard" panose="03050602040202020205" pitchFamily="66" charset="77"/>
              </a:rPr>
              <a:t/>
            </a:r>
            <a:br>
              <a:rPr lang="fr-FR" sz="1800" dirty="0">
                <a:solidFill>
                  <a:schemeClr val="dk1"/>
                </a:solidFill>
                <a:latin typeface="Chalkboard" panose="03050602040202020205" pitchFamily="66" charset="77"/>
              </a:rPr>
            </a:br>
            <a:r>
              <a:rPr lang="fr-FR" sz="1600" dirty="0">
                <a:solidFill>
                  <a:schemeClr val="dk1"/>
                </a:solidFill>
                <a:latin typeface="Century Gothic"/>
              </a:rPr>
              <a:t>C</a:t>
            </a: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harges de chauffage incluses dans la redevance </a:t>
            </a:r>
            <a:r>
              <a:rPr lang="fr-FR" sz="1800" dirty="0">
                <a:solidFill>
                  <a:schemeClr val="dk1"/>
                </a:solidFill>
                <a:latin typeface="Century Gothic"/>
                <a:cs typeface="Century Gothic"/>
              </a:rPr>
              <a:t/>
            </a:r>
            <a:br>
              <a:rPr lang="fr-FR" sz="1800" dirty="0">
                <a:solidFill>
                  <a:schemeClr val="dk1"/>
                </a:solidFill>
                <a:latin typeface="Century Gothic"/>
                <a:cs typeface="Century Gothic"/>
              </a:rPr>
            </a:br>
            <a:endParaRPr lang="fr-FR" sz="1800" dirty="0">
              <a:solidFill>
                <a:schemeClr val="dk1"/>
              </a:solidFill>
              <a:latin typeface="Chalkboard" panose="03050602040202020205" pitchFamily="66" charset="77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dk1"/>
                </a:solidFill>
                <a:latin typeface="Chalkboard" panose="03050602040202020205" pitchFamily="66" charset="77"/>
                <a:cs typeface="Century Gothic"/>
              </a:rPr>
              <a:t>Fournisseurs d’énergie 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Electricité et gaz naturel : </a:t>
            </a: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par la poste ou en ligne sur le site dédié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</a:rPr>
              <a:t>Fournisseurs de fioul, de bois, de propane ou gestionnaire de réseau de chaleur : </a:t>
            </a: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en main propre ou par la poste.</a:t>
            </a:r>
            <a:endParaRPr lang="fr-FR" sz="1600" i="1" dirty="0">
              <a:solidFill>
                <a:schemeClr val="dk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dk1"/>
                </a:solidFill>
                <a:latin typeface="Century Gothic"/>
                <a:cs typeface="Century Gothic"/>
              </a:rPr>
              <a:t>NB. Si le montant du CE est &gt; à la facture, le trop-perçu est déduit de la/des facture(s) suivante(s) ou remboursé si je mets fin au contrat avec mon fournisseur d’énergie. Idem pour le gestionnaire d’un logement foyer</a:t>
            </a:r>
          </a:p>
          <a:p>
            <a:pPr lvl="0"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dk1"/>
                </a:solidFill>
                <a:latin typeface="Century Gothic"/>
                <a:cs typeface="Century Gothic"/>
              </a:rPr>
              <a:t>Le trop-perçu est perdu avec les autres fournisseurs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dirty="0">
              <a:solidFill>
                <a:schemeClr val="dk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dirty="0">
              <a:solidFill>
                <a:schemeClr val="dk1"/>
              </a:solidFill>
              <a:latin typeface="Chalkboard" panose="03050602040202020205" pitchFamily="66" charset="77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dk1"/>
                </a:solidFill>
                <a:latin typeface="Chalkboard" panose="03050602040202020205" pitchFamily="66" charset="77"/>
                <a:cs typeface="Century Gothic"/>
              </a:rPr>
              <a:t>Artisan RGE (Reconnu Garant de l’Environnement) </a:t>
            </a:r>
            <a:r>
              <a:rPr lang="fr-FR" sz="1600" i="1" dirty="0">
                <a:solidFill>
                  <a:schemeClr val="dk1"/>
                </a:solidFill>
                <a:latin typeface="Chalkboard"/>
                <a:hlinkClick r:id="rId4"/>
              </a:rPr>
              <a:t>https://www.faire.fr/trouvez-un-professionnel</a:t>
            </a:r>
            <a:endParaRPr lang="fr-FR" sz="1600" dirty="0">
              <a:solidFill>
                <a:schemeClr val="dk1"/>
              </a:solidFill>
              <a:latin typeface="Chalkboard" panose="03050602040202020205" pitchFamily="66" charset="77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Travaux, équipements qui réduisent le montant de la facture d’énergie</a:t>
            </a:r>
            <a:b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</a:b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CE valide à la date de facturation paye partiellement la facture. 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S’il n’est plus valide à la date de la facture, je l’échange (avant sa fin de validité) pour un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Chèque travaux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de la même valeur actif pendant deux an</a:t>
            </a:r>
            <a:endParaRPr lang="fr-FR" sz="1600" i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0" name="Text Box 1">
            <a:extLst>
              <a:ext uri="{FF2B5EF4-FFF2-40B4-BE49-F238E27FC236}">
                <a16:creationId xmlns:a16="http://schemas.microsoft.com/office/drawing/2014/main" xmlns="" id="{5A8701FE-9BF1-2647-B559-DC138DED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32656"/>
            <a:ext cx="8072438" cy="86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payer une facture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Chèque énergie : 3 professionnels habilités à l’encaisser </a:t>
            </a: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75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3528" y="162880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dk1"/>
                </a:solidFill>
                <a:latin typeface="Chalkboard"/>
                <a:cs typeface="Chalkboard"/>
              </a:rPr>
              <a:t>Deux plaquettes à imprimer en interne uniquement (pas de version papier envoyée ) 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dk1"/>
                </a:solidFill>
                <a:latin typeface="Chalkboard"/>
                <a:cs typeface="Chalkboard"/>
              </a:rPr>
              <a:t>en téléchargement sur le site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Générale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Bénéficiaires, plus adaptée !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dk1"/>
                </a:solidFill>
                <a:latin typeface="Chalkboard"/>
              </a:rPr>
              <a:t>EIE </a:t>
            </a:r>
            <a:br>
              <a:rPr lang="fr-FR" sz="1600" i="1" dirty="0">
                <a:solidFill>
                  <a:schemeClr val="dk1"/>
                </a:solidFill>
                <a:latin typeface="Chalkboard"/>
              </a:rPr>
            </a:br>
            <a:r>
              <a:rPr lang="fr-FR" sz="1400" i="1" dirty="0">
                <a:solidFill>
                  <a:schemeClr val="accent5">
                    <a:lumMod val="50000"/>
                  </a:schemeClr>
                </a:solidFill>
                <a:latin typeface="Chalkboard"/>
              </a:rPr>
              <a:t>Sous format électronique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dk1"/>
              </a:solidFill>
              <a:latin typeface="Century Gothic"/>
              <a:cs typeface="Century Gothic"/>
            </a:endParaRPr>
          </a:p>
          <a:p>
            <a:pPr marL="720000" lvl="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endParaRPr lang="fr-FR" sz="1600" dirty="0">
              <a:solidFill>
                <a:schemeClr val="dk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dk1"/>
              </a:solidFill>
              <a:latin typeface="Century Gothic"/>
              <a:cs typeface="Century Gothic"/>
            </a:endParaRPr>
          </a:p>
        </p:txBody>
      </p:sp>
      <p:pic>
        <p:nvPicPr>
          <p:cNvPr id="6" name="Image 5" descr="Capture d’écran 2018-04-11 à 15.1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024336" cy="2127673"/>
          </a:xfrm>
          <a:prstGeom prst="rect">
            <a:avLst/>
          </a:prstGeom>
        </p:spPr>
      </p:pic>
      <p:pic>
        <p:nvPicPr>
          <p:cNvPr id="7" name="Image 6" descr="Capture d’écran 2018-04-11 à 15.14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99" y="4276812"/>
            <a:ext cx="2698001" cy="1911649"/>
          </a:xfrm>
          <a:prstGeom prst="rect">
            <a:avLst/>
          </a:prstGeom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6F0DA615-4D74-4F44-B470-7190A8C77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32656"/>
            <a:ext cx="8072438" cy="86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payer une facture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Chèque énergie : guides pratiques</a:t>
            </a:r>
            <a:endParaRPr lang="fr-FR" sz="1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9EAE8B9-1B8E-E04D-A76F-0A7910AF1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502" y="2039167"/>
            <a:ext cx="3397233" cy="44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4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Sommaire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020" y="1056120"/>
            <a:ext cx="82809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rgbClr val="000000"/>
                </a:solidFill>
                <a:latin typeface="Chalkboard"/>
                <a:cs typeface="Chalkboard"/>
              </a:rPr>
              <a:t>Actions à mettre en place immédiatement </a:t>
            </a:r>
          </a:p>
          <a:p>
            <a:pPr algn="ctr"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rgbClr val="000000"/>
              </a:solidFill>
              <a:latin typeface="Chalkboard"/>
              <a:cs typeface="Chalkboard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Fournisseurs d’électricité et de gaz naturel : 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Acteurs : qui fait quoi ?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Compteurs communicants : </a:t>
            </a:r>
            <a:r>
              <a:rPr lang="fr-FR" sz="1600" dirty="0" err="1">
                <a:solidFill>
                  <a:schemeClr val="tx1"/>
                </a:solidFill>
                <a:latin typeface="Century Gothic"/>
                <a:cs typeface="Century Gothic"/>
              </a:rPr>
              <a:t>Linky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 et </a:t>
            </a:r>
            <a:r>
              <a:rPr lang="fr-FR" sz="1600" dirty="0" err="1">
                <a:solidFill>
                  <a:schemeClr val="tx1"/>
                </a:solidFill>
                <a:latin typeface="Century Gothic"/>
                <a:cs typeface="Century Gothic"/>
              </a:rPr>
              <a:t>Gazpar</a:t>
            </a: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Composition de ma facture </a:t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400" i="1" dirty="0">
                <a:solidFill>
                  <a:schemeClr val="tx1"/>
                </a:solidFill>
                <a:latin typeface="Century Gothic"/>
                <a:cs typeface="Century Gothic"/>
              </a:rPr>
              <a:t>Données propres à chaque fournisseur /électricité-verte ?/Comparateur du Médiateur</a:t>
            </a:r>
            <a:br>
              <a:rPr lang="fr-FR" sz="1400" i="1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400" i="1" dirty="0">
                <a:solidFill>
                  <a:schemeClr val="tx1"/>
                </a:solidFill>
                <a:latin typeface="Century Gothic"/>
                <a:cs typeface="Century Gothic"/>
              </a:rPr>
              <a:t>Données communes à tous les fournisseurs</a:t>
            </a: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Une offre adaptée à mon besoin pour ne pas payer plus cher 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Je change de fournisseur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J’ai changé de fournisseur malgré moi !!! Que faire ?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Ø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rgbClr val="000000"/>
                </a:solidFill>
                <a:latin typeface="Century Gothic"/>
                <a:cs typeface="Century Gothic"/>
              </a:rPr>
              <a:t>Fournisseurs et/ou distributeurs d’énergie (toutes les sources) et d’eau : </a:t>
            </a:r>
            <a:br>
              <a:rPr lang="fr-FR" sz="1600" dirty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quels sont les recours gratuits en cas de litige ?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98CF423-6803-1345-8A0B-784CF97935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31444"/>
            <a:ext cx="2002522" cy="9509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6D2C381-2304-674F-A074-414D2CE97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15" y="5431444"/>
            <a:ext cx="1825994" cy="10828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45DD6D2-A91F-6044-B668-08611920F6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10695"/>
            <a:ext cx="1120605" cy="93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6ADC5BA-A0F2-3A48-B39C-61AAF9CDA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66" y="5533924"/>
            <a:ext cx="1101123" cy="6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07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5536" y="162880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dk1"/>
                </a:solidFill>
                <a:latin typeface="Chalkboard"/>
                <a:ea typeface="+mn-ea"/>
                <a:cs typeface="Century Gothic"/>
              </a:rPr>
              <a:t>Fonds de Solidarité Logement</a:t>
            </a:r>
            <a:endParaRPr lang="fr-FR" sz="1600" dirty="0">
              <a:solidFill>
                <a:schemeClr val="dk1"/>
              </a:solidFill>
              <a:latin typeface="Century Gothic"/>
              <a:ea typeface="+mn-ea"/>
              <a:cs typeface="Century Gothic"/>
            </a:endParaRP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ea typeface="+mn-ea"/>
                <a:cs typeface="Century Gothic"/>
              </a:rPr>
              <a:t>1990 droit au logement géré par les départements depuis 2005 et depuis 1 an par Toulouse Métropole (37 communes) financé pour partie par les fournisseurs d’énergie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ea typeface="+mn-ea"/>
                <a:cs typeface="Century Gothic"/>
              </a:rPr>
              <a:t>≈ 4000 à 5000 ménages/an sur Toulouse Métropole. </a:t>
            </a:r>
            <a:endParaRPr lang="fr-FR" sz="1600" dirty="0">
              <a:solidFill>
                <a:srgbClr val="FF0000"/>
              </a:solidFill>
              <a:latin typeface="Century Gothic"/>
              <a:ea typeface="+mn-ea"/>
              <a:cs typeface="Century Gothic"/>
            </a:endParaRP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ea typeface="+mn-ea"/>
                <a:cs typeface="Century Gothic"/>
              </a:rPr>
              <a:t>Subvention </a:t>
            </a:r>
            <a:r>
              <a:rPr lang="fr-FR" sz="1600" b="1" dirty="0">
                <a:solidFill>
                  <a:schemeClr val="dk1"/>
                </a:solidFill>
                <a:latin typeface="Century Gothic"/>
                <a:ea typeface="+mn-ea"/>
                <a:cs typeface="Century Gothic"/>
              </a:rPr>
              <a:t>maxi 300 €</a:t>
            </a:r>
            <a:endParaRPr lang="fr-FR" sz="1600" b="1" i="1" dirty="0">
              <a:solidFill>
                <a:schemeClr val="dk1"/>
              </a:solidFill>
              <a:latin typeface="Century Gothic"/>
              <a:ea typeface="+mn-ea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dk1"/>
              </a:solidFill>
              <a:latin typeface="Chalkboard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dk1"/>
              </a:solidFill>
              <a:latin typeface="Chalkboard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dk1"/>
                </a:solidFill>
                <a:latin typeface="Chalkboard"/>
                <a:cs typeface="Century Gothic"/>
              </a:rPr>
              <a:t>SI la demande de FSL a été refusée</a:t>
            </a:r>
            <a:endParaRPr lang="fr-FR" sz="1600" dirty="0">
              <a:solidFill>
                <a:schemeClr val="dk1"/>
              </a:solidFill>
              <a:latin typeface="Century Gothic"/>
              <a:cs typeface="Century Gothic"/>
            </a:endParaRP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Centres sociaux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CAF ou MSA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Caisses de retraite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Complémentaires retraites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dk1"/>
                </a:solidFill>
                <a:latin typeface="Century Gothic"/>
                <a:cs typeface="Century Gothic"/>
              </a:rPr>
              <a:t>Associations caritatives : Secours catholique, Entraide protestante, Secours populaire, Croix-Rouge Française, Emmaüs et les Restaurants du </a:t>
            </a:r>
            <a:r>
              <a:rPr lang="fr-FR" sz="1600" dirty="0" err="1">
                <a:solidFill>
                  <a:schemeClr val="dk1"/>
                </a:solidFill>
                <a:latin typeface="Century Gothic"/>
                <a:cs typeface="Century Gothic"/>
              </a:rPr>
              <a:t>Coeur</a:t>
            </a:r>
            <a:endParaRPr lang="fr-FR" sz="1600" dirty="0">
              <a:solidFill>
                <a:schemeClr val="dk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dk1"/>
              </a:solidFill>
              <a:latin typeface="Century Gothic"/>
              <a:ea typeface="+mn-ea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dk1"/>
              </a:solidFill>
              <a:latin typeface="Century Gothic"/>
              <a:ea typeface="+mn-ea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dk1"/>
              </a:solidFill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xmlns="" id="{8A727348-2CE8-884F-9F3D-011CBFE51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32656"/>
            <a:ext cx="8072438" cy="86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payer une facture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FSL et autres acteurs en étant accompagné par un travailleur social</a:t>
            </a:r>
          </a:p>
        </p:txBody>
      </p:sp>
      <p:pic>
        <p:nvPicPr>
          <p:cNvPr id="9" name="Image 8" descr="TLSE METROPOLE logo couleur.jpg">
            <a:extLst>
              <a:ext uri="{FF2B5EF4-FFF2-40B4-BE49-F238E27FC236}">
                <a16:creationId xmlns:a16="http://schemas.microsoft.com/office/drawing/2014/main" xmlns="" id="{6F680A92-D16C-3446-9D68-07DC4E1B0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79" y="2512246"/>
            <a:ext cx="2340828" cy="6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56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141277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i="1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85750" indent="-285750">
              <a:buClr>
                <a:srgbClr val="660066"/>
              </a:buClr>
              <a:buFont typeface="Arial"/>
              <a:buChar char="•"/>
            </a:pPr>
            <a:endParaRPr lang="fr-FR" sz="180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573016"/>
            <a:ext cx="1800200" cy="2520280"/>
          </a:xfrm>
          <a:prstGeom prst="rect">
            <a:avLst/>
          </a:prstGeom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58805" y="1580853"/>
            <a:ext cx="8072438" cy="19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MONTANTS MOYENS :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Facture énergétique  ---------- €/</a:t>
            </a:r>
            <a:r>
              <a:rPr lang="fr-FR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ménage.an</a:t>
            </a:r>
            <a:r>
              <a:rPr lang="fr-FR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 </a:t>
            </a:r>
            <a:endParaRPr lang="fr-FR" sz="2800" b="1" i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Si j’adopte des petits équipements et des comportements économes je fait une économie moyenne de ------- €/.an  </a:t>
            </a:r>
          </a:p>
          <a:p>
            <a:pPr>
              <a:buClrTx/>
              <a:buFontTx/>
              <a:buNone/>
            </a:pPr>
            <a:endParaRPr lang="fr-FR" sz="18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panose="03050602040202020205" pitchFamily="66" charset="77"/>
            </a:endParaRPr>
          </a:p>
          <a:p>
            <a:pPr>
              <a:buClrTx/>
              <a:buFontTx/>
              <a:buNone/>
            </a:pPr>
            <a:endParaRPr lang="fr-FR" sz="18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panose="03050602040202020205" pitchFamily="66" charset="77"/>
            </a:endParaRPr>
          </a:p>
        </p:txBody>
      </p:sp>
      <p:pic>
        <p:nvPicPr>
          <p:cNvPr id="11" name="Image 10" descr="Capture d’écran 2016-08-01 à 13.58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3419833"/>
            <a:ext cx="2243832" cy="28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9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141277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i="1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85750" indent="-285750">
              <a:buClr>
                <a:srgbClr val="660066"/>
              </a:buClr>
              <a:buFont typeface="Arial"/>
              <a:buChar char="•"/>
            </a:pPr>
            <a:endParaRPr lang="fr-FR" sz="180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573016"/>
            <a:ext cx="1800200" cy="2520280"/>
          </a:xfrm>
          <a:prstGeom prst="rect">
            <a:avLst/>
          </a:prstGeom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58805" y="1580853"/>
            <a:ext cx="8072438" cy="19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MONTANTS MOYENS :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Facture énergétique  </a:t>
            </a:r>
            <a:r>
              <a:rPr lang="fr-F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1 700 €/</a:t>
            </a:r>
            <a:r>
              <a:rPr lang="fr-FR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ménage.an</a:t>
            </a:r>
            <a:r>
              <a:rPr lang="fr-F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 </a:t>
            </a:r>
            <a:endParaRPr lang="fr-FR" sz="2000" b="1" i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Si j’adopte des petits équipements et des comportements économes je fait une économie moyenne de </a:t>
            </a:r>
            <a:r>
              <a:rPr lang="fr-FR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300 €/an  </a:t>
            </a:r>
          </a:p>
          <a:p>
            <a:pPr>
              <a:buClrTx/>
              <a:buFontTx/>
              <a:buNone/>
            </a:pPr>
            <a:endParaRPr lang="fr-FR" sz="18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panose="03050602040202020205" pitchFamily="66" charset="77"/>
            </a:endParaRPr>
          </a:p>
          <a:p>
            <a:pPr>
              <a:buClrTx/>
              <a:buFontTx/>
              <a:buNone/>
            </a:pPr>
            <a:endParaRPr lang="fr-FR" sz="18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panose="03050602040202020205" pitchFamily="66" charset="77"/>
            </a:endParaRPr>
          </a:p>
        </p:txBody>
      </p:sp>
      <p:pic>
        <p:nvPicPr>
          <p:cNvPr id="11" name="Image 10" descr="Capture d’écran 2016-08-01 à 13.58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3419833"/>
            <a:ext cx="2243832" cy="28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14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5311" y="1213851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 charset="0"/>
              </a:rPr>
              <a:t>Je régule la température de l’air ambiant selon l’occupation ; </a:t>
            </a: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halkboard"/>
              </a:rPr>
              <a:t>soit un gain </a:t>
            </a:r>
            <a:r>
              <a:rPr lang="fr-FR" sz="1600" b="1" i="1" dirty="0">
                <a:solidFill>
                  <a:srgbClr val="FF0000"/>
                </a:solidFill>
                <a:latin typeface="Chalkboard" panose="03050602040202020205" pitchFamily="66" charset="77"/>
                <a:cs typeface="Chalkboard"/>
              </a:rPr>
              <a:t>≈ ---- %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Tx/>
              <a:buChar char="-"/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halkboard"/>
              </a:rPr>
              <a:t>Le jour quand je suis là : </a:t>
            </a:r>
            <a:r>
              <a:rPr lang="fr-FR" sz="1600" b="1" i="1" dirty="0">
                <a:solidFill>
                  <a:srgbClr val="FF0000"/>
                </a:solidFill>
                <a:latin typeface="Chalkboard" panose="03050602040202020205" pitchFamily="66" charset="77"/>
                <a:cs typeface="Chalkboard"/>
              </a:rPr>
              <a:t>---°C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Tx/>
              <a:buChar char="-"/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halkboard"/>
              </a:rPr>
              <a:t>La nuit et durant mon absence durant la journée : </a:t>
            </a:r>
            <a:r>
              <a:rPr lang="fr-FR" sz="1600" b="1" i="1" dirty="0">
                <a:solidFill>
                  <a:srgbClr val="FF0000"/>
                </a:solidFill>
                <a:latin typeface="Chalkboard" panose="03050602040202020205" pitchFamily="66" charset="77"/>
                <a:cs typeface="Chalkboard"/>
              </a:rPr>
              <a:t>----</a:t>
            </a:r>
            <a:r>
              <a:rPr lang="fr-FR" sz="1600" b="1" i="1" dirty="0">
                <a:solidFill>
                  <a:srgbClr val="FF0000"/>
                </a:solidFill>
                <a:latin typeface="Chalkboard" panose="03050602040202020205" pitchFamily="66" charset="77"/>
              </a:rPr>
              <a:t>°C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Tx/>
              <a:buChar char="-"/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halkboard"/>
              </a:rPr>
              <a:t>Durant mon absence en vacances (7 jours ou plus) : </a:t>
            </a:r>
            <a:r>
              <a:rPr lang="fr-FR" sz="1600" b="1" i="1" dirty="0">
                <a:solidFill>
                  <a:srgbClr val="FF0000"/>
                </a:solidFill>
                <a:latin typeface="Chalkboard" panose="03050602040202020205" pitchFamily="66" charset="77"/>
              </a:rPr>
              <a:t>---- °C hors gel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Equipements qui permettent de réguler la température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Reliés à ma chaudière : 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Thermostat d’ambiance 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: régulation globale et automatique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Sonde extérieure de température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: anticipe les variations de température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Sur chaque radiateurs des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robinets thermostatiques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: régulation pièce par pièce. SAUF dans la pièce où il y a le thermostat d’ambiance. Pourquoi ?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6" name="Image 5" descr="Chauff robi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85184"/>
            <a:ext cx="3268055" cy="1440160"/>
          </a:xfrm>
          <a:prstGeom prst="rect">
            <a:avLst/>
          </a:prstGeom>
        </p:spPr>
      </p:pic>
      <p:pic>
        <p:nvPicPr>
          <p:cNvPr id="7" name="Image 6" descr="Chauffe thermo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13176"/>
            <a:ext cx="2504893" cy="1584176"/>
          </a:xfrm>
          <a:prstGeom prst="rect">
            <a:avLst/>
          </a:prstGeom>
        </p:spPr>
      </p:pic>
      <p:sp>
        <p:nvSpPr>
          <p:cNvPr id="10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Chauffage </a:t>
            </a:r>
          </a:p>
        </p:txBody>
      </p:sp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013176"/>
            <a:ext cx="2160240" cy="15841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195736" y="450912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0000"/>
                </a:solidFill>
                <a:latin typeface="Chalkboard"/>
                <a:cs typeface="Chalkboard"/>
              </a:rPr>
              <a:t>1°C en plus…Et ma facture augmente de </a:t>
            </a:r>
            <a:r>
              <a:rPr lang="fr-FR" sz="1600" b="1" i="1" dirty="0">
                <a:solidFill>
                  <a:srgbClr val="FF0000"/>
                </a:solidFill>
                <a:latin typeface="Chalkboard"/>
                <a:cs typeface="Chalkboard"/>
              </a:rPr>
              <a:t>----%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69322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5311" y="1213851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 charset="0"/>
              </a:rPr>
              <a:t>Je régule la température de l’air ambiant selon l’occupation ; </a:t>
            </a: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halkboard"/>
              </a:rPr>
              <a:t>soit un gain </a:t>
            </a:r>
            <a:r>
              <a:rPr lang="fr-FR" sz="1600" b="1" i="1" dirty="0">
                <a:solidFill>
                  <a:srgbClr val="FF0000"/>
                </a:solidFill>
                <a:latin typeface="Chalkboard" panose="03050602040202020205" pitchFamily="66" charset="77"/>
                <a:cs typeface="Chalkboard"/>
              </a:rPr>
              <a:t>≈ 15 à 20 %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Tx/>
              <a:buChar char="-"/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halkboard"/>
              </a:rPr>
              <a:t>Le jour quand je suis là : </a:t>
            </a:r>
            <a:r>
              <a:rPr lang="fr-FR" sz="1600" b="1" i="1" dirty="0">
                <a:solidFill>
                  <a:srgbClr val="FF0000"/>
                </a:solidFill>
                <a:latin typeface="Chalkboard" panose="03050602040202020205" pitchFamily="66" charset="77"/>
                <a:cs typeface="Chalkboard"/>
              </a:rPr>
              <a:t>19 °C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Tx/>
              <a:buChar char="-"/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halkboard"/>
              </a:rPr>
              <a:t>La nuit et durant mon absence durant la journée : </a:t>
            </a:r>
            <a:r>
              <a:rPr lang="fr-FR" sz="1600" b="1" i="1" dirty="0">
                <a:solidFill>
                  <a:srgbClr val="FF0000"/>
                </a:solidFill>
                <a:latin typeface="Chalkboard" panose="03050602040202020205" pitchFamily="66" charset="77"/>
              </a:rPr>
              <a:t>16°C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Tx/>
              <a:buChar char="-"/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halkboard"/>
              </a:rPr>
              <a:t>Durant mon absence en vacances (7 jours ou plus) : </a:t>
            </a:r>
            <a:r>
              <a:rPr lang="fr-FR" sz="1600" b="1" i="1" dirty="0">
                <a:solidFill>
                  <a:srgbClr val="FF0000"/>
                </a:solidFill>
                <a:latin typeface="Chalkboard" panose="03050602040202020205" pitchFamily="66" charset="77"/>
                <a:cs typeface="Chalkboard"/>
              </a:rPr>
              <a:t>8</a:t>
            </a:r>
            <a:r>
              <a:rPr lang="fr-FR" sz="1600" b="1" i="1" dirty="0">
                <a:solidFill>
                  <a:srgbClr val="FF0000"/>
                </a:solidFill>
                <a:latin typeface="Chalkboard" panose="03050602040202020205" pitchFamily="66" charset="77"/>
              </a:rPr>
              <a:t>°C hors gel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Equipements qui permettent de réguler la température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Reliés à ma chaudière : 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Thermostat d’ambiance 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: régulation globale et automatique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Sonde extérieure de température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: anticipe les variations de température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Sur chaque radiateurs des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robinets thermostatiques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: régulation pièce par pièce. SAUF dans la pièce où il y a le thermostat d’ambiance. Pourquoi ?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6" name="Image 5" descr="Chauff robi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85184"/>
            <a:ext cx="3268055" cy="1440160"/>
          </a:xfrm>
          <a:prstGeom prst="rect">
            <a:avLst/>
          </a:prstGeom>
        </p:spPr>
      </p:pic>
      <p:pic>
        <p:nvPicPr>
          <p:cNvPr id="7" name="Image 6" descr="Chauffe thermo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13176"/>
            <a:ext cx="2504893" cy="1584176"/>
          </a:xfrm>
          <a:prstGeom prst="rect">
            <a:avLst/>
          </a:prstGeom>
        </p:spPr>
      </p:pic>
      <p:sp>
        <p:nvSpPr>
          <p:cNvPr id="10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Chauffage  </a:t>
            </a:r>
          </a:p>
        </p:txBody>
      </p:sp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013176"/>
            <a:ext cx="2160240" cy="15841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195736" y="450912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0000"/>
                </a:solidFill>
                <a:latin typeface="Chalkboard"/>
                <a:cs typeface="Chalkboard"/>
              </a:rPr>
              <a:t>1°C en plus…Et ma facture augmente de </a:t>
            </a:r>
            <a:r>
              <a:rPr lang="fr-FR" sz="1600" b="1" i="1" dirty="0">
                <a:solidFill>
                  <a:srgbClr val="FF0000"/>
                </a:solidFill>
                <a:latin typeface="Chalkboard"/>
                <a:cs typeface="Chalkboard"/>
              </a:rPr>
              <a:t>7 %</a:t>
            </a:r>
            <a:r>
              <a:rPr lang="fr-FR" sz="1600" i="1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971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1156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1286" y="1380604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 charset="0"/>
              </a:rPr>
              <a:t>Je limite les déperditions de chaleur et les entrées d’air parasites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calfeutre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J’isole les canalisations situées dans les locaux non chauffés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ferme volets et les rideaux (confort thermique)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b="1" dirty="0">
              <a:solidFill>
                <a:srgbClr val="660066"/>
              </a:solidFill>
              <a:latin typeface="Century Gothic" charset="0"/>
              <a:cs typeface="Century Gothic" charset="0"/>
            </a:endParaRPr>
          </a:p>
          <a:p>
            <a:endParaRPr lang="fr-FR" sz="1800" i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85750" indent="-285750">
              <a:buClr>
                <a:srgbClr val="660066"/>
              </a:buClr>
              <a:buFont typeface="Arial"/>
              <a:buChar char="•"/>
            </a:pPr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6" name="Image 5" descr="chauffe calfeutrer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1" y="2898791"/>
            <a:ext cx="3195113" cy="1562977"/>
          </a:xfrm>
          <a:prstGeom prst="rect">
            <a:avLst/>
          </a:prstGeom>
        </p:spPr>
      </p:pic>
      <p:pic>
        <p:nvPicPr>
          <p:cNvPr id="7" name="Image 6" descr="chauffe calfeutrer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1" y="4625948"/>
            <a:ext cx="3300686" cy="1691948"/>
          </a:xfrm>
          <a:prstGeom prst="rect">
            <a:avLst/>
          </a:prstGeom>
        </p:spPr>
      </p:pic>
      <p:pic>
        <p:nvPicPr>
          <p:cNvPr id="9" name="Image 8" descr="chauffe porte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4" y="2787825"/>
            <a:ext cx="2282720" cy="1783848"/>
          </a:xfrm>
          <a:prstGeom prst="rect">
            <a:avLst/>
          </a:prstGeom>
        </p:spPr>
      </p:pic>
      <p:pic>
        <p:nvPicPr>
          <p:cNvPr id="10" name="Image 9" descr="Chauffe volet ridea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53" y="4450028"/>
            <a:ext cx="1903069" cy="1800200"/>
          </a:xfrm>
          <a:prstGeom prst="rect">
            <a:avLst/>
          </a:prstGeom>
        </p:spPr>
      </p:pic>
      <p:sp>
        <p:nvSpPr>
          <p:cNvPr id="11" name="Espace réservé du numéro de diapositive 6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4" y="4763176"/>
            <a:ext cx="2334677" cy="1554719"/>
          </a:xfrm>
          <a:prstGeom prst="rect">
            <a:avLst/>
          </a:prstGeom>
        </p:spPr>
      </p:pic>
      <p:sp>
        <p:nvSpPr>
          <p:cNvPr id="13" name="Text Box 1">
            <a:extLst>
              <a:ext uri="{FF2B5EF4-FFF2-40B4-BE49-F238E27FC236}">
                <a16:creationId xmlns:a16="http://schemas.microsoft.com/office/drawing/2014/main" xmlns="" id="{39F04EB5-89C0-AA42-AC93-0449C8BB0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Chauffage </a:t>
            </a:r>
          </a:p>
        </p:txBody>
      </p:sp>
    </p:spTree>
    <p:extLst>
      <p:ext uri="{BB962C8B-B14F-4D97-AF65-F5344CB8AC3E}">
        <p14:creationId xmlns:p14="http://schemas.microsoft.com/office/powerpoint/2010/main" val="374276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412776"/>
            <a:ext cx="8424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 charset="0"/>
              </a:rPr>
              <a:t>Je veille à la bonne diffusion de la chaleur de mes radiateurs : </a:t>
            </a:r>
            <a:r>
              <a:rPr lang="fr-FR" sz="1800" i="1" dirty="0">
                <a:solidFill>
                  <a:srgbClr val="FF0000"/>
                </a:solidFill>
                <a:latin typeface="Chalkboard" panose="03050602040202020205" pitchFamily="66" charset="77"/>
                <a:cs typeface="Century Gothic" charset="0"/>
              </a:rPr>
              <a:t>4 actions, lesquelles ?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-------------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-------------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-------------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-------------</a:t>
            </a:r>
          </a:p>
        </p:txBody>
      </p:sp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xmlns="" id="{F97F84D0-6969-CB43-B906-68273567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Chauffage </a:t>
            </a:r>
          </a:p>
        </p:txBody>
      </p:sp>
    </p:spTree>
    <p:extLst>
      <p:ext uri="{BB962C8B-B14F-4D97-AF65-F5344CB8AC3E}">
        <p14:creationId xmlns:p14="http://schemas.microsoft.com/office/powerpoint/2010/main" val="3076591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412776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 charset="0"/>
              </a:rPr>
              <a:t>Je veille à la bonne diffusion de la chaleur de mes radiateurs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ne mets aucun obstacle (meuble, rideau) et encore moins du linge à sécher (humidité)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dépoussière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purge </a:t>
            </a:r>
            <a:r>
              <a:rPr lang="fr-FR" sz="1600" i="1" u="sng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l’air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dé-</a:t>
            </a:r>
            <a:r>
              <a:rPr lang="fr-FR" sz="1600" i="1" dirty="0" err="1">
                <a:solidFill>
                  <a:schemeClr val="tx1"/>
                </a:solidFill>
                <a:latin typeface="Century Gothic" charset="0"/>
                <a:cs typeface="Century Gothic" charset="0"/>
              </a:rPr>
              <a:t>semboue</a:t>
            </a: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 puis installe un « pot à boues »  </a:t>
            </a:r>
          </a:p>
        </p:txBody>
      </p:sp>
      <p:pic>
        <p:nvPicPr>
          <p:cNvPr id="5" name="Image 4" descr="Capture d’écran 2015-07-20 à 13.5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21088"/>
            <a:ext cx="3557468" cy="2036568"/>
          </a:xfrm>
          <a:prstGeom prst="rect">
            <a:avLst/>
          </a:prstGeom>
        </p:spPr>
      </p:pic>
      <p:pic>
        <p:nvPicPr>
          <p:cNvPr id="6" name="Image 5" descr="Chauffe bo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90" y="5070033"/>
            <a:ext cx="1914499" cy="1461065"/>
          </a:xfrm>
          <a:prstGeom prst="rect">
            <a:avLst/>
          </a:prstGeom>
        </p:spPr>
      </p:pic>
      <p:pic>
        <p:nvPicPr>
          <p:cNvPr id="7" name="Image 6" descr="Chauffe pot bo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70033"/>
            <a:ext cx="1589979" cy="137230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24271" y="4145393"/>
            <a:ext cx="19506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>
                <a:solidFill>
                  <a:srgbClr val="000000"/>
                </a:solidFill>
                <a:latin typeface="Chalkboard"/>
                <a:cs typeface="Chalkboard"/>
              </a:rPr>
              <a:t>« Pot à boues »</a:t>
            </a:r>
          </a:p>
          <a:p>
            <a:pPr algn="ctr"/>
            <a:r>
              <a:rPr lang="fr-FR" sz="1400" i="1" dirty="0">
                <a:solidFill>
                  <a:srgbClr val="000000"/>
                </a:solidFill>
                <a:latin typeface="Chalkboard"/>
                <a:cs typeface="Chalkboard"/>
              </a:rPr>
              <a:t>Ou..</a:t>
            </a:r>
          </a:p>
          <a:p>
            <a:pPr algn="ctr"/>
            <a:r>
              <a:rPr lang="fr-FR" sz="1400" i="1" dirty="0">
                <a:solidFill>
                  <a:srgbClr val="000000"/>
                </a:solidFill>
                <a:latin typeface="Chalkboard"/>
                <a:cs typeface="Chalkboard"/>
              </a:rPr>
              <a:t>« Pot à décantation »</a:t>
            </a:r>
          </a:p>
        </p:txBody>
      </p:sp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xmlns="" id="{F97F84D0-6969-CB43-B906-68273567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Chauffage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98E0C71-4480-2C4E-929C-0354B33CE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05" y="3097138"/>
            <a:ext cx="2012190" cy="148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47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4301" y="1131830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 charset="0"/>
              </a:rPr>
              <a:t>Des équipements adaptés à la taille de mon foyer avec les technologies les plus efficientes voire respectueuses de l’environnement avec les Ecolabels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halkboard" panose="03050602040202020205" pitchFamily="66" charset="77"/>
              <a:cs typeface="Chalkboard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halkboard"/>
              </a:rPr>
              <a:t>Classements et caractéristiques des appareils : 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  <a:hlinkClick r:id="rId2"/>
              </a:rPr>
              <a:t>http://guidetopten.com</a:t>
            </a:r>
            <a:endParaRPr lang="fr-FR" sz="16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marL="1080000" indent="-28575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b="1" dirty="0">
              <a:solidFill>
                <a:srgbClr val="660066"/>
              </a:solidFill>
              <a:latin typeface="Century Gothic" charset="0"/>
              <a:cs typeface="Century Gothic" charset="0"/>
            </a:endParaRPr>
          </a:p>
          <a:p>
            <a:endParaRPr lang="fr-FR" sz="1800" i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rgbClr val="660066"/>
              </a:buClr>
            </a:pPr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Image 4" descr="ES Etiquet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96952"/>
            <a:ext cx="2656480" cy="2665247"/>
          </a:xfrm>
          <a:prstGeom prst="rect">
            <a:avLst/>
          </a:prstGeom>
        </p:spPr>
      </p:pic>
      <p:pic>
        <p:nvPicPr>
          <p:cNvPr id="6" name="Image 5" descr="Capture d’écran 2014-03-14 à 12.00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68991"/>
            <a:ext cx="873646" cy="873646"/>
          </a:xfrm>
          <a:prstGeom prst="rect">
            <a:avLst/>
          </a:prstGeom>
        </p:spPr>
      </p:pic>
      <p:pic>
        <p:nvPicPr>
          <p:cNvPr id="7" name="Image 6" descr="N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21288"/>
            <a:ext cx="1002487" cy="671823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611560" y="2771160"/>
          <a:ext cx="5400600" cy="2768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Century Gothic"/>
                          <a:cs typeface="Century Gothic"/>
                        </a:rPr>
                        <a:t>Appareils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Century Gothic"/>
                          <a:cs typeface="Century Gothic"/>
                        </a:rPr>
                        <a:t>kWh/an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Century Gothic"/>
                          <a:cs typeface="Century Gothic"/>
                        </a:rPr>
                        <a:t>€/an</a:t>
                      </a:r>
                    </a:p>
                    <a:p>
                      <a:pPr algn="ctr"/>
                      <a:r>
                        <a:rPr lang="fr-FR" sz="1200">
                          <a:latin typeface="Century Gothic"/>
                          <a:cs typeface="Century Gothic"/>
                        </a:rPr>
                        <a:t>0,1465 €/kWh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Century Gothic"/>
                          <a:cs typeface="Century Gothic"/>
                        </a:rPr>
                        <a:t>Réfrigérateur</a:t>
                      </a:r>
                      <a:br>
                        <a:rPr lang="fr-FR" sz="1200">
                          <a:latin typeface="Century Gothic"/>
                          <a:cs typeface="Century Gothic"/>
                        </a:rPr>
                      </a:br>
                      <a:r>
                        <a:rPr lang="fr-FR" sz="1200">
                          <a:latin typeface="Century Gothic"/>
                          <a:cs typeface="Century Gothic"/>
                        </a:rPr>
                        <a:t>100 litres/pers +</a:t>
                      </a:r>
                      <a:r>
                        <a:rPr lang="fr-FR" sz="1200" baseline="0">
                          <a:latin typeface="Century Gothic"/>
                          <a:cs typeface="Century Gothic"/>
                        </a:rPr>
                        <a:t> 50 litres/pers</a:t>
                      </a:r>
                      <a:endParaRPr lang="fr-FR" sz="12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Century Gothic"/>
                          <a:cs typeface="Century Gothic"/>
                        </a:rPr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latin typeface="Century Gothic"/>
                          <a:cs typeface="Century Gothic"/>
                        </a:rPr>
                        <a:t>24 €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Century Gothic"/>
                          <a:cs typeface="Century Gothic"/>
                        </a:rPr>
                        <a:t>Réfrigérateur</a:t>
                      </a:r>
                      <a:r>
                        <a:rPr lang="fr-FR" sz="1200" baseline="0">
                          <a:latin typeface="Century Gothic"/>
                          <a:cs typeface="Century Gothic"/>
                        </a:rPr>
                        <a:t> a</a:t>
                      </a:r>
                      <a:r>
                        <a:rPr lang="fr-FR" sz="1200">
                          <a:latin typeface="Century Gothic"/>
                          <a:cs typeface="Century Gothic"/>
                        </a:rPr>
                        <a:t>méricain 800 litres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Century Gothic"/>
                          <a:cs typeface="Century Gothic"/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latin typeface="Century Gothic"/>
                          <a:cs typeface="Century Gothic"/>
                        </a:rPr>
                        <a:t>117 €</a:t>
                      </a:r>
                      <a:r>
                        <a:rPr lang="fr-FR" sz="1200">
                          <a:latin typeface="Century Gothic"/>
                          <a:cs typeface="Century Gothic"/>
                        </a:rPr>
                        <a:t> soit 5 fois 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Century Gothic"/>
                          <a:cs typeface="Century Gothic"/>
                        </a:rPr>
                        <a:t>TV LCD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Century Gothic"/>
                          <a:cs typeface="Century Gothic"/>
                        </a:rPr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Century Gothic"/>
                          <a:cs typeface="Century Gothic"/>
                        </a:rPr>
                        <a:t>26 €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Century Gothic"/>
                          <a:cs typeface="Century Gothic"/>
                        </a:rPr>
                        <a:t>TV 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Century Gothic"/>
                          <a:cs typeface="Century Gothic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latin typeface="Century Gothic"/>
                          <a:cs typeface="Century Gothic"/>
                        </a:rPr>
                        <a:t>58 €</a:t>
                      </a:r>
                      <a:r>
                        <a:rPr lang="fr-FR" sz="1200">
                          <a:latin typeface="Century Gothic"/>
                          <a:cs typeface="Century Gothic"/>
                        </a:rPr>
                        <a:t> soit 2 fois 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Century Gothic"/>
                          <a:cs typeface="Century Gothic"/>
                        </a:rPr>
                        <a:t>Ordi portable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Century Gothic"/>
                          <a:cs typeface="Century Gothic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Century Gothic"/>
                          <a:cs typeface="Century Gothic"/>
                        </a:rPr>
                        <a:t>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Century Gothic"/>
                          <a:cs typeface="Century Gothic"/>
                        </a:rPr>
                        <a:t>Ordinateur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Century Gothic"/>
                          <a:cs typeface="Century Gothic"/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latin typeface="Century Gothic"/>
                          <a:cs typeface="Century Gothic"/>
                        </a:rPr>
                        <a:t>40 €</a:t>
                      </a:r>
                      <a:r>
                        <a:rPr lang="fr-FR" sz="1200">
                          <a:latin typeface="Century Gothic"/>
                          <a:cs typeface="Century Gothic"/>
                        </a:rPr>
                        <a:t> soit 4 fois</a:t>
                      </a:r>
                      <a:r>
                        <a:rPr lang="fr-FR" sz="1200" baseline="0">
                          <a:latin typeface="Century Gothic"/>
                          <a:cs typeface="Century Gothic"/>
                        </a:rPr>
                        <a:t> plus</a:t>
                      </a:r>
                      <a:endParaRPr lang="fr-FR" sz="12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Electricité spécifique </a:t>
            </a:r>
          </a:p>
        </p:txBody>
      </p:sp>
    </p:spTree>
    <p:extLst>
      <p:ext uri="{BB962C8B-B14F-4D97-AF65-F5344CB8AC3E}">
        <p14:creationId xmlns:p14="http://schemas.microsoft.com/office/powerpoint/2010/main" val="1518101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41277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Je supprime les consommations cachées ≈ ------ kWh/an </a:t>
            </a:r>
            <a:r>
              <a:rPr lang="fr-FR" sz="1800" i="1" dirty="0">
                <a:solidFill>
                  <a:srgbClr val="FF0000"/>
                </a:solidFill>
                <a:latin typeface="Chalkboard"/>
                <a:cs typeface="Chalkboard"/>
              </a:rPr>
              <a:t>soit ---- € Comment ?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------------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------------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------------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66429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3491880" y="3356992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pic>
        <p:nvPicPr>
          <p:cNvPr id="15" name="Image 14" descr="Capture d’écran 2016-08-01 à 13.5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61048"/>
            <a:ext cx="1811784" cy="2282377"/>
          </a:xfrm>
          <a:prstGeom prst="rect">
            <a:avLst/>
          </a:prstGeom>
        </p:spPr>
      </p:pic>
      <p:pic>
        <p:nvPicPr>
          <p:cNvPr id="16" name="Image 15" descr="Capture d’écran 2016-08-01 à 14.02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61048"/>
            <a:ext cx="2425700" cy="2260600"/>
          </a:xfrm>
          <a:prstGeom prst="rect">
            <a:avLst/>
          </a:prstGeom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Electricité spécifique : audiovisuel et informatique</a:t>
            </a:r>
          </a:p>
        </p:txBody>
      </p:sp>
    </p:spTree>
    <p:extLst>
      <p:ext uri="{BB962C8B-B14F-4D97-AF65-F5344CB8AC3E}">
        <p14:creationId xmlns:p14="http://schemas.microsoft.com/office/powerpoint/2010/main" val="122724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Sommaire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1097100"/>
            <a:ext cx="82809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rgbClr val="000000"/>
                </a:solidFill>
                <a:latin typeface="Century Gothic"/>
                <a:cs typeface="Century Gothic"/>
              </a:rPr>
              <a:t>Aides financières pour régler une facture : énergie, eau, loyer voire certains équipements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Chèque énergie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FSL et autres acteurs en étant accompagné par un travailleur social</a:t>
            </a:r>
            <a:endParaRPr lang="fr-FR" sz="1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rgbClr val="000000"/>
                </a:solidFill>
                <a:latin typeface="Chalkboard"/>
                <a:cs typeface="Chalkboard"/>
              </a:rPr>
              <a:t>Actions à mener à moyen et long terme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Petits équipements et comportements économes déclinés par poste de consommation </a:t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Aides financières pour la rénovation thermique de son logement </a:t>
            </a:r>
          </a:p>
          <a:p>
            <a:pPr marL="1080000" indent="-28575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</a:rPr>
              <a:t>Etapes d’un projet</a:t>
            </a:r>
          </a:p>
          <a:p>
            <a:pPr marL="1080000" indent="-28575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</a:rPr>
              <a:t>Rénovation globale ou échelonnée dans le temps : avantages/ inconvénients</a:t>
            </a:r>
          </a:p>
          <a:p>
            <a:pPr marL="1080000" indent="-28575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</a:rPr>
              <a:t>Différents dispositifs d’aides financières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lvl="0"/>
            <a:endParaRPr lang="fr-FR" sz="1600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5" name="Image 4" descr="maison bonnet.png">
            <a:extLst>
              <a:ext uri="{FF2B5EF4-FFF2-40B4-BE49-F238E27FC236}">
                <a16:creationId xmlns:a16="http://schemas.microsoft.com/office/drawing/2014/main" xmlns="" id="{E232B124-CC12-FC47-B84C-2BBA529A2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14" y="5293433"/>
            <a:ext cx="1242644" cy="1335379"/>
          </a:xfrm>
          <a:prstGeom prst="rect">
            <a:avLst/>
          </a:prstGeom>
        </p:spPr>
      </p:pic>
      <p:pic>
        <p:nvPicPr>
          <p:cNvPr id="7" name="Image 6" descr="Capture d’écran 2018-04-19 à 14.45.10.png">
            <a:extLst>
              <a:ext uri="{FF2B5EF4-FFF2-40B4-BE49-F238E27FC236}">
                <a16:creationId xmlns:a16="http://schemas.microsoft.com/office/drawing/2014/main" xmlns="" id="{4455520D-E72F-1144-BB3F-FD32AA070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8" y="5405161"/>
            <a:ext cx="2682812" cy="1177234"/>
          </a:xfrm>
          <a:prstGeom prst="rect">
            <a:avLst/>
          </a:prstGeom>
        </p:spPr>
      </p:pic>
      <p:pic>
        <p:nvPicPr>
          <p:cNvPr id="8" name="Image 7" descr="Capture d’écran 2016-08-01 à 13.58.25.png">
            <a:extLst>
              <a:ext uri="{FF2B5EF4-FFF2-40B4-BE49-F238E27FC236}">
                <a16:creationId xmlns:a16="http://schemas.microsoft.com/office/drawing/2014/main" xmlns="" id="{BB5BC0A2-6FB0-A643-8FCE-D4054AD07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293433"/>
            <a:ext cx="1023197" cy="12889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BAA1F0F-3184-2249-B423-1F0B979C58A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937" y="5375194"/>
            <a:ext cx="1713570" cy="117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62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412776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Je supprime les consommations cachées ≈ 500 kWh/an </a:t>
            </a:r>
            <a:r>
              <a:rPr lang="fr-FR" sz="2000" i="1" dirty="0">
                <a:solidFill>
                  <a:srgbClr val="FF0000"/>
                </a:solidFill>
                <a:latin typeface="Chalkboard"/>
                <a:cs typeface="Chalkboard"/>
              </a:rPr>
              <a:t>soit 73 €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débranche mon appareil ou j’éteins l’interrupteur sur la multiprise où est branché mon appareil.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ne dépasse pas le temps de charge de mon téléphone et je retire le chargeur de la prise électrique.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J’éteins mon ordinateur si je ne l’utilise plus dans le quart d’heure qui vient (sauf si mon appareil à plus de 10 ans).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66429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3491880" y="3356992"/>
            <a:ext cx="54726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>
                <a:solidFill>
                  <a:schemeClr val="tx1"/>
                </a:solidFill>
                <a:latin typeface="Chalkboard"/>
                <a:cs typeface="Chalkboard"/>
              </a:rPr>
              <a:t>ETEINDRE COMPLETEMENT </a:t>
            </a:r>
          </a:p>
          <a:p>
            <a:pPr algn="ctr"/>
            <a:r>
              <a:rPr lang="fr-FR" sz="1400" i="1">
                <a:solidFill>
                  <a:schemeClr val="tx1"/>
                </a:solidFill>
                <a:latin typeface="Chalkboard"/>
                <a:cs typeface="Chalkboard"/>
              </a:rPr>
              <a:t>Appareils hors tension dont la durée de vie est augmentée</a:t>
            </a:r>
          </a:p>
          <a:p>
            <a:pPr algn="ctr"/>
            <a:endParaRPr lang="fr-FR" sz="1400" i="1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endParaRPr lang="fr-FR" sz="1400" i="1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fr-FR" sz="1400" i="1">
                <a:solidFill>
                  <a:schemeClr val="tx1"/>
                </a:solidFill>
                <a:latin typeface="Chalkboard"/>
                <a:cs typeface="Chalkboard"/>
              </a:rPr>
              <a:t>Je débranche OU j’actionne le bouton marche/ arrêt sur l’appareil en lui même ou la multiprise</a:t>
            </a:r>
            <a:endParaRPr lang="fr-FR"/>
          </a:p>
        </p:txBody>
      </p:sp>
      <p:pic>
        <p:nvPicPr>
          <p:cNvPr id="15" name="Image 14" descr="Capture d’écran 2016-08-01 à 13.5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61048"/>
            <a:ext cx="1811784" cy="2282377"/>
          </a:xfrm>
          <a:prstGeom prst="rect">
            <a:avLst/>
          </a:prstGeom>
        </p:spPr>
      </p:pic>
      <p:pic>
        <p:nvPicPr>
          <p:cNvPr id="16" name="Image 15" descr="Capture d’écran 2016-08-01 à 14.02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61048"/>
            <a:ext cx="2425700" cy="2260600"/>
          </a:xfrm>
          <a:prstGeom prst="rect">
            <a:avLst/>
          </a:prstGeom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Electricité spécifique : audiovisuel et informatique</a:t>
            </a:r>
          </a:p>
        </p:txBody>
      </p:sp>
    </p:spTree>
    <p:extLst>
      <p:ext uri="{BB962C8B-B14F-4D97-AF65-F5344CB8AC3E}">
        <p14:creationId xmlns:p14="http://schemas.microsoft.com/office/powerpoint/2010/main" val="3807399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19675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le positionne loin d’une source chaude et à </a:t>
            </a:r>
            <a:r>
              <a:rPr lang="fr-FR" sz="1600" i="1" dirty="0">
                <a:solidFill>
                  <a:srgbClr val="FF0000"/>
                </a:solidFill>
                <a:latin typeface="Chalkboard" panose="03050602040202020205" pitchFamily="66" charset="77"/>
              </a:rPr>
              <a:t>----- cm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du mur (évacuer la chaleur)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i="1" dirty="0">
                <a:solidFill>
                  <a:srgbClr val="FF0000"/>
                </a:solidFill>
                <a:latin typeface="Chalkboard" panose="03050602040202020205" pitchFamily="66" charset="77"/>
                <a:cs typeface="Century Gothic" charset="0"/>
              </a:rPr>
              <a:t>Je règle à la bonne température SOIT …… ? </a:t>
            </a: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S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ans quoi ma facture 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+ 5 % /degrés en moins.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dégivre, sans quoi…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+ 30 % de conso à partir de 1 cm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change le joint d’étanchéité, sans quoi…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+10 %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nettoie la grille à l’arrière une fois/an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J’y dépose des aliments froids et couverts</a:t>
            </a:r>
            <a:endParaRPr lang="fr-FR" sz="1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627883" y="5094210"/>
          <a:ext cx="8064896" cy="370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Réfrigérateur + 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??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Congélateur – 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??°C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10" name="Image 9" descr="Capture d’écran 2016-08-01 à 14.1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48" y="2455789"/>
            <a:ext cx="2337420" cy="2426465"/>
          </a:xfrm>
          <a:prstGeom prst="rect">
            <a:avLst/>
          </a:prstGeom>
        </p:spPr>
      </p:pic>
      <p:pic>
        <p:nvPicPr>
          <p:cNvPr id="11" name="Image 10" descr="Capture d’écran 2016-08-01 à 14.13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1524000" cy="1371600"/>
          </a:xfrm>
          <a:prstGeom prst="rect">
            <a:avLst/>
          </a:prstGeom>
        </p:spPr>
      </p:pic>
      <p:pic>
        <p:nvPicPr>
          <p:cNvPr id="12" name="Image 11" descr="Capture d’écran 2016-08-01 à 14.16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17032"/>
            <a:ext cx="1409700" cy="990600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Electricité spécifique : réfrigérateur/congélateur</a:t>
            </a:r>
          </a:p>
        </p:txBody>
      </p:sp>
    </p:spTree>
    <p:extLst>
      <p:ext uri="{BB962C8B-B14F-4D97-AF65-F5344CB8AC3E}">
        <p14:creationId xmlns:p14="http://schemas.microsoft.com/office/powerpoint/2010/main" val="472247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196752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le positionne loin d’une source chaude et à </a:t>
            </a:r>
            <a:r>
              <a:rPr lang="fr-FR" sz="1600" i="1" dirty="0">
                <a:solidFill>
                  <a:srgbClr val="FF0000"/>
                </a:solidFill>
                <a:latin typeface="Chalkboard" panose="03050602040202020205" pitchFamily="66" charset="77"/>
                <a:cs typeface="Century Gothic" charset="0"/>
              </a:rPr>
              <a:t>10 cm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du mur (évacuer la chaleur)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règle à la bonne température sans quoi ma facture 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+ 5 % /degrés en moins.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dégivre, sans quoi…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+ 30 % de conso à partir de 1 cm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change le joint d’étanchéité, sans quoi…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+10 %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nettoie la grille à l’arrière une fois/an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J’y dépose des aliments froids et couverts</a:t>
            </a:r>
            <a:endParaRPr lang="fr-FR" sz="1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63182"/>
              </p:ext>
            </p:extLst>
          </p:nvPr>
        </p:nvGraphicFramePr>
        <p:xfrm>
          <a:off x="683568" y="5013176"/>
          <a:ext cx="8064896" cy="1127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Réfrigérateur 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+ 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5°C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Congélateur 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– 18°C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Pas trop rempli pour que le froid circule correctement entre les aliments de façon à les conserver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Plats</a:t>
                      </a: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 congelés déposés la veille au soir de sa préparation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Rempli au max (inertie)</a:t>
                      </a:r>
                      <a:br>
                        <a:rPr lang="fr-FR" sz="1400" dirty="0">
                          <a:latin typeface="Century Gothic"/>
                          <a:cs typeface="Century Gothic"/>
                        </a:rPr>
                      </a:b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ou bouteilles en</a:t>
                      </a: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 plastique remplies au ¾ d’eau</a:t>
                      </a: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10" name="Image 9" descr="Capture d’écran 2016-08-01 à 14.1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37907"/>
            <a:ext cx="2450976" cy="2544347"/>
          </a:xfrm>
          <a:prstGeom prst="rect">
            <a:avLst/>
          </a:prstGeom>
        </p:spPr>
      </p:pic>
      <p:pic>
        <p:nvPicPr>
          <p:cNvPr id="11" name="Image 10" descr="Capture d’écran 2016-08-01 à 14.13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1524000" cy="1371600"/>
          </a:xfrm>
          <a:prstGeom prst="rect">
            <a:avLst/>
          </a:prstGeom>
        </p:spPr>
      </p:pic>
      <p:pic>
        <p:nvPicPr>
          <p:cNvPr id="12" name="Image 11" descr="Capture d’écran 2016-08-01 à 14.16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17032"/>
            <a:ext cx="1409700" cy="990600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Electricité spécifique : réfrigérateur/congélateur</a:t>
            </a:r>
          </a:p>
        </p:txBody>
      </p:sp>
    </p:spTree>
    <p:extLst>
      <p:ext uri="{BB962C8B-B14F-4D97-AF65-F5344CB8AC3E}">
        <p14:creationId xmlns:p14="http://schemas.microsoft.com/office/powerpoint/2010/main" val="4135384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9095" y="1103492"/>
            <a:ext cx="842493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remplis bien !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lave le linge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sans prélavage avec un cycle court à 30°C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/>
            </a:r>
            <a:b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</a:br>
            <a:r>
              <a:rPr lang="fr-FR" sz="1600" i="1" dirty="0">
                <a:solidFill>
                  <a:schemeClr val="tx1"/>
                </a:solidFill>
                <a:latin typeface="Century Gothic"/>
                <a:cs typeface="Century Gothic"/>
              </a:rPr>
              <a:t>80 % de l’énergie consommée est dédiée à chauffer l’eau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Je sèche le linge à l’air libre !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Je lave la vaisselle avec le programme « éco » ou à 50°C</a:t>
            </a: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J’utilise à chaque lavage un </a:t>
            </a:r>
            <a:r>
              <a:rPr lang="fr-FR" sz="1600" dirty="0" err="1">
                <a:solidFill>
                  <a:schemeClr val="tx1"/>
                </a:solidFill>
                <a:latin typeface="Century Gothic" charset="0"/>
                <a:cs typeface="Century Gothic" charset="0"/>
              </a:rPr>
              <a:t>anti-calcaire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 car le tarte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 double le temps nécessaire pour chauffer l’eau. 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Du vinaigre blanc tout simplement !!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b="1" dirty="0">
              <a:solidFill>
                <a:srgbClr val="660066"/>
              </a:solidFill>
              <a:latin typeface="Century Gothic" charset="0"/>
              <a:cs typeface="Century Gothic" charset="0"/>
            </a:endParaRPr>
          </a:p>
          <a:p>
            <a:endParaRPr lang="fr-FR" sz="1800" i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rgbClr val="660066"/>
              </a:buClr>
            </a:pPr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229200"/>
            <a:ext cx="1443360" cy="1458600"/>
          </a:xfrm>
          <a:prstGeom prst="rect">
            <a:avLst/>
          </a:prstGeom>
        </p:spPr>
      </p:pic>
      <p:pic>
        <p:nvPicPr>
          <p:cNvPr id="6" name="Image 5" descr="Capture d’écran 2015-09-18 à 16.48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429000"/>
            <a:ext cx="1152128" cy="3231816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411" y="4803821"/>
            <a:ext cx="3312368" cy="1800200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996135" y="3348095"/>
          <a:ext cx="6096000" cy="11125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Il y a 20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Aujourd’hui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Lave linge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100 litres/cycle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45 litres/cycle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Lave vaisselle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40 litres/cycle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10 litres/cycle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Electricité spécifique : machine à laver</a:t>
            </a:r>
          </a:p>
        </p:txBody>
      </p:sp>
    </p:spTree>
    <p:extLst>
      <p:ext uri="{BB962C8B-B14F-4D97-AF65-F5344CB8AC3E}">
        <p14:creationId xmlns:p14="http://schemas.microsoft.com/office/powerpoint/2010/main" val="389381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xmlns="" id="{68AC668D-8396-9243-94F9-E30D3F6A6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Electricité spécifique : éclairage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92D86C0-942C-E742-8E2A-76369C19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58" y="1608137"/>
            <a:ext cx="5016500" cy="50673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E097CA1-4664-254E-9A37-A3B2C1F46E74}"/>
              </a:ext>
            </a:extLst>
          </p:cNvPr>
          <p:cNvSpPr txBox="1"/>
          <p:nvPr/>
        </p:nvSpPr>
        <p:spPr>
          <a:xfrm>
            <a:off x="5724128" y="3212976"/>
            <a:ext cx="2959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Efficacité lumineuse : Lm/W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LED : 75 à 104 lm/W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LBC : 50 à 70 lm/W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Halogènes ne sont plus fabriqués depuis 01/09/2018</a:t>
            </a:r>
          </a:p>
          <a:p>
            <a:endParaRPr lang="fr-FR" sz="16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Mercure LBC : 0,005% !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832B58A-EBBA-0E44-8ACD-15557CB4C44C}"/>
              </a:ext>
            </a:extLst>
          </p:cNvPr>
          <p:cNvSpPr txBox="1"/>
          <p:nvPr/>
        </p:nvSpPr>
        <p:spPr>
          <a:xfrm>
            <a:off x="568582" y="1146230"/>
            <a:ext cx="479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Chalkboard" panose="03050602040202020205" pitchFamily="66" charset="77"/>
              </a:rPr>
              <a:t>Quelle est l’information la plus importante ?</a:t>
            </a:r>
          </a:p>
        </p:txBody>
      </p:sp>
    </p:spTree>
    <p:extLst>
      <p:ext uri="{BB962C8B-B14F-4D97-AF65-F5344CB8AC3E}">
        <p14:creationId xmlns:p14="http://schemas.microsoft.com/office/powerpoint/2010/main" val="726655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42215" y="377788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321FF56-A765-3047-8417-5FD83AA4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15" y="2323052"/>
            <a:ext cx="6661848" cy="410445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E994EFD-EDED-7141-9F19-081953DA48CD}"/>
              </a:ext>
            </a:extLst>
          </p:cNvPr>
          <p:cNvSpPr txBox="1"/>
          <p:nvPr/>
        </p:nvSpPr>
        <p:spPr>
          <a:xfrm>
            <a:off x="755576" y="1520788"/>
            <a:ext cx="7928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Température de couleur : K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(Kelvin) soit la </a:t>
            </a: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qualité de la lumière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qui tire vers l’oranger (chaud) ou le bleu (froid)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xmlns="" id="{6F55E0B4-56F5-9643-976F-DC8298B2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Electricité spécifique : éclairage</a:t>
            </a:r>
          </a:p>
        </p:txBody>
      </p:sp>
    </p:spTree>
    <p:extLst>
      <p:ext uri="{BB962C8B-B14F-4D97-AF65-F5344CB8AC3E}">
        <p14:creationId xmlns:p14="http://schemas.microsoft.com/office/powerpoint/2010/main" val="3881940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294447"/>
            <a:ext cx="8424936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J’adopte la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lumens attitude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! J’ai plusieurs lampes avec une quantité de lumière adaptée à mon besoin plutôt qu’une seule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J’utilise au mieux la lumière naturelle : un bureau à proximité d’une fenêtre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favorise la diffusion de la lumière : 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Jeu de miroir, murs, plafonds et </a:t>
            </a:r>
            <a:r>
              <a:rPr lang="fr-FR" sz="1600" dirty="0" err="1">
                <a:solidFill>
                  <a:schemeClr val="tx1"/>
                </a:solidFill>
                <a:latin typeface="Century Gothic" charset="0"/>
                <a:cs typeface="Century Gothic" charset="0"/>
              </a:rPr>
              <a:t>abats-jours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 de couleurs claires et jeu de miroir. </a:t>
            </a: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Un intérieur foncé double voire triple l’intensité de l’éclairage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.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dépoussière : ampoules et </a:t>
            </a:r>
            <a:r>
              <a:rPr lang="fr-FR" sz="1600" dirty="0" err="1">
                <a:solidFill>
                  <a:schemeClr val="tx1"/>
                </a:solidFill>
                <a:latin typeface="Century Gothic" charset="0"/>
                <a:cs typeface="Century Gothic" charset="0"/>
              </a:rPr>
              <a:t>abats-jours</a:t>
            </a: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J’éteins en sortant de la pièce</a:t>
            </a: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>
              <a:buClr>
                <a:srgbClr val="660066"/>
              </a:buClr>
            </a:pPr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445224"/>
            <a:ext cx="2160240" cy="1412776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2555776" y="2420888"/>
          <a:ext cx="6264696" cy="154954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Nombre de lumens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Besoins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24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Century Gothic"/>
                          <a:cs typeface="Century Gothic"/>
                        </a:rPr>
                        <a:t>&lt;100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Lumière</a:t>
                      </a:r>
                      <a:r>
                        <a:rPr lang="fr-FR" sz="1400" baseline="0">
                          <a:latin typeface="Century Gothic"/>
                          <a:cs typeface="Century Gothic"/>
                        </a:rPr>
                        <a:t> d’appoint pour regarder la télévision</a:t>
                      </a:r>
                      <a:endParaRPr lang="fr-FR" sz="1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Century Gothic"/>
                          <a:cs typeface="Century Gothic"/>
                        </a:rPr>
                        <a:t>500 à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Bonne visibilité pour lire</a:t>
                      </a:r>
                      <a:r>
                        <a:rPr lang="fr-FR" sz="1400" baseline="0">
                          <a:latin typeface="Century Gothic"/>
                          <a:cs typeface="Century Gothic"/>
                        </a:rPr>
                        <a:t> et</a:t>
                      </a:r>
                      <a:r>
                        <a:rPr lang="fr-FR" sz="1400">
                          <a:latin typeface="Century Gothic"/>
                          <a:cs typeface="Century Gothic"/>
                        </a:rPr>
                        <a:t> écrire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Century Gothic"/>
                          <a:cs typeface="Century Gothic"/>
                        </a:rPr>
                        <a:t>&gt;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Tâches de précision : coudre, souder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1440160" cy="1656184"/>
          </a:xfrm>
          <a:prstGeom prst="rect">
            <a:avLst/>
          </a:prstGeom>
        </p:spPr>
      </p:pic>
      <p:sp>
        <p:nvSpPr>
          <p:cNvPr id="12" name="Text Box 1">
            <a:extLst>
              <a:ext uri="{FF2B5EF4-FFF2-40B4-BE49-F238E27FC236}">
                <a16:creationId xmlns:a16="http://schemas.microsoft.com/office/drawing/2014/main" xmlns="" id="{68AC668D-8396-9243-94F9-E30D3F6A6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Electricité spécifique : éclairage</a:t>
            </a:r>
          </a:p>
        </p:txBody>
      </p:sp>
    </p:spTree>
    <p:extLst>
      <p:ext uri="{BB962C8B-B14F-4D97-AF65-F5344CB8AC3E}">
        <p14:creationId xmlns:p14="http://schemas.microsoft.com/office/powerpoint/2010/main" val="3201974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544" y="1412776"/>
            <a:ext cx="84249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Appareils hydro-économes : </a:t>
            </a:r>
            <a:r>
              <a:rPr lang="fr-FR" sz="1600" i="1">
                <a:solidFill>
                  <a:schemeClr val="tx1"/>
                </a:solidFill>
                <a:latin typeface="Chalkboard"/>
                <a:cs typeface="Chalkboard"/>
              </a:rPr>
              <a:t>réduisent de moitié le débit </a:t>
            </a: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les nettoie 2 fois/an dans du vinaigre blanc</a:t>
            </a:r>
          </a:p>
        </p:txBody>
      </p:sp>
      <p:pic>
        <p:nvPicPr>
          <p:cNvPr id="5" name="Image 4" descr="Capture d’écran 2012-08-29 à 09.3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1512168" cy="657709"/>
          </a:xfrm>
          <a:prstGeom prst="rect">
            <a:avLst/>
          </a:prstGeom>
        </p:spPr>
      </p:pic>
      <p:pic>
        <p:nvPicPr>
          <p:cNvPr id="6" name="Image 5" descr="Capture d’écran 2012-08-29 à 09.38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92"/>
            <a:ext cx="864096" cy="1064907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539552" y="2132856"/>
          <a:ext cx="8280920" cy="11125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Equipements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Appareils hydro-économes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Consommation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Robinet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err="1">
                          <a:latin typeface="Century Gothic"/>
                          <a:cs typeface="Century Gothic"/>
                        </a:rPr>
                        <a:t>Mousseur</a:t>
                      </a:r>
                      <a:r>
                        <a:rPr lang="fr-FR" sz="1400">
                          <a:latin typeface="Century Gothic"/>
                          <a:cs typeface="Century Gothic"/>
                        </a:rPr>
                        <a:t> ou aérateur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12 litres /minute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Douche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Réducteur de débit</a:t>
                      </a:r>
                      <a:r>
                        <a:rPr lang="fr-FR" sz="1400" baseline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r-FR" sz="1400" b="1">
                          <a:latin typeface="Century Gothic"/>
                          <a:cs typeface="Century Gothic"/>
                        </a:rPr>
                        <a:t>OU</a:t>
                      </a:r>
                      <a:r>
                        <a:rPr lang="fr-FR" sz="1400" baseline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r-FR" sz="1400">
                          <a:latin typeface="Century Gothic"/>
                          <a:cs typeface="Century Gothic"/>
                        </a:rPr>
                        <a:t>Douchette économe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15 litres /minute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Imag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53136"/>
            <a:ext cx="1584176" cy="1728192"/>
          </a:xfrm>
          <a:prstGeom prst="rect">
            <a:avLst/>
          </a:prstGeom>
        </p:spPr>
      </p:pic>
      <p:pic>
        <p:nvPicPr>
          <p:cNvPr id="9" name="Image 8" descr="Capture d’écran 2015-09-18 à 16.48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56992"/>
            <a:ext cx="1078163" cy="3024336"/>
          </a:xfrm>
          <a:prstGeom prst="rect">
            <a:avLst/>
          </a:prstGeom>
        </p:spPr>
      </p:pic>
      <p:pic>
        <p:nvPicPr>
          <p:cNvPr id="10" name="Image 9" descr="Capture d’écran 2015-09-18 à 16.28.3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2057400" cy="2019300"/>
          </a:xfrm>
          <a:prstGeom prst="rect">
            <a:avLst/>
          </a:prstGeom>
        </p:spPr>
      </p:pic>
      <p:sp>
        <p:nvSpPr>
          <p:cNvPr id="11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13" name="Image 12" descr="Capture d’écran 2016-07-07 à 14.17.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1058063" cy="1994230"/>
          </a:xfrm>
          <a:prstGeom prst="rect">
            <a:avLst/>
          </a:prstGeom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Eau </a:t>
            </a:r>
          </a:p>
        </p:txBody>
      </p:sp>
    </p:spTree>
    <p:extLst>
      <p:ext uri="{BB962C8B-B14F-4D97-AF65-F5344CB8AC3E}">
        <p14:creationId xmlns:p14="http://schemas.microsoft.com/office/powerpoint/2010/main" val="286507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pic>
        <p:nvPicPr>
          <p:cNvPr id="4" name="Image 3" descr="Capture d’écran 2012-08-29 à 11.45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1162718" cy="1512168"/>
          </a:xfrm>
          <a:prstGeom prst="rect">
            <a:avLst/>
          </a:prstGeom>
        </p:spPr>
      </p:pic>
      <p:pic>
        <p:nvPicPr>
          <p:cNvPr id="5" name="Image 4" descr="Capture d’écran 2012-08-29 à 11.44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97152"/>
            <a:ext cx="2209800" cy="1587500"/>
          </a:xfrm>
          <a:prstGeom prst="rect">
            <a:avLst/>
          </a:prstGeom>
        </p:spPr>
      </p:pic>
      <p:pic>
        <p:nvPicPr>
          <p:cNvPr id="6" name="Image 5" descr="Capture d’écran 2015-09-24 à 17.48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60"/>
            <a:ext cx="2620187" cy="1660205"/>
          </a:xfrm>
          <a:prstGeom prst="rect">
            <a:avLst/>
          </a:prstGeom>
        </p:spPr>
      </p:pic>
      <p:pic>
        <p:nvPicPr>
          <p:cNvPr id="7" name="Image 6" descr="Capture d’écran 2012-08-29 à 11.45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4"/>
            <a:ext cx="685491" cy="17026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63888" y="3861048"/>
            <a:ext cx="2088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halkboard"/>
                <a:cs typeface="Chalkboard"/>
              </a:rPr>
              <a:t>3 ou 6 litres/chasse		</a:t>
            </a:r>
          </a:p>
        </p:txBody>
      </p:sp>
      <p:sp>
        <p:nvSpPr>
          <p:cNvPr id="9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48</a:t>
            </a:fld>
            <a:endParaRPr lang="fr-FR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/>
          </p:nvPr>
        </p:nvGraphicFramePr>
        <p:xfrm>
          <a:off x="467544" y="1484784"/>
          <a:ext cx="8280920" cy="1259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Equipements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Appareils hydro-économes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Consommation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WC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Eco-sac</a:t>
                      </a:r>
                      <a:r>
                        <a:rPr lang="fr-FR" sz="1400" baseline="0">
                          <a:latin typeface="Century Gothic"/>
                          <a:cs typeface="Century Gothic"/>
                        </a:rPr>
                        <a:t> ou bouteille remplis d’eau mis dans le réservoir</a:t>
                      </a:r>
                      <a:endParaRPr lang="fr-FR" sz="1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lang="fr-FR" sz="1400" baseline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r-FR" sz="1400">
                          <a:latin typeface="Century Gothic"/>
                          <a:cs typeface="Century Gothic"/>
                        </a:rPr>
                        <a:t> litres /chasse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>
                          <a:latin typeface="Century Gothic"/>
                          <a:cs typeface="Century Gothic"/>
                        </a:rPr>
                        <a:t>WC double 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Deux boutons</a:t>
                      </a: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 poussoirs</a:t>
                      </a: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 ou 6 litres/ chasse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444208" y="3789040"/>
            <a:ext cx="2088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halkboard"/>
                <a:cs typeface="Chalkboard"/>
              </a:rPr>
              <a:t>Toilettes sèches !		</a:t>
            </a:r>
          </a:p>
        </p:txBody>
      </p:sp>
      <p:pic>
        <p:nvPicPr>
          <p:cNvPr id="15" name="Image 14" descr="Capture d’écran 2016-10-05 à 17.05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09120"/>
            <a:ext cx="2701015" cy="1728192"/>
          </a:xfrm>
          <a:prstGeom prst="rect">
            <a:avLst/>
          </a:prstGeom>
        </p:spPr>
      </p:pic>
      <p:sp>
        <p:nvSpPr>
          <p:cNvPr id="17" name="Text Box 1">
            <a:extLst>
              <a:ext uri="{FF2B5EF4-FFF2-40B4-BE49-F238E27FC236}">
                <a16:creationId xmlns:a16="http://schemas.microsoft.com/office/drawing/2014/main" xmlns="" id="{D34FC64F-D360-094E-A5F2-A7747D0D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Eau </a:t>
            </a:r>
          </a:p>
        </p:txBody>
      </p:sp>
    </p:spTree>
    <p:extLst>
      <p:ext uri="{BB962C8B-B14F-4D97-AF65-F5344CB8AC3E}">
        <p14:creationId xmlns:p14="http://schemas.microsoft.com/office/powerpoint/2010/main" val="2963210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544" y="1412776"/>
            <a:ext cx="8424936" cy="412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note le soir puis le matin au réveil les chiffres indiqués sur le compteur d’eau. J’ai une fuite d’eau si je n’ai pas les mêmes chiffres ! </a:t>
            </a:r>
            <a:r>
              <a:rPr lang="fr-FR" sz="1600" dirty="0"/>
              <a:t>je note le soir puis le matin au réveil les chiffres indiqués sur le compteur d’eau. J’ai une fuite d’eau si je n’ai pas les mêmes chiffres ! </a:t>
            </a: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611560" y="2204864"/>
          <a:ext cx="7920880" cy="24434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12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9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8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b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Litres/heure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M</a:t>
                      </a:r>
                      <a:r>
                        <a:rPr lang="fr-FR" sz="1400" b="1" baseline="3000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fr-FR" sz="1400" b="1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/an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Coût/an</a:t>
                      </a:r>
                    </a:p>
                    <a:p>
                      <a:pPr algn="ctr"/>
                      <a:r>
                        <a:rPr lang="fr-FR" sz="1400" b="1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3 €/m</a:t>
                      </a:r>
                      <a:r>
                        <a:rPr lang="fr-FR" sz="1400" b="1" baseline="3000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Goutte à goutte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 litres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35 m</a:t>
                      </a:r>
                      <a:r>
                        <a:rPr lang="fr-FR" sz="1400" b="0" baseline="3000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Mince filet d’eau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16 litres</a:t>
                      </a:r>
                    </a:p>
                    <a:p>
                      <a:pPr algn="ctr"/>
                      <a:endParaRPr lang="fr-FR" sz="1400" b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140 m</a:t>
                      </a:r>
                      <a:r>
                        <a:rPr lang="fr-FR" sz="1400" b="0" baseline="3000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lang="fr-FR" sz="1400" b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Filet d’eau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63 litres</a:t>
                      </a:r>
                    </a:p>
                    <a:p>
                      <a:pPr algn="ctr"/>
                      <a:endParaRPr lang="fr-FR" sz="1400" b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552 m</a:t>
                      </a:r>
                      <a:r>
                        <a:rPr lang="fr-FR" sz="1400" b="0" baseline="3000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lang="fr-FR" sz="1400" b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1650 €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Chasse d’eau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 litres</a:t>
                      </a:r>
                    </a:p>
                    <a:p>
                      <a:pPr algn="ctr"/>
                      <a:endParaRPr lang="fr-FR" sz="1400" b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219 m</a:t>
                      </a:r>
                      <a:r>
                        <a:rPr lang="fr-FR" sz="1400" b="0" baseline="3000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lang="fr-FR" sz="1400" b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657 €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Image 5" descr="Capture d’écran 2015-09-18 à 18.0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869160"/>
            <a:ext cx="2085954" cy="1656184"/>
          </a:xfrm>
          <a:prstGeom prst="rect">
            <a:avLst/>
          </a:prstGeom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1EE54D39-5545-4040-A04B-776C03E2D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Eau : attention aux fuites !!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6E1F060-D701-ED4F-B09F-387ADBC25D63}"/>
              </a:ext>
            </a:extLst>
          </p:cNvPr>
          <p:cNvSpPr txBox="1"/>
          <p:nvPr/>
        </p:nvSpPr>
        <p:spPr>
          <a:xfrm>
            <a:off x="3635896" y="5339614"/>
            <a:ext cx="4706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>
                <a:solidFill>
                  <a:schemeClr val="tx1"/>
                </a:solidFill>
                <a:latin typeface="Century Gothic" charset="0"/>
              </a:rPr>
              <a:t>Le prix du m3 d’eau varie d’une commune à l’autre</a:t>
            </a:r>
          </a:p>
          <a:p>
            <a:r>
              <a:rPr lang="fr-FR" sz="1400" i="1">
                <a:solidFill>
                  <a:schemeClr val="tx1"/>
                </a:solidFill>
                <a:latin typeface="Century Gothic" charset="0"/>
              </a:rPr>
              <a:t>Prix moyen sur le bassin Adour Garonne 3 €/m3 </a:t>
            </a:r>
          </a:p>
        </p:txBody>
      </p:sp>
    </p:spTree>
    <p:extLst>
      <p:ext uri="{BB962C8B-B14F-4D97-AF65-F5344CB8AC3E}">
        <p14:creationId xmlns:p14="http://schemas.microsoft.com/office/powerpoint/2010/main" val="145380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11560" y="404664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141277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i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85750" indent="-285750">
              <a:buClr>
                <a:srgbClr val="660066"/>
              </a:buClr>
              <a:buFont typeface="Arial"/>
              <a:buChar char="•"/>
            </a:pPr>
            <a:endParaRPr lang="fr-FR" sz="1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43793" y="2372687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Acteurs : qui fait quoi ?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Compteurs communicants : </a:t>
            </a:r>
            <a:r>
              <a:rPr lang="fr-FR" sz="1800" i="1" dirty="0" err="1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Linky</a:t>
            </a:r>
            <a:r>
              <a:rPr lang="fr-FR" sz="18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 et </a:t>
            </a:r>
            <a:r>
              <a:rPr lang="fr-FR" sz="1800" i="1" dirty="0" err="1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Gazpar</a:t>
            </a:r>
            <a:endParaRPr lang="fr-FR" sz="1800" i="1" dirty="0">
              <a:solidFill>
                <a:schemeClr val="tx1"/>
              </a:solidFill>
              <a:latin typeface="Chalkboard" panose="03050602040202020205" pitchFamily="66" charset="77"/>
              <a:cs typeface="Century Gothic"/>
            </a:endParaRP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Composition de ma facture 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Une offre adaptée à mon besoin pour ne pas payer plus cher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Je change de fournisseur</a:t>
            </a:r>
          </a:p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pic>
        <p:nvPicPr>
          <p:cNvPr id="10" name="Image 9" descr="Capture d’écran 2016-08-01 à 10.42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3384376" cy="2027506"/>
          </a:xfrm>
          <a:prstGeom prst="rect">
            <a:avLst/>
          </a:prstGeom>
        </p:spPr>
      </p:pic>
      <p:pic>
        <p:nvPicPr>
          <p:cNvPr id="11" name="Image 10" descr="Capture d’écran 2016-08-01 à 10.43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81128"/>
            <a:ext cx="4275518" cy="19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59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1412776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rgbClr val="000000"/>
                </a:solidFill>
                <a:latin typeface="Century Gothic" charset="0"/>
                <a:cs typeface="Century Gothic" charset="0"/>
              </a:rPr>
              <a:t>Je coupe le robinet d’alimentation d’eau lorsque je m’absente plusieurs jours afin de prévenir les éventuelles fuites.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rgbClr val="000000"/>
                </a:solidFill>
                <a:latin typeface="Century Gothic" charset="0"/>
                <a:cs typeface="Century Gothic" charset="0"/>
              </a:rPr>
              <a:t>Je positionne le mitigeur sur la position eau froide pour me laver les dents ou les mains.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rgbClr val="000000"/>
                </a:solidFill>
                <a:latin typeface="Century Gothic" charset="0"/>
                <a:cs typeface="Century Gothic" charset="0"/>
              </a:rPr>
              <a:t>Je ne laisse pas couler l’eau en continu lorsque je me lave les dents ou les mains.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rgbClr val="000000"/>
                </a:solidFill>
                <a:latin typeface="Century Gothic" charset="0"/>
                <a:cs typeface="Century Gothic" charset="0"/>
              </a:rPr>
              <a:t>Je rince la vaisselle dans le bac de l’évier plein plutôt que sous le robinet ouvert.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vérifie la température : </a:t>
            </a:r>
            <a:r>
              <a:rPr lang="fr-FR" sz="1600" i="1">
                <a:solidFill>
                  <a:schemeClr val="tx1"/>
                </a:solidFill>
                <a:latin typeface="Chalkboard"/>
                <a:cs typeface="Chalkboard"/>
              </a:rPr>
              <a:t>pas plus de 55°C !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préfère la </a:t>
            </a:r>
            <a:r>
              <a:rPr lang="fr-FR" sz="1600" b="1">
                <a:solidFill>
                  <a:schemeClr val="tx1"/>
                </a:solidFill>
                <a:latin typeface="Century Gothic" charset="0"/>
                <a:cs typeface="Century Gothic" charset="0"/>
              </a:rPr>
              <a:t>douche de 5 minutes </a:t>
            </a: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au bain.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8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800">
              <a:solidFill>
                <a:schemeClr val="tx1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8" name="Image 7" descr="Vaisselle b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51" y="4077072"/>
            <a:ext cx="3517552" cy="252258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3" name="Image 2" descr="Capture d’écran 2017-03-08 à 15.01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1271131" cy="1872208"/>
          </a:xfrm>
          <a:prstGeom prst="rect">
            <a:avLst/>
          </a:prstGeom>
        </p:spPr>
      </p:pic>
      <p:pic>
        <p:nvPicPr>
          <p:cNvPr id="4" name="Image 3" descr="Capture d’écran 2017-03-08 à 15.01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65104"/>
            <a:ext cx="1600200" cy="2171700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xmlns="" id="{FC5AAB2A-062F-7F4F-A090-0CEF6AA3E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Eau  </a:t>
            </a:r>
          </a:p>
        </p:txBody>
      </p:sp>
    </p:spTree>
    <p:extLst>
      <p:ext uri="{BB962C8B-B14F-4D97-AF65-F5344CB8AC3E}">
        <p14:creationId xmlns:p14="http://schemas.microsoft.com/office/powerpoint/2010/main" val="776839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41277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rgbClr val="000000"/>
                </a:solidFill>
                <a:latin typeface="Century Gothic"/>
                <a:cs typeface="Century Gothic"/>
              </a:rPr>
              <a:t>Je</a:t>
            </a:r>
            <a:r>
              <a:rPr lang="fr-FR" sz="1600"/>
              <a:t> </a:t>
            </a: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choisis des récipients bien isolés « à double paroi » ou en fonte ; ainsi je peux éteindre le feu plusieurs minutes avant la fin de la cuisson.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Un autocuiseur me permet de réduire le temps de cuisson (3 fois plus rapide qu’une casserole sans couvercle)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>
                <a:solidFill>
                  <a:srgbClr val="000000"/>
                </a:solidFill>
                <a:latin typeface="Chalkboard"/>
                <a:cs typeface="Chalkboard"/>
              </a:rPr>
              <a:t>Température d’ébullition 110°du fait d’une pression plus élevée. </a:t>
            </a: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7" y="1988840"/>
            <a:ext cx="1944216" cy="216024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5208518"/>
            <a:ext cx="2214503" cy="1649482"/>
          </a:xfrm>
          <a:prstGeom prst="rect">
            <a:avLst/>
          </a:prstGeom>
        </p:spPr>
      </p:pic>
      <p:sp>
        <p:nvSpPr>
          <p:cNvPr id="8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11" name="Image 10" descr="Capture d’écran 2016-08-01 à 13.38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3640894" cy="1942852"/>
          </a:xfrm>
          <a:prstGeom prst="rect">
            <a:avLst/>
          </a:prstGeom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Cuisson </a:t>
            </a:r>
          </a:p>
        </p:txBody>
      </p:sp>
    </p:spTree>
    <p:extLst>
      <p:ext uri="{BB962C8B-B14F-4D97-AF65-F5344CB8AC3E}">
        <p14:creationId xmlns:p14="http://schemas.microsoft.com/office/powerpoint/2010/main" val="3326147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95736" y="1484784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J’adapte la </a:t>
            </a:r>
            <a:r>
              <a:rPr lang="fr-FR" sz="1600" b="1">
                <a:solidFill>
                  <a:schemeClr val="tx1"/>
                </a:solidFill>
                <a:latin typeface="Century Gothic" charset="0"/>
                <a:cs typeface="Century Gothic" charset="0"/>
              </a:rPr>
              <a:t>taille de mon récipient </a:t>
            </a: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à la taille de la plaque de cuisson afin de limiter les pertes de chaleur.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J’ajuste la </a:t>
            </a:r>
            <a:r>
              <a:rPr lang="fr-FR" sz="1600" b="1">
                <a:solidFill>
                  <a:schemeClr val="tx1"/>
                </a:solidFill>
                <a:latin typeface="Century Gothic" charset="0"/>
                <a:cs typeface="Century Gothic" charset="0"/>
              </a:rPr>
              <a:t>quantité d’eau </a:t>
            </a: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à la quantité d’aliments et je mets un couvercle pour limiter le temps de cuisson (2 fois plus rapide).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ne fais pas bouillir l’eau à gros bouillons car cela ne diminue pas pour autant le temps de cuisson et je dépense plus d’énergie.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change le joint de mon four lorsqu’il est usé sans quoi il y a beaucoup de pertes de chaleur.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>
              <a:solidFill>
                <a:schemeClr val="tx1"/>
              </a:solidFill>
              <a:latin typeface="Chalkboard"/>
              <a:cs typeface="Chalkboard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>
                <a:solidFill>
                  <a:schemeClr val="tx1"/>
                </a:solidFill>
                <a:latin typeface="Chalkboard"/>
                <a:cs typeface="Chalkboard"/>
              </a:rPr>
              <a:t>Cuisson électrique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programme la pyrolyse du four juste après l’avoir utilisé pour valoriser la chaleur restante.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>
                <a:solidFill>
                  <a:schemeClr val="tx1"/>
                </a:solidFill>
                <a:latin typeface="Century Gothic" charset="0"/>
                <a:cs typeface="Century Gothic" charset="0"/>
              </a:rPr>
              <a:t>J’utilise des casseroles dont le fond est plat, propre et sec pour que la chaleur soit bien transmise.</a:t>
            </a:r>
          </a:p>
        </p:txBody>
      </p:sp>
      <p:sp>
        <p:nvSpPr>
          <p:cNvPr id="8" name="Espace réservé du numéro de diapositive 1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11" name="Image 10" descr="Capture d’écran 2016-08-01 à 13.5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1584176" cy="4104456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xmlns="" id="{32C477AD-C055-694A-B5C0-26572C1D8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Petits équipements et comportements économes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Cuisson </a:t>
            </a:r>
          </a:p>
        </p:txBody>
      </p:sp>
    </p:spTree>
    <p:extLst>
      <p:ext uri="{BB962C8B-B14F-4D97-AF65-F5344CB8AC3E}">
        <p14:creationId xmlns:p14="http://schemas.microsoft.com/office/powerpoint/2010/main" val="14808264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3" name="Espace réservé du numéro de diapositive 3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77502" y="1196752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Aides financière pour la rénovation thermique de son logement</a:t>
            </a:r>
          </a:p>
          <a:p>
            <a:pPr>
              <a:buClrTx/>
              <a:buFontTx/>
              <a:buNone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/>
            </a:r>
            <a:b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</a:b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anose="03050602040202020205" pitchFamily="66" charset="77"/>
              </a:rPr>
              <a:t>Focus sur les propriétaires occupants</a:t>
            </a:r>
          </a:p>
        </p:txBody>
      </p:sp>
      <p:pic>
        <p:nvPicPr>
          <p:cNvPr id="8" name="Image 7" descr="maison bon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3024336" cy="325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20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>
                <a:srgbClr val="B5D040"/>
              </a:buClr>
            </a:pPr>
            <a:r>
              <a:rPr lang="fr-FR" sz="1800" i="1" dirty="0">
                <a:solidFill>
                  <a:schemeClr val="tx1"/>
                </a:solidFill>
                <a:latin typeface="Chalkboard"/>
                <a:cs typeface="Chalkboard"/>
              </a:rPr>
              <a:t>Avant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Etablir un diagnostic pour évaluer le gain énergétique (étude thermique, thermographie)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Optimiser les aspects bioclimatiques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Réduire, à la source, le besoin de chauffage et parfaire la ventilation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Valoriser les ENR puis les équipements performants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Se renseigner sur les différents dispositifs d’aides financières et constituer les dossiers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800" i="1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800" i="1" dirty="0">
                <a:solidFill>
                  <a:schemeClr val="tx1"/>
                </a:solidFill>
                <a:latin typeface="Chalkboard"/>
                <a:cs typeface="Chalkboard"/>
              </a:rPr>
              <a:t>Pendant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Ordonnancer les travaux pour parfaire l’isolation et l’étanchéité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Veiller à la « bonne mise en œuvre » : préconisations données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  <a:buClr>
                <a:srgbClr val="B5D040"/>
              </a:buClr>
            </a:pPr>
            <a:r>
              <a:rPr lang="fr-FR" sz="1800" i="1" dirty="0">
                <a:solidFill>
                  <a:schemeClr val="tx1"/>
                </a:solidFill>
                <a:latin typeface="Chalkboard"/>
                <a:cs typeface="Chalkboard"/>
              </a:rPr>
              <a:t>Après</a:t>
            </a:r>
            <a:br>
              <a:rPr lang="fr-FR" sz="1800" i="1" dirty="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fr-FR" sz="1600" i="1" dirty="0">
                <a:solidFill>
                  <a:schemeClr val="tx1"/>
                </a:solidFill>
                <a:latin typeface="Chalkboard"/>
                <a:cs typeface="Chalkboard"/>
              </a:rPr>
              <a:t>Facture réduite + meilleur confort thermique + moindre impact environnemental et plus value immobilière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Suivre ses consommations : valider les estimations, les comparer d’une année sur l’autre pour mieux gérer son budget</a:t>
            </a:r>
          </a:p>
          <a:p>
            <a:pPr marL="457200" lvl="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Adopter des comportements économes</a:t>
            </a: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Rénovation thermiquement du logement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Etapes d’un projet</a:t>
            </a:r>
          </a:p>
        </p:txBody>
      </p:sp>
    </p:spTree>
    <p:extLst>
      <p:ext uri="{BB962C8B-B14F-4D97-AF65-F5344CB8AC3E}">
        <p14:creationId xmlns:p14="http://schemas.microsoft.com/office/powerpoint/2010/main" val="2147983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94492"/>
              </p:ext>
            </p:extLst>
          </p:nvPr>
        </p:nvGraphicFramePr>
        <p:xfrm>
          <a:off x="342293" y="1393825"/>
          <a:ext cx="8568952" cy="43281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Type de rénovation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Avantage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Inconvénients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Globale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Gain énergétique/économique</a:t>
                      </a:r>
                      <a:r>
                        <a:rPr lang="fr-FR" sz="1400" b="1" baseline="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élevé 50 à 80 % </a:t>
                      </a:r>
                      <a:r>
                        <a:rPr lang="fr-FR" sz="1400" b="0" dirty="0">
                          <a:latin typeface="Century Gothic"/>
                          <a:cs typeface="Century Gothic"/>
                        </a:rPr>
                        <a:t>du fait de l’atteinte d’un haut niveau de performance</a:t>
                      </a: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,</a:t>
                      </a:r>
                      <a:endParaRPr lang="fr-FR" sz="1400" baseline="0" dirty="0">
                        <a:latin typeface="Century Gothic"/>
                        <a:cs typeface="Century Gothic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Ordonnancer les travaux = gage de performance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Puissance du nouveau chauffage adapté au besoin = meilleure performance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Accès à plusieurs dispositifs financiers qui nécessitent un « bouquet » ou un gain.</a:t>
                      </a:r>
                      <a:endParaRPr lang="fr-FR" sz="1400" baseline="0" dirty="0">
                        <a:latin typeface="Century Gothic"/>
                        <a:cs typeface="Century Gothic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Procédures</a:t>
                      </a: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 administratives à suivre pour m</a:t>
                      </a: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obiliser des financements importants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Eventuelles gênes durant les travaux</a:t>
                      </a:r>
                      <a:endParaRPr lang="fr-FR" sz="1400" dirty="0">
                        <a:latin typeface="Century Gothic"/>
                        <a:cs typeface="Century Gothic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400" dirty="0">
                        <a:latin typeface="Century Gothic"/>
                        <a:cs typeface="Century Gothic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Echelonnée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Gains</a:t>
                      </a: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 énergétique/économique se succèdent par action réalisée.</a:t>
                      </a:r>
                      <a:endParaRPr lang="fr-FR" sz="1400" dirty="0">
                        <a:latin typeface="Century Gothic"/>
                        <a:cs typeface="Century Gothic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Investissements</a:t>
                      </a: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 financiers répartis sur plusieurs années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Risque : un appareil de chauffage </a:t>
                      </a:r>
                      <a:r>
                        <a:rPr lang="fr-FR" sz="1400" dirty="0" err="1">
                          <a:latin typeface="Century Gothic"/>
                          <a:cs typeface="Century Gothic"/>
                        </a:rPr>
                        <a:t>sur-dimensionné</a:t>
                      </a: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 = mauvaise performance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Coût total des travaux plus élevé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Rénovation thermiquement du logement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Rénovation globale ou échelonnée dans le temps</a:t>
            </a:r>
          </a:p>
        </p:txBody>
      </p:sp>
    </p:spTree>
    <p:extLst>
      <p:ext uri="{BB962C8B-B14F-4D97-AF65-F5344CB8AC3E}">
        <p14:creationId xmlns:p14="http://schemas.microsoft.com/office/powerpoint/2010/main" val="1366626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81351" y="122989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Résidence principale : propriétaire occupant ou bailleur, occupant à titre gratuit et exceptionnellement locataire.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Matériels et/ou équipements </a:t>
            </a:r>
          </a:p>
          <a:p>
            <a:pPr marL="1080000" indent="-28575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Achetés et posés par un artisan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RGE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 (Reconnu Garant de l’Environnement)</a:t>
            </a:r>
          </a:p>
          <a:p>
            <a:pPr marL="1080000" indent="-28575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Respect du/des critères de performance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explicitement notés sur les devis/factures</a:t>
            </a:r>
          </a:p>
          <a:p>
            <a:pPr marL="1080000" indent="-28575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Constituer une demande d’aide financière AVANT d’avoir signé un devis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</a:rPr>
              <a:t>Différents dispositifs avec des </a:t>
            </a:r>
            <a:r>
              <a:rPr lang="fr-FR" sz="1600" dirty="0">
                <a:solidFill>
                  <a:srgbClr val="FF0000"/>
                </a:solidFill>
                <a:latin typeface="Century Gothic"/>
              </a:rPr>
              <a:t>modalités propres</a:t>
            </a:r>
            <a:r>
              <a:rPr lang="fr-FR" sz="1600" dirty="0">
                <a:solidFill>
                  <a:schemeClr val="tx1"/>
                </a:solidFill>
                <a:latin typeface="Century Gothic"/>
              </a:rPr>
              <a:t>. </a:t>
            </a:r>
          </a:p>
          <a:p>
            <a:pPr marL="1080000" indent="-28575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r>
              <a:rPr lang="fr-FR" sz="1600" b="1" dirty="0">
                <a:solidFill>
                  <a:schemeClr val="tx1"/>
                </a:solidFill>
                <a:latin typeface="Century Gothic"/>
              </a:rPr>
              <a:t>SOUS conditions de ressources </a:t>
            </a:r>
            <a:r>
              <a:rPr lang="fr-FR" sz="1600" dirty="0">
                <a:solidFill>
                  <a:schemeClr val="tx1"/>
                </a:solidFill>
                <a:latin typeface="Century Gothic"/>
              </a:rPr>
              <a:t>:  RFR (Revenu Fiscal de Référence) N-2 inférieur à un plafond décliné selon la composition du foyer (personne ou part fiscale). Seuils sensiblement différents !!</a:t>
            </a:r>
          </a:p>
          <a:p>
            <a:pPr marL="1080000" indent="-28575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r>
              <a:rPr lang="fr-FR" sz="1600" b="1" dirty="0">
                <a:solidFill>
                  <a:schemeClr val="tx1"/>
                </a:solidFill>
                <a:latin typeface="Century Gothic"/>
              </a:rPr>
              <a:t>SANS conditions de ressources</a:t>
            </a:r>
          </a:p>
          <a:p>
            <a:pPr marL="1080000" indent="-28575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endParaRPr lang="fr-FR" sz="1600" dirty="0">
              <a:solidFill>
                <a:schemeClr val="tx1"/>
              </a:solidFill>
              <a:latin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rgbClr val="FF0000"/>
                </a:solidFill>
                <a:latin typeface="Century Gothic"/>
              </a:rPr>
              <a:t>Attention à la notion de cumul entre les dispositifs ! </a:t>
            </a:r>
            <a:br>
              <a:rPr lang="fr-FR" sz="1600" dirty="0">
                <a:solidFill>
                  <a:srgbClr val="FF0000"/>
                </a:solidFill>
                <a:latin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</a:rPr>
              <a:t>Les aides financières sous conditions de ressources doivent être déduites pour partie du montant éligible au crédit d’impôt. </a:t>
            </a:r>
            <a:br>
              <a:rPr lang="fr-FR" sz="1600" dirty="0">
                <a:solidFill>
                  <a:schemeClr val="tx1"/>
                </a:solidFill>
                <a:latin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</a:rPr>
              <a:t>Certains dispositifs ne se cumulent pas.</a:t>
            </a: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faire des travaux de rénovation thermique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Règles communes</a:t>
            </a:r>
          </a:p>
        </p:txBody>
      </p:sp>
    </p:spTree>
    <p:extLst>
      <p:ext uri="{BB962C8B-B14F-4D97-AF65-F5344CB8AC3E}">
        <p14:creationId xmlns:p14="http://schemas.microsoft.com/office/powerpoint/2010/main" val="3173822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87339" y="101676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rgbClr val="FF0000"/>
                </a:solidFill>
                <a:latin typeface="Century Gothic"/>
                <a:cs typeface="Century Gothic"/>
              </a:rPr>
              <a:t>Agence National pour l’Amélioration de Habitat </a:t>
            </a:r>
            <a:r>
              <a:rPr lang="fr-FR" sz="1600" dirty="0">
                <a:solidFill>
                  <a:schemeClr val="tx1"/>
                </a:solidFill>
                <a:latin typeface="Century Gothic"/>
                <a:hlinkClick r:id="rId2"/>
              </a:rPr>
              <a:t>www.monprojet.anah.gouv.fr</a:t>
            </a:r>
            <a:r>
              <a:rPr lang="fr-FR" sz="1600" dirty="0">
                <a:solidFill>
                  <a:schemeClr val="tx1"/>
                </a:solidFill>
                <a:latin typeface="Century Gothic"/>
              </a:rPr>
              <a:t> </a:t>
            </a: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</a:rPr>
              <a:t>Plusieurs options qui diffèrent selon la nature des travaux : </a:t>
            </a:r>
            <a:r>
              <a:rPr lang="fr-FR" sz="1600" b="1" dirty="0">
                <a:solidFill>
                  <a:schemeClr val="tx1"/>
                </a:solidFill>
                <a:latin typeface="Century Gothic"/>
              </a:rPr>
              <a:t>habiter mieux Sérénité ou Agilité, habiter serein ou sain et habiter facile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</a:rPr>
              <a:t>Accompagnement gratuit-obligatoire d’URBANIS, bureau d’études délégué par l’ANAH. NB. facultatif-payant pour Habiter mieux agilité !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</a:rPr>
              <a:t>Une prime accordée sur le montant HT des travaux dans la limite d’un plafond de dépense</a:t>
            </a: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Conditions supplémentaires : Logement de plus de </a:t>
            </a:r>
            <a:r>
              <a:rPr lang="fr-FR" sz="1600" b="1" dirty="0">
                <a:solidFill>
                  <a:schemeClr val="tx2"/>
                </a:solidFill>
                <a:latin typeface="Century Gothic"/>
                <a:cs typeface="Century Gothic"/>
              </a:rPr>
              <a:t>15 ans </a:t>
            </a: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sauf habiter sain ! Ne pas avoir bénéficié d’un </a:t>
            </a:r>
            <a:r>
              <a:rPr lang="fr-FR" sz="1600" b="1" dirty="0">
                <a:solidFill>
                  <a:schemeClr val="tx2"/>
                </a:solidFill>
                <a:latin typeface="Century Gothic"/>
                <a:cs typeface="Century Gothic"/>
              </a:rPr>
              <a:t>PTZ+</a:t>
            </a: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 au cours des 5 dernières années ou un prêt accession logement HLM et occuper le logement durant </a:t>
            </a:r>
            <a:r>
              <a:rPr lang="fr-FR" sz="1600" b="1" dirty="0">
                <a:solidFill>
                  <a:schemeClr val="tx2"/>
                </a:solidFill>
                <a:latin typeface="Century Gothic"/>
                <a:cs typeface="Century Gothic"/>
              </a:rPr>
              <a:t>6 ans</a:t>
            </a: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57</a:t>
            </a:fld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27230"/>
              </p:ext>
            </p:extLst>
          </p:nvPr>
        </p:nvGraphicFramePr>
        <p:xfrm>
          <a:off x="683567" y="3859174"/>
          <a:ext cx="7848873" cy="28041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09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3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Nombre de PERSONNE(S)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Très modeste</a:t>
                      </a:r>
                    </a:p>
                    <a:p>
                      <a:pPr algn="ctr"/>
                      <a:r>
                        <a:rPr lang="fr-FR" sz="1600" b="0" i="1" baseline="0" dirty="0">
                          <a:latin typeface="Chalkboard"/>
                          <a:cs typeface="Chalkboard"/>
                        </a:rPr>
                        <a:t>Plafond  RFR N-2</a:t>
                      </a:r>
                      <a:endParaRPr lang="fr-FR" sz="1600" b="0" i="1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Modeste</a:t>
                      </a:r>
                    </a:p>
                    <a:p>
                      <a:pPr algn="ctr"/>
                      <a:r>
                        <a:rPr lang="fr-FR" sz="1600" b="0" i="1" baseline="0" dirty="0">
                          <a:latin typeface="Chalkboard"/>
                          <a:cs typeface="Chalkboard"/>
                        </a:rPr>
                        <a:t>Plafond  RFR N-2</a:t>
                      </a:r>
                      <a:endParaRPr lang="fr-FR" sz="1600" b="0" i="1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Le RFR 2017 &lt;  14 790 €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18 960 €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21 630 €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27 729 €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26 013 €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33 346 €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30 389 €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38 958 €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34 784 €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44 592 €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Par personne en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+ 4 385 €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+ 5 617 €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EB2A9738-5991-A548-BC09-C25A20F3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faire des travaux de rénovation thermique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ANAH</a:t>
            </a:r>
          </a:p>
        </p:txBody>
      </p:sp>
    </p:spTree>
    <p:extLst>
      <p:ext uri="{BB962C8B-B14F-4D97-AF65-F5344CB8AC3E}">
        <p14:creationId xmlns:p14="http://schemas.microsoft.com/office/powerpoint/2010/main" val="2717611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39551" y="1157367"/>
            <a:ext cx="814444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SERENITE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 : plusieurs actions afin d’obtenir un gain énergétique </a:t>
            </a:r>
            <a:r>
              <a:rPr lang="fr-FR" sz="1600" dirty="0">
                <a:solidFill>
                  <a:srgbClr val="FF0000"/>
                </a:solidFill>
                <a:latin typeface="Century Gothic"/>
                <a:cs typeface="Century Gothic"/>
              </a:rPr>
              <a:t>≤ 25 %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attesté par une étude thermique</a:t>
            </a:r>
            <a:endParaRPr lang="fr-FR" sz="1600" i="1" dirty="0">
              <a:solidFill>
                <a:srgbClr val="FF0000"/>
              </a:solidFill>
              <a:latin typeface="Chalkboard"/>
              <a:cs typeface="Chalkboard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AGILITE en maison individuelle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: une action : chauffage </a:t>
            </a:r>
            <a:r>
              <a:rPr lang="fr-FR" sz="1600" dirty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 isolation mur </a:t>
            </a:r>
            <a:r>
              <a:rPr lang="fr-FR" sz="1600" dirty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 isolation rampants.</a:t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NB. l’accompagnement (payant) n’est vraiment pas nécessaire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Plafond de dépense :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20 000 €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xmlns="" id="{3A841DE5-473B-5C4B-887E-A6BA5834C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faire des travaux de rénovation thermique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ANAH : Habiter mieux Sérénité ou Agilité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013724FA-BD6D-0449-A7C7-58A89B7D7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92245"/>
              </p:ext>
            </p:extLst>
          </p:nvPr>
        </p:nvGraphicFramePr>
        <p:xfrm>
          <a:off x="706437" y="3076960"/>
          <a:ext cx="7848873" cy="2336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63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8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035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SERENITE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Très modeste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Modeste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ANAH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50 %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Toulouse Métropole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Soit au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70% </a:t>
                      </a:r>
                      <a:r>
                        <a:rPr lang="fr-FR" sz="1400" b="0" dirty="0">
                          <a:latin typeface="Century Gothic"/>
                          <a:cs typeface="Century Gothic"/>
                        </a:rPr>
                        <a:t>soit au mieux 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14 000 €</a:t>
                      </a: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45% </a:t>
                      </a:r>
                      <a:r>
                        <a:rPr lang="fr-FR" sz="1400" b="0" dirty="0">
                          <a:latin typeface="Century Gothic"/>
                          <a:cs typeface="Century Gothic"/>
                        </a:rPr>
                        <a:t>soit au mieux 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ANAH- Prime Habiter mieux</a:t>
                      </a:r>
                      <a:br>
                        <a:rPr lang="fr-FR" sz="1400" dirty="0">
                          <a:latin typeface="Century Gothic"/>
                          <a:cs typeface="Century Gothic"/>
                        </a:rPr>
                      </a:b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gain énergétique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≤ 25 %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10 % </a:t>
                      </a:r>
                    </a:p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Plafond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10 % </a:t>
                      </a:r>
                      <a:br>
                        <a:rPr lang="fr-FR" sz="1400" dirty="0">
                          <a:latin typeface="Century Gothic"/>
                          <a:cs typeface="Century Gothic"/>
                        </a:rPr>
                      </a:b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Plafond 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1 600 €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Soit au plus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16 000 €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10 600 €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E6C943E5-9782-E44D-AC45-7FD0CBA9E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84960"/>
              </p:ext>
            </p:extLst>
          </p:nvPr>
        </p:nvGraphicFramePr>
        <p:xfrm>
          <a:off x="706438" y="5597400"/>
          <a:ext cx="7848873" cy="1076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63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8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035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AGILITE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Très modeste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Modeste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ANAH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Soit au plus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10 000 €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7 000 €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1" name="Image 10" descr="TLSE METROPOLE logo couleur.jpg">
            <a:extLst>
              <a:ext uri="{FF2B5EF4-FFF2-40B4-BE49-F238E27FC236}">
                <a16:creationId xmlns:a16="http://schemas.microsoft.com/office/drawing/2014/main" xmlns="" id="{634913BB-3F8E-4B45-8DA3-E4677DAC1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18" y="525574"/>
            <a:ext cx="1691680" cy="4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466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39551" y="1157367"/>
            <a:ext cx="814444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SEREIN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 : réhabilitation d’un logement indigne ou très dégradé</a:t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Plafond de dépense : 50 000 €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SAIN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 : travaux liés à la sécurité et à la salubrité (réseaux : eau, gaz naturel et électricité, salle de bain et WC, fondation, remplacement toiture)</a:t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Plafond de dépense 20 000 €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La prime habiter mieux (modalités identiques) peut venir s’ajouter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xmlns="" id="{3A841DE5-473B-5C4B-887E-A6BA5834C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faire des travaux de rénovation thermique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ANAH : Habiter Serein ou sain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013724FA-BD6D-0449-A7C7-58A89B7D7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39523"/>
              </p:ext>
            </p:extLst>
          </p:nvPr>
        </p:nvGraphicFramePr>
        <p:xfrm>
          <a:off x="723342" y="2936488"/>
          <a:ext cx="7848873" cy="3027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63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8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035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SEREIN et SAIN</a:t>
                      </a:r>
                      <a:br>
                        <a:rPr lang="fr-FR" sz="1600" b="0" i="1" dirty="0">
                          <a:latin typeface="Chalkboard"/>
                          <a:cs typeface="Chalkboard"/>
                        </a:rPr>
                      </a:br>
                      <a:endParaRPr lang="fr-FR" sz="1600" b="0" i="1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Très modeste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Modeste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ANAH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50 %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50%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Toulouse Métropole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SEREIN- plafond 50 000 €</a:t>
                      </a:r>
                    </a:p>
                    <a:p>
                      <a:pPr algn="ctr"/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/>
                      </a:r>
                      <a:br>
                        <a:rPr lang="fr-FR" sz="1400" b="1" dirty="0">
                          <a:latin typeface="Century Gothic"/>
                          <a:cs typeface="Century Gothic"/>
                        </a:rPr>
                      </a:b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+ prime Habiter mieux</a:t>
                      </a:r>
                      <a:br>
                        <a:rPr lang="fr-FR" sz="1400" b="1" dirty="0">
                          <a:latin typeface="Century Gothic"/>
                          <a:cs typeface="Century Gothic"/>
                        </a:rPr>
                      </a:b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gain énergétique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≤ 25 % </a:t>
                      </a:r>
                      <a:endParaRPr lang="fr-FR" sz="14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70% </a:t>
                      </a: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soit au mieux 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35 000 €</a:t>
                      </a:r>
                      <a:br>
                        <a:rPr lang="fr-FR" sz="1400" b="1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</a:br>
                      <a:endParaRPr lang="fr-FR" sz="1400" b="1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Soit au plus 37 000 €</a:t>
                      </a:r>
                      <a:endParaRPr lang="fr-FR" sz="160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60% </a:t>
                      </a: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soit au mieux 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30 000 €</a:t>
                      </a:r>
                    </a:p>
                    <a:p>
                      <a:pPr marL="0" indent="0" algn="ctr">
                        <a:buFont typeface="Arial"/>
                        <a:buNone/>
                      </a:pPr>
                      <a:endParaRPr lang="fr-FR" sz="1400" b="1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Soit au plus 31 600 €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SAIN Plafond 20 00 €</a:t>
                      </a:r>
                    </a:p>
                    <a:p>
                      <a:pPr algn="ctr"/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/>
                      </a:r>
                      <a:br>
                        <a:rPr lang="fr-FR" sz="1400" b="1" dirty="0">
                          <a:latin typeface="Century Gothic"/>
                          <a:cs typeface="Century Gothic"/>
                        </a:rPr>
                      </a:b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+ prime Habiter mieux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Au mieux </a:t>
                      </a: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14 000 €</a:t>
                      </a:r>
                    </a:p>
                    <a:p>
                      <a:pPr marL="0" indent="0" algn="ctr">
                        <a:buFont typeface="Arial"/>
                        <a:buNone/>
                      </a:pPr>
                      <a:endParaRPr lang="fr-FR" sz="1400" b="1" dirty="0">
                        <a:latin typeface="Century Gothic"/>
                        <a:cs typeface="Century Gothic"/>
                      </a:endParaRPr>
                    </a:p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Soit au plus 16 000 €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Au mieux </a:t>
                      </a: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12 000 €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dirty="0">
                        <a:latin typeface="Century Gothic"/>
                        <a:cs typeface="Century Gothic"/>
                      </a:endParaRPr>
                    </a:p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Soit au plus 13 600 €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397804"/>
                  </a:ext>
                </a:extLst>
              </a:tr>
            </a:tbl>
          </a:graphicData>
        </a:graphic>
      </p:graphicFrame>
      <p:pic>
        <p:nvPicPr>
          <p:cNvPr id="11" name="Image 10" descr="TLSE METROPOLE logo couleur.jpg">
            <a:extLst>
              <a:ext uri="{FF2B5EF4-FFF2-40B4-BE49-F238E27FC236}">
                <a16:creationId xmlns:a16="http://schemas.microsoft.com/office/drawing/2014/main" xmlns="" id="{634913BB-3F8E-4B45-8DA3-E4677DAC1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18" y="525574"/>
            <a:ext cx="1691680" cy="4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5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Acteurs : qui fait quoi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F34133B-E477-5144-9D3A-075879638E58}"/>
              </a:ext>
            </a:extLst>
          </p:cNvPr>
          <p:cNvSpPr txBox="1"/>
          <p:nvPr/>
        </p:nvSpPr>
        <p:spPr>
          <a:xfrm>
            <a:off x="569540" y="1210517"/>
            <a:ext cx="792087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Chalkboard"/>
              </a:rPr>
              <a:t>Producteurs d’énergie : propriétaires des installations </a:t>
            </a:r>
            <a:r>
              <a:rPr lang="fr-FR" sz="1400" dirty="0">
                <a:solidFill>
                  <a:schemeClr val="tx1"/>
                </a:solidFill>
                <a:latin typeface="Century Gothic" charset="0"/>
              </a:rPr>
              <a:t/>
            </a:r>
            <a:br>
              <a:rPr lang="fr-FR" sz="1400" dirty="0">
                <a:solidFill>
                  <a:schemeClr val="tx1"/>
                </a:solidFill>
                <a:latin typeface="Century Gothic" charset="0"/>
              </a:rPr>
            </a:br>
            <a:r>
              <a:rPr lang="fr-FR" sz="1400" dirty="0">
                <a:solidFill>
                  <a:schemeClr val="tx1"/>
                </a:solidFill>
                <a:latin typeface="Century Gothic" charset="0"/>
              </a:rPr>
              <a:t>Centrales nucléaires, barrages hydro-électrique, éolienne, panneaux solaires)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Chalkboard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halkboard"/>
              </a:rPr>
              <a:t>Fournisseurs d’énergie</a:t>
            </a:r>
            <a:br>
              <a:rPr lang="fr-FR" sz="1600" dirty="0">
                <a:solidFill>
                  <a:schemeClr val="tx1"/>
                </a:solidFill>
                <a:latin typeface="Chalkboard"/>
              </a:rPr>
            </a:br>
            <a:r>
              <a:rPr lang="fr-FR" sz="1600" dirty="0">
                <a:solidFill>
                  <a:schemeClr val="tx1"/>
                </a:solidFill>
                <a:latin typeface="Chalkboard"/>
              </a:rPr>
              <a:t>produisent et/ou achètent l’énergie auprès des producteurs</a:t>
            </a:r>
            <a:br>
              <a:rPr lang="fr-FR" sz="1600" dirty="0">
                <a:solidFill>
                  <a:schemeClr val="tx1"/>
                </a:solidFill>
                <a:latin typeface="Chalkboard"/>
              </a:rPr>
            </a:br>
            <a:r>
              <a:rPr lang="fr-FR" sz="1600" i="1" dirty="0">
                <a:solidFill>
                  <a:srgbClr val="FF0000"/>
                </a:solidFill>
                <a:latin typeface="Chalkboard" panose="03050602040202020205" pitchFamily="66" charset="77"/>
              </a:rPr>
              <a:t>Je souscris un contrat avec un fournisseur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Chalkboard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halkboard"/>
              </a:rPr>
              <a:t>Collectivités locales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halkboard"/>
              </a:rPr>
              <a:t>propriétaires des réseaux de distribution et des compteurs</a:t>
            </a:r>
            <a:br>
              <a:rPr lang="fr-FR" sz="1600" dirty="0">
                <a:solidFill>
                  <a:schemeClr val="tx1"/>
                </a:solidFill>
                <a:latin typeface="Chalkboard"/>
              </a:rPr>
            </a:br>
            <a:endParaRPr lang="fr-FR" sz="1600" dirty="0">
              <a:solidFill>
                <a:schemeClr val="tx1"/>
              </a:solidFill>
              <a:latin typeface="Chalkboard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halkboard"/>
              </a:rPr>
              <a:t>Gestionnaires des réseau de distribution : entretien et installation</a:t>
            </a:r>
            <a:r>
              <a:rPr lang="fr-FR" sz="1400" i="1" dirty="0">
                <a:solidFill>
                  <a:schemeClr val="tx1"/>
                </a:solidFill>
                <a:latin typeface="Century Gothic" charset="0"/>
              </a:rPr>
              <a:t/>
            </a:r>
            <a:br>
              <a:rPr lang="fr-FR" sz="1400" i="1" dirty="0">
                <a:solidFill>
                  <a:schemeClr val="tx1"/>
                </a:solidFill>
                <a:latin typeface="Century Gothic" charset="0"/>
              </a:rPr>
            </a:br>
            <a:r>
              <a:rPr lang="fr-FR" sz="1400" dirty="0">
                <a:solidFill>
                  <a:schemeClr val="tx1"/>
                </a:solidFill>
                <a:latin typeface="Century Gothic" charset="0"/>
              </a:rPr>
              <a:t> 1°Grandes infrastructures  : RTE (électricité) et GRTGAZ et TIGF sud Ouest (gaz) et </a:t>
            </a:r>
            <a:br>
              <a:rPr lang="fr-FR" sz="1400" dirty="0">
                <a:solidFill>
                  <a:schemeClr val="tx1"/>
                </a:solidFill>
                <a:latin typeface="Century Gothic" charset="0"/>
              </a:rPr>
            </a:br>
            <a:r>
              <a:rPr lang="fr-FR" sz="1400" dirty="0">
                <a:solidFill>
                  <a:schemeClr val="tx1"/>
                </a:solidFill>
                <a:latin typeface="Century Gothic" charset="0"/>
              </a:rPr>
              <a:t>2° Réseau de proximité : installation des compteurs et le relevé des consommations : </a:t>
            </a:r>
            <a:r>
              <a:rPr lang="fr-FR" sz="1400" b="1" dirty="0">
                <a:solidFill>
                  <a:schemeClr val="tx1"/>
                </a:solidFill>
                <a:latin typeface="Century Gothic" charset="0"/>
              </a:rPr>
              <a:t>ENEDIS</a:t>
            </a:r>
            <a:r>
              <a:rPr lang="fr-FR" sz="1400" dirty="0">
                <a:solidFill>
                  <a:schemeClr val="tx1"/>
                </a:solidFill>
                <a:latin typeface="Century Gothic" charset="0"/>
              </a:rPr>
              <a:t> (électricité) et </a:t>
            </a:r>
            <a:r>
              <a:rPr lang="fr-FR" sz="1400" b="1" dirty="0">
                <a:solidFill>
                  <a:schemeClr val="tx1"/>
                </a:solidFill>
                <a:latin typeface="Century Gothic" charset="0"/>
              </a:rPr>
              <a:t>GRDF</a:t>
            </a:r>
            <a:r>
              <a:rPr lang="fr-FR" sz="1400" dirty="0">
                <a:solidFill>
                  <a:schemeClr val="tx1"/>
                </a:solidFill>
                <a:latin typeface="Century Gothic" charset="0"/>
              </a:rPr>
              <a:t> (gaz naturel)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Chalkboard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Chalkboard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Chalkboard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Chalkboard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Chalkboard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Chalkboard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Chalkboard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Chalkboard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halkboard"/>
              </a:rPr>
              <a:t>Clients </a:t>
            </a:r>
            <a:br>
              <a:rPr lang="fr-FR" sz="1600" dirty="0">
                <a:solidFill>
                  <a:schemeClr val="tx1"/>
                </a:solidFill>
                <a:latin typeface="Chalkboard"/>
              </a:rPr>
            </a:br>
            <a:r>
              <a:rPr lang="fr-FR" sz="1400" dirty="0">
                <a:solidFill>
                  <a:schemeClr val="tx1"/>
                </a:solidFill>
                <a:latin typeface="Century Gothic" charset="0"/>
              </a:rPr>
              <a:t>particuliers, entreprises, collectivités, </a:t>
            </a:r>
            <a:r>
              <a:rPr lang="fr-FR" sz="1400" dirty="0" err="1">
                <a:solidFill>
                  <a:schemeClr val="tx1"/>
                </a:solidFill>
                <a:latin typeface="Century Gothic" charset="0"/>
              </a:rPr>
              <a:t>etc</a:t>
            </a:r>
            <a:r>
              <a:rPr lang="fr-FR" sz="1400" dirty="0">
                <a:solidFill>
                  <a:schemeClr val="tx1"/>
                </a:solidFill>
                <a:latin typeface="Century Gothic" charset="0"/>
              </a:rPr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F5708AF-DFBD-3A4B-880D-755104ED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624874"/>
            <a:ext cx="2618082" cy="15525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63B838C-114C-3847-A088-A3279E807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91" y="4624874"/>
            <a:ext cx="2503672" cy="13244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711DE67-C384-824C-A5D6-0D32F854B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316" y="4624873"/>
            <a:ext cx="2166598" cy="13721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D9BCAD5-2876-2046-82C4-410AE3C19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1" y="1871253"/>
            <a:ext cx="1016000" cy="4953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7F7B274-B694-224A-A090-E86DFFF3A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8003" y="1914918"/>
            <a:ext cx="772719" cy="4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45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39551" y="1157367"/>
            <a:ext cx="81444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Logement existant (et non pas de plus de 15 ans)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Travaux liés à l’autonomie d’une personne titulaire d’une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carte d’invalidité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ou de l’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APA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 (Allocation Personnalisée d’Autonomie)</a:t>
            </a:r>
            <a:endParaRPr lang="fr-FR" sz="1600" i="1" dirty="0">
              <a:solidFill>
                <a:srgbClr val="FF0000"/>
              </a:solidFill>
              <a:latin typeface="Chalkboard"/>
              <a:cs typeface="Chalkboard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Plafond de dépenses  :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20 000 €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Cumul possible avec l’une ou l’autre option précédemment citée.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xmlns="" id="{3A841DE5-473B-5C4B-887E-A6BA5834C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faire des travaux de rénovation thermique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ANAH : Habiter Sain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013724FA-BD6D-0449-A7C7-58A89B7D7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58348"/>
              </p:ext>
            </p:extLst>
          </p:nvPr>
        </p:nvGraphicFramePr>
        <p:xfrm>
          <a:off x="723342" y="2579809"/>
          <a:ext cx="7848873" cy="1625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63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8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035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SAIN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Très modeste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Modeste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ANAH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50 %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Toulouse Métropole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70% </a:t>
                      </a:r>
                      <a:br>
                        <a:rPr lang="fr-FR" sz="1400" b="1" dirty="0">
                          <a:latin typeface="Century Gothic"/>
                          <a:cs typeface="Century Gothic"/>
                        </a:rPr>
                      </a:b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soit au plus </a:t>
                      </a: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14 000 €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45% </a:t>
                      </a:r>
                      <a:br>
                        <a:rPr lang="fr-FR" sz="1400" b="1" dirty="0">
                          <a:latin typeface="Century Gothic"/>
                          <a:cs typeface="Century Gothic"/>
                        </a:rPr>
                      </a:b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soit au plus 9 000 €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" name="Image 10" descr="TLSE METROPOLE logo couleur.jpg">
            <a:extLst>
              <a:ext uri="{FF2B5EF4-FFF2-40B4-BE49-F238E27FC236}">
                <a16:creationId xmlns:a16="http://schemas.microsoft.com/office/drawing/2014/main" xmlns="" id="{634913BB-3F8E-4B45-8DA3-E4677DAC1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18" y="525574"/>
            <a:ext cx="1691680" cy="4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127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39552" y="134076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Logement existant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Gain énergétique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≤ 25 %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après travaux attesté par une étude thermique ou un DPE (Diagnostic de Performance Energétique)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Eco-chèque de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1 500 € ,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mode de paiement partiel auprès d’un artisan RGE partenaire du dispositif</a:t>
            </a:r>
            <a:endParaRPr lang="fr-FR" sz="16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61</a:t>
            </a:fld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634277" y="3017172"/>
          <a:ext cx="5688632" cy="33375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97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1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Nombre de PART FISCALE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Plafond du RFR N-2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 18 500 €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28 000 €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33 500 €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36 000€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38 500€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41 500 €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46</a:t>
                      </a: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 500 €</a:t>
                      </a: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Par part fiscale </a:t>
                      </a: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 supplémentaire</a:t>
                      </a: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+ 5 500€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8" name="Image 7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3754" r="1778" b="15689"/>
          <a:stretch/>
        </p:blipFill>
        <p:spPr>
          <a:xfrm>
            <a:off x="5970900" y="4077072"/>
            <a:ext cx="3173100" cy="1440160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xmlns="" id="{5E214498-D797-DB4B-B239-69FE9EA24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faire des travaux de rénovation thermique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Région Occitanie</a:t>
            </a:r>
          </a:p>
        </p:txBody>
      </p:sp>
      <p:pic>
        <p:nvPicPr>
          <p:cNvPr id="9" name="Image 8" descr="BM REPOS horiz.jpg">
            <a:extLst>
              <a:ext uri="{FF2B5EF4-FFF2-40B4-BE49-F238E27FC236}">
                <a16:creationId xmlns:a16="http://schemas.microsoft.com/office/drawing/2014/main" xmlns="" id="{5A7F6DBB-8CC0-0241-84CE-D6CA93A28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90" y="2697793"/>
            <a:ext cx="2129408" cy="10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46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39552" y="1340768"/>
            <a:ext cx="79208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Logement existant situé sur l’une des 37 communes de la Métropole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Ménage -propriétaire occupant- dont le RFR est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&lt; 28 800 €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500 €</a:t>
            </a: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Appareil au bois performant label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Flamme vert 7 étoiles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ou performances équivalentes qui remplace un ancien appareil qui doit être détruit dans une déchetterie. Justificatif de destruction (exception faite des cheminées) indispensable.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Artisan RGE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</a:rPr>
              <a:t>Modalités pratiques encore imprécises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 err="1">
                <a:solidFill>
                  <a:schemeClr val="tx1"/>
                </a:solidFill>
                <a:latin typeface="Chalkboard" panose="03050602040202020205" pitchFamily="66" charset="77"/>
              </a:rPr>
              <a:t>primeairbois@toulouse-metropole.fr</a:t>
            </a:r>
            <a:endParaRPr lang="fr-FR" sz="1600" i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xmlns="" id="{5E214498-D797-DB4B-B239-69FE9EA24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faire des travaux de rénovation thermique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Toulouse Métropole : prime air-bois, 01/2019</a:t>
            </a:r>
          </a:p>
        </p:txBody>
      </p:sp>
      <p:pic>
        <p:nvPicPr>
          <p:cNvPr id="7" name="Image 6" descr="TLSE METROPOLE logo couleur.jpg">
            <a:extLst>
              <a:ext uri="{FF2B5EF4-FFF2-40B4-BE49-F238E27FC236}">
                <a16:creationId xmlns:a16="http://schemas.microsoft.com/office/drawing/2014/main" xmlns="" id="{CABE6B5B-F2CD-D645-8989-24C80DF1B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4170277"/>
            <a:ext cx="3142930" cy="8593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4AAAE69-8151-D64D-AD89-1B27887DF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864262"/>
            <a:ext cx="2109252" cy="385167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4B3A7C7-D284-CE4F-A212-625BE2826B56}"/>
              </a:ext>
            </a:extLst>
          </p:cNvPr>
          <p:cNvSpPr txBox="1"/>
          <p:nvPr/>
        </p:nvSpPr>
        <p:spPr>
          <a:xfrm>
            <a:off x="579863" y="5517232"/>
            <a:ext cx="2966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</a:rPr>
              <a:t>https://</a:t>
            </a:r>
            <a:r>
              <a:rPr lang="fr-FR" sz="1600" i="1" dirty="0" err="1">
                <a:solidFill>
                  <a:schemeClr val="tx1"/>
                </a:solidFill>
                <a:latin typeface="Chalkboard" panose="03050602040202020205" pitchFamily="66" charset="77"/>
              </a:rPr>
              <a:t>www.flammeverte.org</a:t>
            </a: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056577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59124" y="1128564"/>
            <a:ext cx="81369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entury Gothic"/>
                <a:cs typeface="Century Gothic"/>
              </a:rPr>
              <a:t>Je vends les économies d’énergie générées par mes travaux (estimées en kWh) à un fournisseur d’énergie ! </a:t>
            </a: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Logement ≥ 2 ans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Montant variable d’un fournisseur à l’autre car chacun fixe le prix du kWh économisé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Chèque OU bon d’achat OU réduction de la facture d’énergie auprès de mon fournisseur d’énergie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Particularités pour les ménages modestes (seuils inférieurs à ceux de l’ANAH)</a:t>
            </a:r>
          </a:p>
          <a:p>
            <a:pPr marL="72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Non cumulable avec ANAH </a:t>
            </a: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SERENITE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. Cumulable avec ANAH </a:t>
            </a: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AGILITÉ</a:t>
            </a: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72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Un montant bonifié</a:t>
            </a:r>
          </a:p>
          <a:p>
            <a:pPr marL="72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CEE coup de pouce 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66DB3747-AE46-C44C-A6AA-2E85FDF60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Aides financières pour faire des travaux de rénovation thermique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CEE (Certificat d’Economie d’énergie)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A2AB082C-F359-EC47-8E4D-C3BE4AA826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51484" y="3871277"/>
          <a:ext cx="4932514" cy="28041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96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5588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Nombre de PERSONNE(S)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Modeste</a:t>
                      </a:r>
                    </a:p>
                    <a:p>
                      <a:pPr algn="ctr"/>
                      <a:r>
                        <a:rPr lang="fr-FR" sz="1600" b="0" i="1" baseline="0" dirty="0">
                          <a:latin typeface="Chalkboard"/>
                          <a:cs typeface="Chalkboard"/>
                        </a:rPr>
                        <a:t>Plafond  RFR N-2</a:t>
                      </a:r>
                      <a:endParaRPr lang="fr-FR" sz="1600" b="0" i="1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18 409 €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26 923 €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32 377 €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37 826 €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43 297 €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Par personne en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+ 5 454 €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3019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64</a:t>
            </a:fld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30430"/>
              </p:ext>
            </p:extLst>
          </p:nvPr>
        </p:nvGraphicFramePr>
        <p:xfrm>
          <a:off x="431486" y="1128564"/>
          <a:ext cx="8104672" cy="3637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163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8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En remplacement d’une ancienne chaudière qui N’EST PAS à condensation alimentée par du fioul ou gaz naturel ou du charbon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modestes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TOUS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Chaudière biomasse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endParaRPr lang="fr-FR" sz="1600" b="1" dirty="0">
                        <a:latin typeface="Century Gothic"/>
                        <a:cs typeface="Century Gothic"/>
                      </a:endParaRPr>
                    </a:p>
                    <a:p>
                      <a:pPr marL="0" indent="0" algn="ctr">
                        <a:buFont typeface="Arial"/>
                        <a:buNone/>
                      </a:pPr>
                      <a:endParaRPr lang="fr-FR" sz="1600" b="1" dirty="0">
                        <a:latin typeface="Century Gothic"/>
                        <a:cs typeface="Century Gothic"/>
                      </a:endParaRPr>
                    </a:p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4 000 €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600" b="1" dirty="0"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600" b="1" dirty="0"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2 500 €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PAC air/eau ou eau/eau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PAC hybride </a:t>
                      </a:r>
                      <a:br>
                        <a:rPr lang="fr-FR" sz="1400" dirty="0">
                          <a:latin typeface="Century Gothic"/>
                          <a:cs typeface="Century Gothic"/>
                        </a:rPr>
                      </a:b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soit un PAC air/eau couplée à une chaudière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Chauffage et eau chaude solaire</a:t>
                      </a:r>
                      <a:br>
                        <a:rPr lang="fr-FR" sz="1400" dirty="0">
                          <a:latin typeface="Century Gothic"/>
                          <a:cs typeface="Century Gothic"/>
                        </a:rPr>
                      </a:b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fr-FR" sz="1400" i="1" dirty="0">
                          <a:latin typeface="Century Gothic"/>
                          <a:cs typeface="Century Gothic"/>
                        </a:rPr>
                        <a:t>Système Solaire Combiné)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endParaRPr lang="fr-FR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Raccordement à un réseau de chaleur</a:t>
                      </a:r>
                      <a:br>
                        <a:rPr lang="fr-FR" sz="1400" dirty="0">
                          <a:latin typeface="Century Gothic"/>
                          <a:cs typeface="Century Gothic"/>
                        </a:rPr>
                      </a:b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alimenté par des énergies renouvelable ou des déchets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700 €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350 €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Chaudière au gaz naturel THPE</a:t>
                      </a:r>
                      <a:br>
                        <a:rPr lang="fr-FR" sz="1400" dirty="0">
                          <a:latin typeface="Century Gothic"/>
                          <a:cs typeface="Century Gothic"/>
                        </a:rPr>
                      </a:b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Très haute performance énergétique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1 200 €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6 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 Box 1">
            <a:extLst>
              <a:ext uri="{FF2B5EF4-FFF2-40B4-BE49-F238E27FC236}">
                <a16:creationId xmlns:a16="http://schemas.microsoft.com/office/drawing/2014/main" xmlns="" id="{ED688D80-F2A7-9F46-B4E6-83A583966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Rénove thermiquement du logement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CEE coup de pouce chauffage 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17000571-597B-AF48-A8BC-064E279AF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28613"/>
              </p:ext>
            </p:extLst>
          </p:nvPr>
        </p:nvGraphicFramePr>
        <p:xfrm>
          <a:off x="427768" y="5144219"/>
          <a:ext cx="8104672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163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8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En remplacement poêle alimenté par du CHARBON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modestes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TOUS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Appareil au bois indépendant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8 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5 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9769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9689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65</a:t>
            </a:fld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71529"/>
              </p:ext>
            </p:extLst>
          </p:nvPr>
        </p:nvGraphicFramePr>
        <p:xfrm>
          <a:off x="431486" y="1128564"/>
          <a:ext cx="8104672" cy="1529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163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8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modestes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TOUS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combles perdus et/ou rampants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20 €/m2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10 €/m2</a:t>
                      </a:r>
                    </a:p>
                    <a:p>
                      <a:pPr marL="0" indent="0" algn="ctr">
                        <a:buFont typeface="Arial"/>
                        <a:buNone/>
                      </a:pPr>
                      <a:endParaRPr lang="fr-FR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117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plancher 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30 €/m2</a:t>
                      </a:r>
                    </a:p>
                    <a:p>
                      <a:pPr marL="0" indent="0" algn="ctr">
                        <a:buFont typeface="Arial"/>
                        <a:buNone/>
                      </a:pPr>
                      <a:endParaRPr lang="fr-FR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Century Gothic"/>
                          <a:cs typeface="Century Gothic"/>
                        </a:rPr>
                        <a:t>20 €/m2</a:t>
                      </a:r>
                    </a:p>
                    <a:p>
                      <a:pPr marL="0" indent="0" algn="ctr">
                        <a:buFont typeface="Arial"/>
                        <a:buNone/>
                      </a:pPr>
                      <a:endParaRPr lang="fr-FR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4711512"/>
                  </a:ext>
                </a:extLst>
              </a:tr>
            </a:tbl>
          </a:graphicData>
        </a:graphic>
      </p:graphicFrame>
      <p:sp>
        <p:nvSpPr>
          <p:cNvPr id="7" name="Text Box 1">
            <a:extLst>
              <a:ext uri="{FF2B5EF4-FFF2-40B4-BE49-F238E27FC236}">
                <a16:creationId xmlns:a16="http://schemas.microsoft.com/office/drawing/2014/main" xmlns="" id="{ED688D80-F2A7-9F46-B4E6-83A583966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Rénove thermiquement du logement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CEE coup de pouce isolation</a:t>
            </a:r>
          </a:p>
        </p:txBody>
      </p:sp>
    </p:spTree>
    <p:extLst>
      <p:ext uri="{BB962C8B-B14F-4D97-AF65-F5344CB8AC3E}">
        <p14:creationId xmlns:p14="http://schemas.microsoft.com/office/powerpoint/2010/main" val="7584356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67544" y="1484784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Logement ≥ 2 ans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Matériel + Pose + « travaux induits »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Actions éligibles : 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Abonnement à un réseau de chaleur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Fourniture d’un réseau de chaleur produite ≥ 50 % </a:t>
            </a:r>
            <a:r>
              <a:rPr lang="fr-FR" sz="1600" dirty="0" err="1">
                <a:solidFill>
                  <a:schemeClr val="tx1"/>
                </a:solidFill>
                <a:latin typeface="Century Gothic"/>
                <a:cs typeface="Century Gothic"/>
              </a:rPr>
              <a:t>EnR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 ou valorisation de déchets</a:t>
            </a:r>
          </a:p>
          <a:p>
            <a:pPr marL="1080000" indent="-457200">
              <a:spcBef>
                <a:spcPts val="0"/>
              </a:spcBef>
              <a:buClr>
                <a:srgbClr val="B5D040"/>
              </a:buClr>
              <a:buFont typeface="Wingdings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Actions éligibles au CITE (Crédit d’Impôt Transition Energétique)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xmlns="" id="{45A13834-964C-1E49-B80E-F2D918D5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Rénovation thermiquement du logement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 TVA 5,5%</a:t>
            </a:r>
            <a:endParaRPr lang="fr-FR" sz="18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900383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67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39552" y="1196752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rgbClr val="FF0000"/>
                </a:solidFill>
                <a:latin typeface="Century Gothic"/>
                <a:cs typeface="Century Gothic"/>
              </a:rPr>
              <a:t>Dernière année. 2020 Prime pour les ménages modestes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Logement ≥ 2 ans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Plafond de dépense propre à la situation de famille apprécié sur 5 ans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30 %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fr-FR" sz="1600" b="1" dirty="0">
                <a:solidFill>
                  <a:schemeClr val="tx1"/>
                </a:solidFill>
                <a:latin typeface="Century Gothic"/>
                <a:cs typeface="Century Gothic"/>
              </a:rPr>
              <a:t>appliqué sur le montant TTC des matériaux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(hors pose). </a:t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SAUF pour l’isolation des parois opaques (toit, mur et plancher) et une PAC géothermique où la pose est prise en compte.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2018 : Exclusion : fenêtres</a:t>
            </a:r>
            <a:r>
              <a:rPr lang="fr-FR" sz="1600" b="1" dirty="0">
                <a:solidFill>
                  <a:schemeClr val="tx2"/>
                </a:solidFill>
                <a:latin typeface="Century Gothic"/>
                <a:cs typeface="Century Gothic"/>
              </a:rPr>
              <a:t>, </a:t>
            </a: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volets, porte d’entrée et chaudière performante alimentée par du fioul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67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803463" y="2112735"/>
          <a:ext cx="5688632" cy="1854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97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1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>
                          <a:latin typeface="Chalkboard"/>
                          <a:cs typeface="Chalkboard"/>
                        </a:rPr>
                        <a:t>Situation de 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>
                          <a:latin typeface="Chalkboard"/>
                          <a:cs typeface="Chalkboard"/>
                        </a:rPr>
                        <a:t>Plafond</a:t>
                      </a:r>
                      <a:r>
                        <a:rPr lang="fr-FR" sz="1600" b="0" i="1" baseline="0">
                          <a:latin typeface="Chalkboard"/>
                          <a:cs typeface="Chalkboard"/>
                        </a:rPr>
                        <a:t> de dépense</a:t>
                      </a:r>
                      <a:endParaRPr lang="fr-FR" sz="1600" b="0" i="1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Century Gothic"/>
                          <a:cs typeface="Century Gothic"/>
                        </a:rPr>
                        <a:t>Célibataire, veuve</a:t>
                      </a:r>
                      <a:r>
                        <a:rPr lang="fr-FR" sz="1400" baseline="0">
                          <a:latin typeface="Century Gothic"/>
                          <a:cs typeface="Century Gothic"/>
                        </a:rPr>
                        <a:t> ou divorcée</a:t>
                      </a:r>
                      <a:endParaRPr lang="fr-FR" sz="1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>
                          <a:latin typeface="Century Gothic"/>
                          <a:cs typeface="Century Gothic"/>
                        </a:rPr>
                        <a:t> 8 000 €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Century Gothic"/>
                          <a:cs typeface="Century Gothic"/>
                        </a:rPr>
                        <a:t>Couple marié ou pacsé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>
                          <a:latin typeface="Century Gothic"/>
                          <a:cs typeface="Century Gothic"/>
                        </a:rPr>
                        <a:t>16 000 €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Century Gothic"/>
                          <a:cs typeface="Century Gothic"/>
                        </a:rPr>
                        <a:t>Enfant ou personne à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>
                          <a:latin typeface="Century Gothic"/>
                          <a:cs typeface="Century Gothic"/>
                        </a:rPr>
                        <a:t>400 €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Century Gothic"/>
                          <a:cs typeface="Century Gothic"/>
                        </a:rPr>
                        <a:t>Enfant à charge égale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200</a:t>
                      </a:r>
                      <a:r>
                        <a:rPr lang="fr-FR" sz="1400" baseline="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 Box 1">
            <a:extLst>
              <a:ext uri="{FF2B5EF4-FFF2-40B4-BE49-F238E27FC236}">
                <a16:creationId xmlns:a16="http://schemas.microsoft.com/office/drawing/2014/main" xmlns="" id="{5B39FD48-1ECD-F14C-B98E-090D69BC3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Rénovation thermiquement du logement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CITE (Crédit d’Impôt Transition Energétique)</a:t>
            </a:r>
            <a:endParaRPr lang="fr-FR" sz="18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558765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68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67544" y="1064432"/>
            <a:ext cx="79208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2"/>
                </a:solidFill>
                <a:latin typeface="Chalkboard" panose="03050602040202020205" pitchFamily="66" charset="77"/>
              </a:rPr>
              <a:t>2019 : NOUVEAUTÉS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SI les fenêtres à changer sont en simple vitrage : </a:t>
            </a:r>
            <a:r>
              <a:rPr lang="fr-FR" sz="1600" b="1" dirty="0">
                <a:solidFill>
                  <a:schemeClr val="tx2"/>
                </a:solidFill>
                <a:latin typeface="Century Gothic"/>
                <a:cs typeface="Century Gothic"/>
              </a:rPr>
              <a:t>15% </a:t>
            </a: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sur le montant TTC du matériel dans la limite d’un </a:t>
            </a:r>
            <a:r>
              <a:rPr lang="fr-FR" sz="1600" b="1" dirty="0">
                <a:solidFill>
                  <a:schemeClr val="tx2"/>
                </a:solidFill>
                <a:latin typeface="Century Gothic"/>
                <a:cs typeface="Century Gothic"/>
              </a:rPr>
              <a:t>plafond de 670 €/fenêtre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b="1" dirty="0">
                <a:solidFill>
                  <a:schemeClr val="tx2"/>
                </a:solidFill>
                <a:latin typeface="Century Gothic"/>
                <a:cs typeface="Century Gothic"/>
              </a:rPr>
              <a:t>Plafond de 3 350 € TTC : </a:t>
            </a: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chaudière THPE et à micro-cogénération</a:t>
            </a:r>
            <a:endParaRPr lang="fr-FR" sz="1600" i="1" dirty="0">
              <a:solidFill>
                <a:schemeClr val="tx2"/>
              </a:solidFill>
              <a:latin typeface="Chalkboard" panose="03050602040202020205" pitchFamily="66" charset="77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200" i="1" dirty="0">
              <a:solidFill>
                <a:schemeClr val="tx2"/>
              </a:solidFill>
              <a:latin typeface="Chalkboard" panose="03050602040202020205" pitchFamily="66" charset="77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2"/>
                </a:solidFill>
                <a:latin typeface="Chalkboard" panose="03050602040202020205" pitchFamily="66" charset="77"/>
                <a:cs typeface="Century Gothic"/>
              </a:rPr>
              <a:t>Ménage éligible aux plafonds de l’ANAH :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50% dépose d’une cuve au fioul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30% matériel </a:t>
            </a:r>
            <a:r>
              <a:rPr lang="fr-FR" sz="1600" b="1" dirty="0">
                <a:solidFill>
                  <a:schemeClr val="tx2"/>
                </a:solidFill>
                <a:latin typeface="Century Gothic"/>
                <a:cs typeface="Century Gothic"/>
              </a:rPr>
              <a:t>+ Pose </a:t>
            </a:r>
            <a: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  <a:t>: </a:t>
            </a:r>
            <a:br>
              <a:rPr lang="fr-FR" sz="1600" dirty="0">
                <a:solidFill>
                  <a:schemeClr val="tx2"/>
                </a:solidFill>
                <a:latin typeface="Century Gothic"/>
                <a:cs typeface="Century Gothic"/>
              </a:rPr>
            </a:br>
            <a:r>
              <a:rPr lang="fr-FR" sz="1400" dirty="0">
                <a:solidFill>
                  <a:schemeClr val="tx2"/>
                </a:solidFill>
                <a:latin typeface="Century Gothic"/>
                <a:cs typeface="Century Gothic"/>
              </a:rPr>
              <a:t>PAC air/eau ou sol/eau (géothermique) eau chaude et/ou chauffage, Capteurs solaires eau chaude et/ou chauffage </a:t>
            </a:r>
            <a:br>
              <a:rPr lang="fr-FR" sz="1400" dirty="0">
                <a:solidFill>
                  <a:schemeClr val="tx2"/>
                </a:solidFill>
                <a:latin typeface="Century Gothic"/>
                <a:cs typeface="Century Gothic"/>
              </a:rPr>
            </a:br>
            <a:r>
              <a:rPr lang="fr-FR" sz="1400" dirty="0">
                <a:solidFill>
                  <a:schemeClr val="tx2"/>
                </a:solidFill>
                <a:latin typeface="Century Gothic"/>
                <a:cs typeface="Century Gothic"/>
              </a:rPr>
              <a:t>Capteurs hybrides (thermique et photovoltaïque)</a:t>
            </a:r>
            <a:br>
              <a:rPr lang="fr-FR" sz="1400" dirty="0">
                <a:solidFill>
                  <a:schemeClr val="tx2"/>
                </a:solidFill>
                <a:latin typeface="Century Gothic"/>
                <a:cs typeface="Century Gothic"/>
              </a:rPr>
            </a:br>
            <a:r>
              <a:rPr lang="fr-FR" sz="1400" dirty="0">
                <a:solidFill>
                  <a:schemeClr val="tx2"/>
                </a:solidFill>
                <a:latin typeface="Century Gothic"/>
                <a:cs typeface="Century Gothic"/>
              </a:rPr>
              <a:t>Appareils au bois</a:t>
            </a:r>
            <a:br>
              <a:rPr lang="fr-FR" sz="1400" dirty="0">
                <a:solidFill>
                  <a:schemeClr val="tx2"/>
                </a:solidFill>
                <a:latin typeface="Century Gothic"/>
                <a:cs typeface="Century Gothic"/>
              </a:rPr>
            </a:br>
            <a:r>
              <a:rPr lang="fr-FR" sz="1400" i="1" dirty="0">
                <a:solidFill>
                  <a:srgbClr val="FF0000"/>
                </a:solidFill>
                <a:latin typeface="Century Gothic"/>
                <a:cs typeface="Century Gothic"/>
              </a:rPr>
              <a:t>Et non pas la chaudière THPE ou à micro-cogénération</a:t>
            </a:r>
            <a:r>
              <a:rPr lang="fr-FR" sz="1400" i="1" dirty="0">
                <a:solidFill>
                  <a:schemeClr val="tx2"/>
                </a:solidFill>
                <a:latin typeface="Century Gothic"/>
                <a:cs typeface="Century Gothic"/>
              </a:rPr>
              <a:t>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i="1" dirty="0">
                <a:solidFill>
                  <a:schemeClr val="tx2"/>
                </a:solidFill>
                <a:latin typeface="Century Gothic"/>
                <a:cs typeface="Century Gothic"/>
              </a:rPr>
              <a:t>Plafonds de dépenses bonifiés (ci-dessous)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i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68</a:t>
            </a:fld>
            <a:endParaRPr lang="fr-FR"/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xmlns="" id="{5B39FD48-1ECD-F14C-B98E-090D69BC3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Rénovation thermiquement du logement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CITE (Crédit d’Impôt Transition Energétique)</a:t>
            </a:r>
            <a:endParaRPr lang="fr-FR" sz="18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/>
              <a:cs typeface="Chalkboard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BE0EAA7C-1BA6-3049-A207-1A15F2563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47446"/>
              </p:ext>
            </p:extLst>
          </p:nvPr>
        </p:nvGraphicFramePr>
        <p:xfrm>
          <a:off x="280988" y="4384357"/>
          <a:ext cx="8568952" cy="2291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121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1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Plafond</a:t>
                      </a:r>
                    </a:p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modestes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Plafond</a:t>
                      </a:r>
                    </a:p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TOUS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75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Capteurs solaires à circulation de liquide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1 300 € TTC/m2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1 000 € TTC/m2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4711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Capteurs solaires thermiques à 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520 € TTC/m2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400 € TTC/m2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9922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Capteurs solaires hybrides (thermiques et électriques) à circulation liquide dans la limite de 10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520 € TTC/m2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400 € TTC/m2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133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Capteurs solaires hybrides (thermiques et électriques) à air dans la limite de 20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260 € TTC/m2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200 € TTC/m2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2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0339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83113" y="1128564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Simplifié depuis 05/04/2019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!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Logement construit depuis plus de 2 ans </a:t>
            </a: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et non plus &lt; 1990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1 action possible voire plusieurs </a:t>
            </a: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2 actions minimum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400" i="1" dirty="0">
                <a:solidFill>
                  <a:schemeClr val="tx1"/>
                </a:solidFill>
                <a:latin typeface="Century Gothic"/>
                <a:cs typeface="Century Gothic"/>
              </a:rPr>
              <a:t>Nouvelle action : </a:t>
            </a:r>
            <a:r>
              <a:rPr lang="fr-FR" sz="1400" dirty="0">
                <a:solidFill>
                  <a:schemeClr val="tx1"/>
                </a:solidFill>
                <a:latin typeface="Century Gothic"/>
                <a:cs typeface="Century Gothic"/>
              </a:rPr>
              <a:t>isolation du plancher bas</a:t>
            </a:r>
            <a:br>
              <a:rPr lang="fr-FR" sz="14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400" i="1" dirty="0">
                <a:solidFill>
                  <a:schemeClr val="tx1"/>
                </a:solidFill>
                <a:latin typeface="Century Gothic"/>
                <a:cs typeface="Century Gothic"/>
              </a:rPr>
              <a:t>Critère de performance renforcé : chaudière THPE (fioul exclu)</a:t>
            </a:r>
            <a:r>
              <a:rPr lang="fr-FR" sz="1400" dirty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fr-FR" sz="14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fr-FR" sz="1400" i="1" dirty="0" err="1">
                <a:solidFill>
                  <a:schemeClr val="tx1"/>
                </a:solidFill>
                <a:latin typeface="Century Gothic"/>
                <a:cs typeface="Century Gothic"/>
              </a:rPr>
              <a:t>Exlu</a:t>
            </a:r>
            <a:r>
              <a:rPr lang="fr-FR" sz="1400" i="1" dirty="0">
                <a:solidFill>
                  <a:schemeClr val="tx1"/>
                </a:solidFill>
                <a:latin typeface="Century Gothic"/>
                <a:cs typeface="Century Gothic"/>
              </a:rPr>
              <a:t> : le changement du vitrage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PTZ complémentaire possible dans les 5 ans</a:t>
            </a: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qui suivent : montant global ≤ 30 000 €  pour la durée fixée initialement </a:t>
            </a: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3 ans</a:t>
            </a:r>
            <a:r>
              <a:rPr lang="fr-FR" sz="1600" i="1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400" i="1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400" i="1" dirty="0">
                <a:solidFill>
                  <a:schemeClr val="tx1"/>
                </a:solidFill>
                <a:latin typeface="Century Gothic"/>
                <a:cs typeface="Century Gothic"/>
              </a:rPr>
              <a:t>Formulaires http://</a:t>
            </a:r>
            <a:r>
              <a:rPr lang="fr-FR" sz="1400" i="1" dirty="0" err="1">
                <a:solidFill>
                  <a:schemeClr val="tx1"/>
                </a:solidFill>
                <a:latin typeface="Century Gothic"/>
                <a:cs typeface="Century Gothic"/>
              </a:rPr>
              <a:t>www.cohesion-territoires.gouv.fr</a:t>
            </a:r>
            <a:r>
              <a:rPr lang="fr-FR" sz="1400" i="1" dirty="0">
                <a:solidFill>
                  <a:schemeClr val="tx1"/>
                </a:solidFill>
                <a:latin typeface="Century Gothic"/>
                <a:cs typeface="Century Gothic"/>
              </a:rPr>
              <a:t>/formulaires-documents-et-textes-de-reference-sur-l-eco-pret-a-taux-zero</a:t>
            </a:r>
            <a:endParaRPr lang="fr-FR" sz="14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>
                <a:solidFill>
                  <a:schemeClr val="tx1"/>
                </a:solidFill>
                <a:latin typeface="Chalkboard" panose="03050602040202020205" pitchFamily="66" charset="77"/>
                <a:cs typeface="Century Gothic"/>
              </a:rPr>
              <a:t>Atouts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Tous les coûts sont pris en compte : matériel + pose, « travaux induits », maîtrise d’œuvre et assurance maître d’ouvrage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/>
                <a:cs typeface="Century Gothic"/>
              </a:rPr>
              <a:t>3 ans pour réaliser les travaux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53244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F9A5648-B596-C640-B495-5D9F694734BC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1560" y="-14436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Je rénove thermiquement mon logement</a:t>
            </a:r>
          </a:p>
          <a:p>
            <a:pPr>
              <a:buClrTx/>
              <a:buFontTx/>
              <a:buNone/>
            </a:pP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EcoPTZ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 (Eco-Prêt à 0%) auprès d’une banque</a:t>
            </a:r>
            <a:endParaRPr lang="fr-FR" sz="18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/>
              <a:cs typeface="Chalkboard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7FB450E6-E6DA-1447-92A2-4A8CA96875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1217" y="5023394"/>
          <a:ext cx="8104672" cy="14681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44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4205957835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5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Une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2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3 actions ou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>
                          <a:latin typeface="Chalkboard"/>
                          <a:cs typeface="Chalkboard"/>
                        </a:rPr>
                        <a:t>Performance énergétique globale &lt; 1948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/>
                          <a:cs typeface="Century Gothic"/>
                        </a:rPr>
                        <a:t>10 000 €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 dirty="0">
                          <a:latin typeface="Century Gothic" panose="020B0502020202020204" pitchFamily="34" charset="0"/>
                          <a:cs typeface="Century Gothic"/>
                        </a:rPr>
                        <a:t>20 000 €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fr-FR" sz="1400" b="1" dirty="0">
                          <a:latin typeface="Century Gothic" panose="020B0502020202020204" pitchFamily="34" charset="0"/>
                          <a:cs typeface="Century Gothic"/>
                        </a:rPr>
                        <a:t>30 000 €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endParaRPr lang="fr-FR" sz="1400" b="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11750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/>
                          <a:cs typeface="Century Gothic"/>
                        </a:rPr>
                        <a:t>3 à 10 ans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endParaRPr lang="fr-FR" sz="1400" b="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Century Gothic" panose="020B0502020202020204" pitchFamily="34" charset="0"/>
                          <a:cs typeface="Century Gothic"/>
                        </a:rPr>
                        <a:t>3 à 15 ans</a:t>
                      </a:r>
                    </a:p>
                    <a:p>
                      <a:pPr marL="0" indent="0" algn="ctr">
                        <a:buFont typeface="Arial"/>
                        <a:buNone/>
                      </a:pPr>
                      <a:endParaRPr lang="fr-FR" sz="1400" b="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endParaRPr lang="fr-FR" sz="1400" b="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471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18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90550" y="0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Compteurs communicants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E30AAA4-F952-5246-B31E-EF7A838D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03295"/>
            <a:ext cx="2232248" cy="47019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283F7F4-4EAC-224C-BC60-E9468D561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002" y="1821791"/>
            <a:ext cx="2304256" cy="48536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1B4235B-5DB2-504C-8EC4-38FD3C054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227" y="1620768"/>
            <a:ext cx="3965102" cy="23513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6F9CF4A-B12A-3146-A29B-3364BA00426B}"/>
              </a:ext>
            </a:extLst>
          </p:cNvPr>
          <p:cNvSpPr txBox="1"/>
          <p:nvPr/>
        </p:nvSpPr>
        <p:spPr>
          <a:xfrm>
            <a:off x="4935462" y="4139217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Linky</a:t>
            </a: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 électricité</a:t>
            </a:r>
          </a:p>
          <a:p>
            <a:r>
              <a:rPr lang="fr-FR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Gazpar</a:t>
            </a: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 gaz naturel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A8A8AE7-9F2C-B845-BBE7-9175001B0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778" y="5383763"/>
            <a:ext cx="1751062" cy="9657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9AEC800-FB7B-384C-9646-31110F211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949" y="5346200"/>
            <a:ext cx="14859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71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412776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Directive européenne pour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mieux gérer l’offre et la demande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. 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France,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</a:rPr>
              <a:t>Loi transition énergétique pour la croissance verte, 2015</a:t>
            </a: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i="1" dirty="0" err="1">
                <a:solidFill>
                  <a:schemeClr val="tx1"/>
                </a:solidFill>
                <a:latin typeface="Century Gothic" charset="0"/>
                <a:cs typeface="Century Gothic" charset="0"/>
              </a:rPr>
              <a:t>Linky</a:t>
            </a: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 à l’horizon 2020 et </a:t>
            </a:r>
            <a:r>
              <a:rPr lang="fr-FR" sz="1600" i="1" dirty="0" err="1">
                <a:solidFill>
                  <a:schemeClr val="tx1"/>
                </a:solidFill>
                <a:latin typeface="Century Gothic" charset="0"/>
                <a:cs typeface="Century Gothic" charset="0"/>
              </a:rPr>
              <a:t>Gazpar</a:t>
            </a:r>
            <a: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 2022</a:t>
            </a:r>
            <a:br>
              <a:rPr lang="fr-FR" sz="1600" i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</a:b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Multiplication attendue des offres d’abonnement des fournisseurs (puissance// besoin)</a:t>
            </a:r>
            <a:b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</a:br>
            <a:endParaRPr lang="fr-FR" sz="1600" i="1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endParaRPr lang="fr-FR" sz="1200" dirty="0">
              <a:solidFill>
                <a:schemeClr val="tx1"/>
              </a:solidFill>
              <a:latin typeface="Chalkboard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tx1"/>
                </a:solidFill>
                <a:latin typeface="Chalkboard"/>
              </a:rPr>
              <a:t>ENEDIS et GRDF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Procédure légale : </a:t>
            </a:r>
          </a:p>
          <a:p>
            <a:pPr marL="720000" indent="-457200">
              <a:spcBef>
                <a:spcPts val="0"/>
              </a:spcBef>
              <a:buClr>
                <a:srgbClr val="B5D04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Courrier envoyé aux particuliers 45 jours avant la pose du compteur + lettre du CNIL (Commission Nationale Informatique et Liberté)</a:t>
            </a:r>
          </a:p>
          <a:p>
            <a:pPr marL="720000" indent="-457200">
              <a:spcBef>
                <a:spcPts val="0"/>
              </a:spcBef>
              <a:buClr>
                <a:srgbClr val="B5D04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Intervention gratuite par un technicien qui dure 30 minutes. </a:t>
            </a:r>
            <a:br>
              <a:rPr lang="fr-FR" sz="14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</a:br>
            <a:r>
              <a:rPr lang="fr-FR" sz="14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Remise d’une plaquette d’information explicative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Collecte automatique de la consommation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journalière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(kWh) 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Collecte –avec mon accord- des « consommations fines » :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heure &amp; demi-heure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(électricité). </a:t>
            </a:r>
            <a:r>
              <a:rPr lang="fr-FR" sz="1600" dirty="0">
                <a:solidFill>
                  <a:srgbClr val="FF0000"/>
                </a:solidFill>
                <a:latin typeface="Century Gothic" charset="0"/>
                <a:cs typeface="Century Gothic" charset="0"/>
              </a:rPr>
              <a:t>Idem pour la transmission des consommations fines à un fournisseur ou un tiers de mon choix à des fins commerciales ou une Collectivité (état des lieux)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Transmet à mon fournisseur ma consommation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mensuelle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Intervient à distance : mise en service, modification de puissance, diagnostic d’une panne</a:t>
            </a:r>
          </a:p>
          <a:p>
            <a:pPr marL="285750" indent="-285750">
              <a:buClr>
                <a:srgbClr val="660066"/>
              </a:buClr>
              <a:buFont typeface="Arial"/>
              <a:buChar char="•"/>
            </a:pPr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90550" y="0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Compteurs communicants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AB577CD-F397-B546-97A0-0FEB00FF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605" y="249560"/>
            <a:ext cx="1790108" cy="11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57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90550" y="250825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412776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tx1"/>
                </a:solidFill>
                <a:latin typeface="Chalkboard"/>
              </a:rPr>
              <a:t>Particuliers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Factures basées sur mes 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consommations réelles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et non plus estimées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Je créer un compte sécurisé* sur les</a:t>
            </a:r>
            <a:r>
              <a:rPr lang="fr-FR" sz="1600" b="1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 sites Internet ENEDIS et GRDF 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 pour gérer/modifier à tout moment des données</a:t>
            </a:r>
          </a:p>
          <a:p>
            <a:pPr marL="72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Accéder à sa consommation journalière</a:t>
            </a:r>
          </a:p>
          <a:p>
            <a:pPr marL="72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Activer/suspendre la collecte/ la transmission des consommations fines. </a:t>
            </a:r>
          </a:p>
          <a:p>
            <a:pPr marL="72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Recevoir des alertes en cas de surconsommation (seuil fixé soi même)</a:t>
            </a:r>
          </a:p>
          <a:p>
            <a:pPr marL="720000" indent="-457200">
              <a:spcBef>
                <a:spcPts val="0"/>
              </a:spcBef>
              <a:buClr>
                <a:srgbClr val="B5D04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Comparer sa consommation avec d’autres ménages (même département/même puissance souscrite).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Acquérir /obtenir gratuitement pour les ménages modestes (01/2019) un afficheur déporté qui donne en temps réelle la consommation (kWh - €)</a:t>
            </a: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457200" indent="-457200">
              <a:spcBef>
                <a:spcPts val="0"/>
              </a:spcBef>
              <a:buClr>
                <a:srgbClr val="B5D040"/>
              </a:buClr>
              <a:buFont typeface="Wingdings" charset="0"/>
              <a:buChar char="n"/>
            </a:pP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  <a:buClr>
                <a:srgbClr val="B5D040"/>
              </a:buClr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*ANSSI (Agence Nationale de la Sécurité des Systèmes d’Information) données chiffrées qui ne contiennent pas le nom, l’adresse, </a:t>
            </a:r>
            <a:r>
              <a:rPr lang="fr-FR" sz="1600" dirty="0" err="1">
                <a:solidFill>
                  <a:schemeClr val="tx1"/>
                </a:solidFill>
                <a:latin typeface="Century Gothic" charset="0"/>
                <a:cs typeface="Century Gothic" charset="0"/>
              </a:rPr>
              <a:t>etc</a:t>
            </a: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  <a:hlinkClick r:id="rId3"/>
              </a:rPr>
              <a:t>www.enedis.fr/Linky</a:t>
            </a: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 Numéro vert 0 800 054 659</a:t>
            </a:r>
          </a:p>
          <a:p>
            <a:pPr marL="285750" indent="-285750">
              <a:spcBef>
                <a:spcPts val="0"/>
              </a:spcBef>
              <a:buClr>
                <a:srgbClr val="B5D04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entury Gothic" charset="0"/>
                <a:cs typeface="Century Gothic" charset="0"/>
                <a:hlinkClick r:id="rId4"/>
              </a:rPr>
              <a:t>www.grdf.fr/particuliers/services-gaz-en-ligne/mon-espace-grdf</a:t>
            </a:r>
            <a:endParaRPr lang="fr-FR" sz="16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endParaRPr lang="fr-FR" sz="1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9A5648-B596-C640-B495-5D9F694734B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90550" y="0"/>
            <a:ext cx="8072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/>
                <a:cs typeface="Chalkboard"/>
              </a:rPr>
              <a:t>Fournisseurs d’électricité et de gaz naturel</a:t>
            </a:r>
          </a:p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Compteurs communicants </a:t>
            </a:r>
          </a:p>
        </p:txBody>
      </p:sp>
    </p:spTree>
    <p:extLst>
      <p:ext uri="{BB962C8B-B14F-4D97-AF65-F5344CB8AC3E}">
        <p14:creationId xmlns:p14="http://schemas.microsoft.com/office/powerpoint/2010/main" val="3128203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29911</TotalTime>
  <Words>4328</Words>
  <Application>Microsoft Office PowerPoint</Application>
  <PresentationFormat>Affichage à l'écran (4:3)</PresentationFormat>
  <Paragraphs>1176</Paragraphs>
  <Slides>69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69</vt:i4>
      </vt:variant>
    </vt:vector>
  </HeadingPairs>
  <TitlesOfParts>
    <vt:vector size="77" baseType="lpstr">
      <vt:lpstr>ＭＳ Ｐゴシック</vt:lpstr>
      <vt:lpstr>Arial</vt:lpstr>
      <vt:lpstr>Century Gothic</vt:lpstr>
      <vt:lpstr>Chalkboard</vt:lpstr>
      <vt:lpstr>Times New Roman</vt:lpstr>
      <vt:lpstr>Wingdings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Energie juin 2009</dc:title>
  <dc:creator>Karine</dc:creator>
  <dc:description>cap</dc:description>
  <cp:lastModifiedBy>Claire</cp:lastModifiedBy>
  <cp:revision>1970</cp:revision>
  <cp:lastPrinted>2019-03-04T10:53:09Z</cp:lastPrinted>
  <dcterms:created xsi:type="dcterms:W3CDTF">2009-05-27T10:09:59Z</dcterms:created>
  <dcterms:modified xsi:type="dcterms:W3CDTF">2019-04-26T08:15:11Z</dcterms:modified>
</cp:coreProperties>
</file>