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1.xml" ContentType="application/vnd.openxmlformats-officedocument.themeOverride+xml"/>
  <Override PartName="/ppt/notesSlides/notesSlide34.xml" ContentType="application/vnd.openxmlformats-officedocument.presentationml.notesSlide+xml"/>
  <Override PartName="/ppt/theme/themeOverride2.xml" ContentType="application/vnd.openxmlformats-officedocument.themeOverride+xml"/>
  <Override PartName="/ppt/notesSlides/notesSlide35.xml" ContentType="application/vnd.openxmlformats-officedocument.presentationml.notesSlide+xml"/>
  <Override PartName="/ppt/theme/themeOverride3.xml" ContentType="application/vnd.openxmlformats-officedocument.themeOverride+xml"/>
  <Override PartName="/ppt/notesSlides/notesSlide36.xml" ContentType="application/vnd.openxmlformats-officedocument.presentationml.notesSlide+xml"/>
  <Override PartName="/ppt/theme/themeOverride4.xml" ContentType="application/vnd.openxmlformats-officedocument.themeOverride+xml"/>
  <Override PartName="/ppt/notesSlides/notesSlide37.xml" ContentType="application/vnd.openxmlformats-officedocument.presentationml.notesSlide+xml"/>
  <Override PartName="/ppt/theme/themeOverride5.xml" ContentType="application/vnd.openxmlformats-officedocument.themeOverride+xml"/>
  <Override PartName="/ppt/notesSlides/notesSlide38.xml" ContentType="application/vnd.openxmlformats-officedocument.presentationml.notesSlide+xml"/>
  <Override PartName="/ppt/theme/themeOverride6.xml" ContentType="application/vnd.openxmlformats-officedocument.themeOverride+xml"/>
  <Override PartName="/ppt/notesSlides/notesSlide39.xml" ContentType="application/vnd.openxmlformats-officedocument.presentationml.notesSlide+xml"/>
  <Override PartName="/ppt/theme/themeOverride7.xml" ContentType="application/vnd.openxmlformats-officedocument.themeOverride+xml"/>
  <Override PartName="/ppt/notesSlides/notesSlide40.xml" ContentType="application/vnd.openxmlformats-officedocument.presentationml.notesSlide+xml"/>
  <Override PartName="/ppt/theme/themeOverride8.xml" ContentType="application/vnd.openxmlformats-officedocument.themeOverride+xml"/>
  <Override PartName="/ppt/notesSlides/notesSlide41.xml" ContentType="application/vnd.openxmlformats-officedocument.presentationml.notesSlide+xml"/>
  <Override PartName="/ppt/theme/themeOverride9.xml" ContentType="application/vnd.openxmlformats-officedocument.themeOverr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88"/>
  </p:notesMasterIdLst>
  <p:handoutMasterIdLst>
    <p:handoutMasterId r:id="rId89"/>
  </p:handoutMasterIdLst>
  <p:sldIdLst>
    <p:sldId id="279" r:id="rId3"/>
    <p:sldId id="494" r:id="rId4"/>
    <p:sldId id="463" r:id="rId5"/>
    <p:sldId id="809" r:id="rId6"/>
    <p:sldId id="833" r:id="rId7"/>
    <p:sldId id="810" r:id="rId8"/>
    <p:sldId id="813" r:id="rId9"/>
    <p:sldId id="814" r:id="rId10"/>
    <p:sldId id="843" r:id="rId11"/>
    <p:sldId id="811" r:id="rId12"/>
    <p:sldId id="844" r:id="rId13"/>
    <p:sldId id="845" r:id="rId14"/>
    <p:sldId id="846" r:id="rId15"/>
    <p:sldId id="576" r:id="rId16"/>
    <p:sldId id="610" r:id="rId17"/>
    <p:sldId id="853" r:id="rId18"/>
    <p:sldId id="588" r:id="rId19"/>
    <p:sldId id="670" r:id="rId20"/>
    <p:sldId id="815" r:id="rId21"/>
    <p:sldId id="855" r:id="rId22"/>
    <p:sldId id="797" r:id="rId23"/>
    <p:sldId id="792" r:id="rId24"/>
    <p:sldId id="847" r:id="rId25"/>
    <p:sldId id="794" r:id="rId26"/>
    <p:sldId id="848" r:id="rId27"/>
    <p:sldId id="789" r:id="rId28"/>
    <p:sldId id="827" r:id="rId29"/>
    <p:sldId id="775" r:id="rId30"/>
    <p:sldId id="529" r:id="rId31"/>
    <p:sldId id="788" r:id="rId32"/>
    <p:sldId id="856" r:id="rId33"/>
    <p:sldId id="749" r:id="rId34"/>
    <p:sldId id="680" r:id="rId35"/>
    <p:sldId id="681" r:id="rId36"/>
    <p:sldId id="682" r:id="rId37"/>
    <p:sldId id="683" r:id="rId38"/>
    <p:sldId id="750" r:id="rId39"/>
    <p:sldId id="800" r:id="rId40"/>
    <p:sldId id="801" r:id="rId41"/>
    <p:sldId id="834" r:id="rId42"/>
    <p:sldId id="542" r:id="rId43"/>
    <p:sldId id="835" r:id="rId44"/>
    <p:sldId id="837" r:id="rId45"/>
    <p:sldId id="849" r:id="rId46"/>
    <p:sldId id="850" r:id="rId47"/>
    <p:sldId id="798" r:id="rId48"/>
    <p:sldId id="799" r:id="rId49"/>
    <p:sldId id="687" r:id="rId50"/>
    <p:sldId id="753" r:id="rId51"/>
    <p:sldId id="831" r:id="rId52"/>
    <p:sldId id="754" r:id="rId53"/>
    <p:sldId id="755" r:id="rId54"/>
    <p:sldId id="839" r:id="rId55"/>
    <p:sldId id="741" r:id="rId56"/>
    <p:sldId id="817" r:id="rId57"/>
    <p:sldId id="818" r:id="rId58"/>
    <p:sldId id="711" r:id="rId59"/>
    <p:sldId id="665" r:id="rId60"/>
    <p:sldId id="694" r:id="rId61"/>
    <p:sldId id="690" r:id="rId62"/>
    <p:sldId id="757" r:id="rId63"/>
    <p:sldId id="758" r:id="rId64"/>
    <p:sldId id="691" r:id="rId65"/>
    <p:sldId id="692" r:id="rId66"/>
    <p:sldId id="696" r:id="rId67"/>
    <p:sldId id="695" r:id="rId68"/>
    <p:sldId id="697" r:id="rId69"/>
    <p:sldId id="698" r:id="rId70"/>
    <p:sldId id="761" r:id="rId71"/>
    <p:sldId id="760" r:id="rId72"/>
    <p:sldId id="700" r:id="rId73"/>
    <p:sldId id="762" r:id="rId74"/>
    <p:sldId id="763" r:id="rId75"/>
    <p:sldId id="821" r:id="rId76"/>
    <p:sldId id="778" r:id="rId77"/>
    <p:sldId id="820" r:id="rId78"/>
    <p:sldId id="764" r:id="rId79"/>
    <p:sldId id="805" r:id="rId80"/>
    <p:sldId id="857" r:id="rId81"/>
    <p:sldId id="806" r:id="rId82"/>
    <p:sldId id="786" r:id="rId83"/>
    <p:sldId id="842" r:id="rId84"/>
    <p:sldId id="808" r:id="rId85"/>
    <p:sldId id="768" r:id="rId86"/>
    <p:sldId id="858" r:id="rId87"/>
  </p:sldIdLst>
  <p:sldSz cx="9144000" cy="6858000" type="screen4x3"/>
  <p:notesSz cx="9867900" cy="6735763"/>
  <p:defaultTextStyle>
    <a:defPPr>
      <a:defRPr lang="en-GB"/>
    </a:defPPr>
    <a:lvl1pPr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1966" userDrawn="1">
          <p15:clr>
            <a:srgbClr val="A4A3A4"/>
          </p15:clr>
        </p15:guide>
        <p15:guide id="2" pos="316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5DBF5"/>
    <a:srgbClr val="FFA441"/>
    <a:srgbClr val="CC3B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Style moyen 3 - Accentuation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071" autoAdjust="0"/>
    <p:restoredTop sz="95345" autoAdjust="0"/>
  </p:normalViewPr>
  <p:slideViewPr>
    <p:cSldViewPr>
      <p:cViewPr varScale="1">
        <p:scale>
          <a:sx n="77" d="100"/>
          <a:sy n="77" d="100"/>
        </p:scale>
        <p:origin x="72" y="293"/>
      </p:cViewPr>
      <p:guideLst>
        <p:guide orient="horz" pos="2160"/>
        <p:guide pos="2880"/>
      </p:guideLst>
    </p:cSldViewPr>
  </p:slideViewPr>
  <p:outlineViewPr>
    <p:cViewPr varScale="1">
      <p:scale>
        <a:sx n="170" d="200"/>
        <a:sy n="170" d="200"/>
      </p:scale>
      <p:origin x="0" y="-3172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1966"/>
        <p:guide pos="316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4276943" cy="33700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5588632" y="0"/>
            <a:ext cx="4276942" cy="337005"/>
          </a:xfrm>
          <a:prstGeom prst="rect">
            <a:avLst/>
          </a:prstGeom>
        </p:spPr>
        <p:txBody>
          <a:bodyPr vert="horz" lIns="91440" tIns="45720" rIns="91440" bIns="45720" rtlCol="0"/>
          <a:lstStyle>
            <a:lvl1pPr algn="r">
              <a:defRPr sz="1200"/>
            </a:lvl1pPr>
          </a:lstStyle>
          <a:p>
            <a:fld id="{84FF899E-2EAB-3D40-A818-6C71F65C6684}" type="datetimeFigureOut">
              <a:rPr lang="fr-FR" smtClean="0"/>
              <a:t>28/03/2019</a:t>
            </a:fld>
            <a:endParaRPr lang="fr-FR"/>
          </a:p>
        </p:txBody>
      </p:sp>
      <p:sp>
        <p:nvSpPr>
          <p:cNvPr id="4" name="Espace réservé du pied de page 3"/>
          <p:cNvSpPr>
            <a:spLocks noGrp="1"/>
          </p:cNvSpPr>
          <p:nvPr>
            <p:ph type="ftr" sz="quarter" idx="2"/>
          </p:nvPr>
        </p:nvSpPr>
        <p:spPr>
          <a:xfrm>
            <a:off x="1" y="6397675"/>
            <a:ext cx="4276943" cy="33700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5588632" y="6397675"/>
            <a:ext cx="4276942" cy="337005"/>
          </a:xfrm>
          <a:prstGeom prst="rect">
            <a:avLst/>
          </a:prstGeom>
        </p:spPr>
        <p:txBody>
          <a:bodyPr vert="horz" lIns="91440" tIns="45720" rIns="91440" bIns="45720" rtlCol="0" anchor="b"/>
          <a:lstStyle>
            <a:lvl1pPr algn="r">
              <a:defRPr sz="1200"/>
            </a:lvl1pPr>
          </a:lstStyle>
          <a:p>
            <a:fld id="{1C054F83-E5D9-7C4B-98F0-61BE507C3262}" type="slidenum">
              <a:rPr lang="fr-FR" smtClean="0"/>
              <a:t>‹N°›</a:t>
            </a:fld>
            <a:endParaRPr lang="fr-FR"/>
          </a:p>
        </p:txBody>
      </p:sp>
    </p:spTree>
    <p:extLst>
      <p:ext uri="{BB962C8B-B14F-4D97-AF65-F5344CB8AC3E}">
        <p14:creationId xmlns:p14="http://schemas.microsoft.com/office/powerpoint/2010/main" val="17574834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1" y="0"/>
            <a:ext cx="9867900" cy="6735763"/>
          </a:xfrm>
          <a:prstGeom prst="roundRect">
            <a:avLst>
              <a:gd name="adj" fmla="val 23"/>
            </a:avLst>
          </a:prstGeom>
          <a:solidFill>
            <a:srgbClr val="FFFFFF"/>
          </a:solidFill>
          <a:ln>
            <a:noFill/>
          </a:ln>
          <a:effectLst/>
          <a:extLst>
            <a:ext uri="{91240B29-F687-4f45-9708-019B960494DF}">
              <a14:hiddenLine xmlns:a14="http://schemas.microsoft.com/office/drawing/2010/main" xmlns="" w="936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074" name="Rectangle 2"/>
          <p:cNvSpPr>
            <a:spLocks noGrp="1" noRot="1" noChangeAspect="1" noChangeArrowheads="1"/>
          </p:cNvSpPr>
          <p:nvPr>
            <p:ph type="sldImg"/>
          </p:nvPr>
        </p:nvSpPr>
        <p:spPr bwMode="auto">
          <a:xfrm>
            <a:off x="-14352588" y="-8053388"/>
            <a:ext cx="11418888" cy="85645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sp>
      <p:sp>
        <p:nvSpPr>
          <p:cNvPr id="3075" name="Rectangle 3"/>
          <p:cNvSpPr>
            <a:spLocks noGrp="1" noChangeArrowheads="1"/>
          </p:cNvSpPr>
          <p:nvPr>
            <p:ph type="body"/>
          </p:nvPr>
        </p:nvSpPr>
        <p:spPr bwMode="auto">
          <a:xfrm>
            <a:off x="986092" y="3198837"/>
            <a:ext cx="7888738" cy="302871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endParaRPr lang="fr-FR"/>
          </a:p>
        </p:txBody>
      </p:sp>
    </p:spTree>
    <p:extLst>
      <p:ext uri="{BB962C8B-B14F-4D97-AF65-F5344CB8AC3E}">
        <p14:creationId xmlns:p14="http://schemas.microsoft.com/office/powerpoint/2010/main" val="25622092"/>
      </p:ext>
    </p:extLst>
  </p:cSld>
  <p:clrMap bg1="lt1" tx1="dk1" bg2="lt2" tx2="dk2" accent1="accent1" accent2="accent2" accent3="accent3" accent4="accent4" accent5="accent5" accent6="accent6" hlink="hlink" folHlink="folHlink"/>
  <p:hf hdr="0" ftr="0" dt="0"/>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Text Box 1"/>
          <p:cNvSpPr txBox="1">
            <a:spLocks noGrp="1" noRot="1" noChangeAspect="1" noChangeArrowheads="1"/>
          </p:cNvSpPr>
          <p:nvPr>
            <p:ph type="sldImg"/>
          </p:nvPr>
        </p:nvSpPr>
        <p:spPr>
          <a:xfrm>
            <a:off x="3249613" y="511175"/>
            <a:ext cx="3368675" cy="2525713"/>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8194" name="Text Box 2"/>
          <p:cNvSpPr txBox="1">
            <a:spLocks noGrp="1" noChangeArrowheads="1"/>
          </p:cNvSpPr>
          <p:nvPr>
            <p:ph type="body" idx="1"/>
          </p:nvPr>
        </p:nvSpPr>
        <p:spPr>
          <a:xfrm>
            <a:off x="986092" y="3198838"/>
            <a:ext cx="7879435" cy="3024375"/>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fr-FR" dirty="0">
              <a:cs typeface="+mn-cs"/>
            </a:endParaRPr>
          </a:p>
        </p:txBody>
      </p:sp>
    </p:spTree>
    <p:extLst>
      <p:ext uri="{BB962C8B-B14F-4D97-AF65-F5344CB8AC3E}">
        <p14:creationId xmlns:p14="http://schemas.microsoft.com/office/powerpoint/2010/main" val="461635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dirty="0"/>
          </a:p>
        </p:txBody>
      </p:sp>
    </p:spTree>
    <p:extLst>
      <p:ext uri="{BB962C8B-B14F-4D97-AF65-F5344CB8AC3E}">
        <p14:creationId xmlns:p14="http://schemas.microsoft.com/office/powerpoint/2010/main" val="1722954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2712719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2803456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4221159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9935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1771730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2928618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102303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47241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1108313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Text Box 1"/>
          <p:cNvSpPr txBox="1">
            <a:spLocks noGrp="1" noRot="1" noChangeAspect="1" noChangeArrowheads="1"/>
          </p:cNvSpPr>
          <p:nvPr>
            <p:ph type="sldImg"/>
          </p:nvPr>
        </p:nvSpPr>
        <p:spPr>
          <a:xfrm>
            <a:off x="3249613" y="511175"/>
            <a:ext cx="3368675" cy="2525713"/>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8194" name="Text Box 2"/>
          <p:cNvSpPr txBox="1">
            <a:spLocks noGrp="1" noChangeArrowheads="1"/>
          </p:cNvSpPr>
          <p:nvPr>
            <p:ph type="body" idx="1"/>
          </p:nvPr>
        </p:nvSpPr>
        <p:spPr>
          <a:xfrm>
            <a:off x="986092" y="3198838"/>
            <a:ext cx="7879435" cy="3024375"/>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fr-FR">
              <a:cs typeface="+mn-cs"/>
            </a:endParaRPr>
          </a:p>
        </p:txBody>
      </p:sp>
    </p:spTree>
    <p:extLst>
      <p:ext uri="{BB962C8B-B14F-4D97-AF65-F5344CB8AC3E}">
        <p14:creationId xmlns:p14="http://schemas.microsoft.com/office/powerpoint/2010/main" val="4123547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638214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4278350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718289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2941171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4193567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3653664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2731867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3446502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2604815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2524810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37071545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96189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22800252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885036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9022393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10970610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726733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41180905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36878496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30508710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1236387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18430980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9712137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37805695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3065217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123794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583737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3519513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Tree>
    <p:extLst>
      <p:ext uri="{BB962C8B-B14F-4D97-AF65-F5344CB8AC3E}">
        <p14:creationId xmlns:p14="http://schemas.microsoft.com/office/powerpoint/2010/main" val="1162266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3249613" y="511175"/>
            <a:ext cx="3368675" cy="25257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986092" y="3198837"/>
            <a:ext cx="7891064" cy="302979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dirty="0"/>
          </a:p>
        </p:txBody>
      </p:sp>
    </p:spTree>
    <p:extLst>
      <p:ext uri="{BB962C8B-B14F-4D97-AF65-F5344CB8AC3E}">
        <p14:creationId xmlns:p14="http://schemas.microsoft.com/office/powerpoint/2010/main" val="2681047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2326208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634088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2575" y="120650"/>
            <a:ext cx="2027238" cy="650557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550863" y="120650"/>
            <a:ext cx="5929312" cy="650557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09746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2423311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405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3009850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550863" y="1492250"/>
            <a:ext cx="3914775" cy="5133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18038" y="1492250"/>
            <a:ext cx="3914775" cy="5133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10467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61481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Tree>
    <p:extLst>
      <p:ext uri="{BB962C8B-B14F-4D97-AF65-F5344CB8AC3E}">
        <p14:creationId xmlns:p14="http://schemas.microsoft.com/office/powerpoint/2010/main" val="1882789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955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2800765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03909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1560900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202929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2575" y="120650"/>
            <a:ext cx="2027238" cy="650557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550863" y="120650"/>
            <a:ext cx="5929312" cy="650557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33128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1519673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550863" y="1492250"/>
            <a:ext cx="3914775" cy="5133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18038" y="1492250"/>
            <a:ext cx="3914775" cy="5133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120305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2570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Tree>
    <p:extLst>
      <p:ext uri="{BB962C8B-B14F-4D97-AF65-F5344CB8AC3E}">
        <p14:creationId xmlns:p14="http://schemas.microsoft.com/office/powerpoint/2010/main" val="892775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a:xfrm>
            <a:off x="8532440" y="6492875"/>
            <a:ext cx="635000" cy="365125"/>
          </a:xfrm>
          <a:prstGeom prst="rect">
            <a:avLst/>
          </a:prstGeom>
        </p:spPr>
        <p:txBody>
          <a:bodyPr vert="horz" lIns="91440" tIns="45720" rIns="91440" bIns="45720" rtlCol="0" anchor="ctr"/>
          <a:lstStyle>
            <a:lvl1pPr algn="r">
              <a:defRPr sz="1200">
                <a:solidFill>
                  <a:srgbClr val="000000"/>
                </a:solidFill>
              </a:defRPr>
            </a:lvl1pPr>
          </a:lstStyle>
          <a:p>
            <a:fld id="{2F9A5648-B596-C640-B495-5D9F694734BC}" type="slidenum">
              <a:rPr lang="fr-FR" smtClean="0"/>
              <a:pPr/>
              <a:t>‹N°›</a:t>
            </a:fld>
            <a:endParaRPr lang="fr-FR"/>
          </a:p>
        </p:txBody>
      </p:sp>
    </p:spTree>
    <p:extLst>
      <p:ext uri="{BB962C8B-B14F-4D97-AF65-F5344CB8AC3E}">
        <p14:creationId xmlns:p14="http://schemas.microsoft.com/office/powerpoint/2010/main" val="3711873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3043312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1257473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90550" y="120650"/>
            <a:ext cx="8069263" cy="11890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Cliquez pour éditer le format du texte-titre</a:t>
            </a:r>
          </a:p>
        </p:txBody>
      </p:sp>
      <p:sp>
        <p:nvSpPr>
          <p:cNvPr id="1026" name="Rectangle 2"/>
          <p:cNvSpPr>
            <a:spLocks noGrp="1" noChangeArrowheads="1"/>
          </p:cNvSpPr>
          <p:nvPr>
            <p:ph type="body" idx="1"/>
          </p:nvPr>
        </p:nvSpPr>
        <p:spPr bwMode="auto">
          <a:xfrm>
            <a:off x="550863" y="1492250"/>
            <a:ext cx="7981950" cy="51339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Cliquez pour éditer le format du plan de texte</a:t>
            </a:r>
          </a:p>
          <a:p>
            <a:pPr lvl="1"/>
            <a:r>
              <a:rPr lang="en-GB"/>
              <a:t>Second niveau de plan</a:t>
            </a:r>
          </a:p>
          <a:p>
            <a:pPr lvl="2"/>
            <a:r>
              <a:rPr lang="en-GB"/>
              <a:t>Troisième niveau de plan</a:t>
            </a:r>
          </a:p>
          <a:p>
            <a:pPr lvl="3"/>
            <a:r>
              <a:rPr lang="en-GB"/>
              <a:t>Quatrième niveau de plan</a:t>
            </a:r>
          </a:p>
          <a:p>
            <a:pPr lvl="4"/>
            <a:r>
              <a:rPr lang="en-GB"/>
              <a:t>Cinquième niveau de plan</a:t>
            </a:r>
          </a:p>
          <a:p>
            <a:pPr lvl="4"/>
            <a:r>
              <a:rPr lang="en-GB"/>
              <a:t>Sixième niveau de plan</a:t>
            </a:r>
          </a:p>
          <a:p>
            <a:pPr lvl="4"/>
            <a:r>
              <a:rPr lang="en-GB"/>
              <a:t>Septième niveau de plan</a:t>
            </a:r>
          </a:p>
          <a:p>
            <a:pPr lvl="4"/>
            <a:r>
              <a:rPr lang="en-GB"/>
              <a:t>Huitième niveau de plan</a:t>
            </a:r>
          </a:p>
          <a:p>
            <a:pPr lvl="4"/>
            <a:r>
              <a:rPr lang="en-GB"/>
              <a:t>Neuvième niveau de plan</a:t>
            </a:r>
          </a:p>
        </p:txBody>
      </p:sp>
      <p:sp>
        <p:nvSpPr>
          <p:cNvPr id="1027" name="Rectangle 3"/>
          <p:cNvSpPr>
            <a:spLocks noChangeArrowheads="1"/>
          </p:cNvSpPr>
          <p:nvPr/>
        </p:nvSpPr>
        <p:spPr bwMode="auto">
          <a:xfrm>
            <a:off x="209550" y="5992813"/>
            <a:ext cx="184150" cy="366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2" name="Espace réservé du numéro de diapositive 1"/>
          <p:cNvSpPr>
            <a:spLocks noGrp="1"/>
          </p:cNvSpPr>
          <p:nvPr>
            <p:ph type="sldNum" sz="quarter" idx="4"/>
          </p:nvPr>
        </p:nvSpPr>
        <p:spPr>
          <a:xfrm>
            <a:off x="8532440" y="6492875"/>
            <a:ext cx="635000" cy="365125"/>
          </a:xfrm>
          <a:prstGeom prst="rect">
            <a:avLst/>
          </a:prstGeom>
        </p:spPr>
        <p:txBody>
          <a:bodyPr vert="horz" lIns="91440" tIns="45720" rIns="91440" bIns="45720" rtlCol="0" anchor="ctr"/>
          <a:lstStyle>
            <a:lvl1pPr algn="r">
              <a:defRPr sz="1200">
                <a:solidFill>
                  <a:srgbClr val="000000"/>
                </a:solidFill>
              </a:defRPr>
            </a:lvl1pPr>
          </a:lstStyle>
          <a:p>
            <a:fld id="{2F9A5648-B596-C640-B495-5D9F694734BC}"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ftr="0" dt="0"/>
  <p:txStyles>
    <p:titleStyle>
      <a:lvl1pPr algn="l" defTabSz="449263" rtl="0" eaLnBrk="0" fontAlgn="base" hangingPunct="0">
        <a:spcBef>
          <a:spcPct val="0"/>
        </a:spcBef>
        <a:spcAft>
          <a:spcPct val="0"/>
        </a:spcAft>
        <a:buClr>
          <a:srgbClr val="000000"/>
        </a:buClr>
        <a:buSzPct val="100000"/>
        <a:buFont typeface="Times New Roman" charset="0"/>
        <a:defRPr sz="3600" b="1">
          <a:solidFill>
            <a:srgbClr val="9D328E"/>
          </a:solidFill>
          <a:latin typeface="+mj-lt"/>
          <a:ea typeface="+mj-ea"/>
          <a:cs typeface="+mj-cs"/>
        </a:defRPr>
      </a:lvl1pPr>
      <a:lvl2pPr marL="742950" indent="-285750" algn="l" defTabSz="449263" rtl="0" eaLnBrk="0" fontAlgn="base" hangingPunct="0">
        <a:spcBef>
          <a:spcPct val="0"/>
        </a:spcBef>
        <a:spcAft>
          <a:spcPct val="0"/>
        </a:spcAft>
        <a:buClr>
          <a:srgbClr val="000000"/>
        </a:buClr>
        <a:buSzPct val="100000"/>
        <a:buFont typeface="Times New Roman" charset="0"/>
        <a:defRPr sz="3600" b="1">
          <a:solidFill>
            <a:srgbClr val="9D328E"/>
          </a:solidFill>
          <a:latin typeface="Arial" charset="0"/>
          <a:ea typeface="ＭＳ Ｐゴシック" charset="0"/>
          <a:cs typeface="ＭＳ Ｐゴシック" charset="0"/>
        </a:defRPr>
      </a:lvl2pPr>
      <a:lvl3pPr marL="1143000" indent="-228600" algn="l" defTabSz="449263" rtl="0" eaLnBrk="0" fontAlgn="base" hangingPunct="0">
        <a:spcBef>
          <a:spcPct val="0"/>
        </a:spcBef>
        <a:spcAft>
          <a:spcPct val="0"/>
        </a:spcAft>
        <a:buClr>
          <a:srgbClr val="000000"/>
        </a:buClr>
        <a:buSzPct val="100000"/>
        <a:buFont typeface="Times New Roman" charset="0"/>
        <a:defRPr sz="3600" b="1">
          <a:solidFill>
            <a:srgbClr val="9D328E"/>
          </a:solidFill>
          <a:latin typeface="Arial" charset="0"/>
          <a:ea typeface="ＭＳ Ｐゴシック" charset="0"/>
          <a:cs typeface="ＭＳ Ｐゴシック" charset="0"/>
        </a:defRPr>
      </a:lvl3pPr>
      <a:lvl4pPr marL="1600200" indent="-228600" algn="l" defTabSz="449263" rtl="0" eaLnBrk="0" fontAlgn="base" hangingPunct="0">
        <a:spcBef>
          <a:spcPct val="0"/>
        </a:spcBef>
        <a:spcAft>
          <a:spcPct val="0"/>
        </a:spcAft>
        <a:buClr>
          <a:srgbClr val="000000"/>
        </a:buClr>
        <a:buSzPct val="100000"/>
        <a:buFont typeface="Times New Roman" charset="0"/>
        <a:defRPr sz="3600" b="1">
          <a:solidFill>
            <a:srgbClr val="9D328E"/>
          </a:solidFill>
          <a:latin typeface="Arial" charset="0"/>
          <a:ea typeface="ＭＳ Ｐゴシック" charset="0"/>
          <a:cs typeface="ＭＳ Ｐゴシック" charset="0"/>
        </a:defRPr>
      </a:lvl4pPr>
      <a:lvl5pPr marL="2057400" indent="-228600" algn="l" defTabSz="449263" rtl="0" eaLnBrk="0" fontAlgn="base" hangingPunct="0">
        <a:spcBef>
          <a:spcPct val="0"/>
        </a:spcBef>
        <a:spcAft>
          <a:spcPct val="0"/>
        </a:spcAft>
        <a:buClr>
          <a:srgbClr val="000000"/>
        </a:buClr>
        <a:buSzPct val="100000"/>
        <a:buFont typeface="Times New Roman" charset="0"/>
        <a:defRPr sz="3600" b="1">
          <a:solidFill>
            <a:srgbClr val="9D328E"/>
          </a:solidFill>
          <a:latin typeface="Arial" charset="0"/>
          <a:ea typeface="ＭＳ Ｐゴシック" charset="0"/>
          <a:cs typeface="ＭＳ Ｐゴシック" charset="0"/>
        </a:defRPr>
      </a:lvl5pPr>
      <a:lvl6pPr marL="2514600" indent="-228600" algn="l" defTabSz="449263" rtl="0" eaLnBrk="0" fontAlgn="base" hangingPunct="0">
        <a:spcBef>
          <a:spcPct val="0"/>
        </a:spcBef>
        <a:spcAft>
          <a:spcPct val="0"/>
        </a:spcAft>
        <a:buClr>
          <a:srgbClr val="000000"/>
        </a:buClr>
        <a:buSzPct val="100000"/>
        <a:buFont typeface="Times New Roman" charset="0"/>
        <a:defRPr sz="3600" b="1">
          <a:solidFill>
            <a:srgbClr val="9D328E"/>
          </a:solidFill>
          <a:latin typeface="Arial" charset="0"/>
          <a:ea typeface="ＭＳ Ｐゴシック" charset="0"/>
          <a:cs typeface="ＭＳ Ｐゴシック" charset="0"/>
        </a:defRPr>
      </a:lvl6pPr>
      <a:lvl7pPr marL="2971800" indent="-228600" algn="l" defTabSz="449263" rtl="0" eaLnBrk="0" fontAlgn="base" hangingPunct="0">
        <a:spcBef>
          <a:spcPct val="0"/>
        </a:spcBef>
        <a:spcAft>
          <a:spcPct val="0"/>
        </a:spcAft>
        <a:buClr>
          <a:srgbClr val="000000"/>
        </a:buClr>
        <a:buSzPct val="100000"/>
        <a:buFont typeface="Times New Roman" charset="0"/>
        <a:defRPr sz="3600" b="1">
          <a:solidFill>
            <a:srgbClr val="9D328E"/>
          </a:solidFill>
          <a:latin typeface="Arial" charset="0"/>
          <a:ea typeface="ＭＳ Ｐゴシック" charset="0"/>
          <a:cs typeface="ＭＳ Ｐゴシック" charset="0"/>
        </a:defRPr>
      </a:lvl7pPr>
      <a:lvl8pPr marL="3429000" indent="-228600" algn="l" defTabSz="449263" rtl="0" eaLnBrk="0" fontAlgn="base" hangingPunct="0">
        <a:spcBef>
          <a:spcPct val="0"/>
        </a:spcBef>
        <a:spcAft>
          <a:spcPct val="0"/>
        </a:spcAft>
        <a:buClr>
          <a:srgbClr val="000000"/>
        </a:buClr>
        <a:buSzPct val="100000"/>
        <a:buFont typeface="Times New Roman" charset="0"/>
        <a:defRPr sz="3600" b="1">
          <a:solidFill>
            <a:srgbClr val="9D328E"/>
          </a:solidFill>
          <a:latin typeface="Arial" charset="0"/>
          <a:ea typeface="ＭＳ Ｐゴシック" charset="0"/>
          <a:cs typeface="ＭＳ Ｐゴシック" charset="0"/>
        </a:defRPr>
      </a:lvl8pPr>
      <a:lvl9pPr marL="3886200" indent="-228600" algn="l" defTabSz="449263" rtl="0" eaLnBrk="0" fontAlgn="base" hangingPunct="0">
        <a:spcBef>
          <a:spcPct val="0"/>
        </a:spcBef>
        <a:spcAft>
          <a:spcPct val="0"/>
        </a:spcAft>
        <a:buClr>
          <a:srgbClr val="000000"/>
        </a:buClr>
        <a:buSzPct val="100000"/>
        <a:buFont typeface="Times New Roman" charset="0"/>
        <a:defRPr sz="3600" b="1">
          <a:solidFill>
            <a:srgbClr val="9D328E"/>
          </a:solidFill>
          <a:latin typeface="Arial" charset="0"/>
          <a:ea typeface="ＭＳ Ｐゴシック" charset="0"/>
          <a:cs typeface="ＭＳ Ｐゴシック" charset="0"/>
        </a:defRPr>
      </a:lvl9pPr>
    </p:titleStyle>
    <p:bodyStyle>
      <a:lvl1pPr marL="342900" indent="-342900" algn="l" defTabSz="449263" rtl="0" eaLnBrk="0" fontAlgn="base" hangingPunct="0">
        <a:spcBef>
          <a:spcPts val="1800"/>
        </a:spcBef>
        <a:spcAft>
          <a:spcPct val="0"/>
        </a:spcAft>
        <a:buClr>
          <a:srgbClr val="000000"/>
        </a:buClr>
        <a:buSzPct val="100000"/>
        <a:buFont typeface="Times New Roman" charset="0"/>
        <a:defRPr sz="2400">
          <a:solidFill>
            <a:srgbClr val="F39700"/>
          </a:solidFill>
          <a:latin typeface="+mn-lt"/>
          <a:ea typeface="+mn-ea"/>
          <a:cs typeface="+mn-cs"/>
        </a:defRPr>
      </a:lvl1pPr>
      <a:lvl2pPr marL="742950" indent="-285750" algn="l" defTabSz="449263" rtl="0" eaLnBrk="0" fontAlgn="base" hangingPunct="0">
        <a:spcBef>
          <a:spcPts val="1800"/>
        </a:spcBef>
        <a:spcAft>
          <a:spcPct val="0"/>
        </a:spcAft>
        <a:buClr>
          <a:srgbClr val="000000"/>
        </a:buClr>
        <a:buSzPct val="100000"/>
        <a:buFont typeface="Times New Roman" charset="0"/>
        <a:defRPr sz="2000">
          <a:solidFill>
            <a:srgbClr val="000000"/>
          </a:solidFill>
          <a:latin typeface="+mn-lt"/>
          <a:ea typeface="+mn-ea"/>
          <a:cs typeface="Arial" charset="0"/>
        </a:defRPr>
      </a:lvl2pPr>
      <a:lvl3pPr marL="1143000" indent="-228600" algn="l" defTabSz="449263" rtl="0" eaLnBrk="0" fontAlgn="base" hangingPunct="0">
        <a:spcBef>
          <a:spcPts val="1800"/>
        </a:spcBef>
        <a:spcAft>
          <a:spcPct val="0"/>
        </a:spcAft>
        <a:buClr>
          <a:srgbClr val="000000"/>
        </a:buClr>
        <a:buSzPct val="100000"/>
        <a:buFont typeface="Times New Roman" charset="0"/>
        <a:defRPr sz="2400">
          <a:solidFill>
            <a:srgbClr val="000000"/>
          </a:solidFill>
          <a:latin typeface="+mn-lt"/>
          <a:ea typeface="+mn-ea"/>
          <a:cs typeface="Arial" charset="0"/>
        </a:defRPr>
      </a:lvl3pPr>
      <a:lvl4pPr marL="1600200" indent="-228600" algn="l" defTabSz="449263" rtl="0" eaLnBrk="0" fontAlgn="base" hangingPunct="0">
        <a:spcBef>
          <a:spcPts val="1800"/>
        </a:spcBef>
        <a:spcAft>
          <a:spcPct val="0"/>
        </a:spcAft>
        <a:buClr>
          <a:srgbClr val="000000"/>
        </a:buClr>
        <a:buSzPct val="100000"/>
        <a:buFont typeface="Times New Roman" charset="0"/>
        <a:defRPr sz="1600">
          <a:solidFill>
            <a:srgbClr val="000000"/>
          </a:solidFill>
          <a:latin typeface="+mn-lt"/>
          <a:ea typeface="+mn-ea"/>
          <a:cs typeface="Arial" charset="0"/>
        </a:defRPr>
      </a:lvl4pPr>
      <a:lvl5pPr marL="2057400" indent="-228600" algn="l" defTabSz="449263" rtl="0" eaLnBrk="0" fontAlgn="base" hangingPunct="0">
        <a:spcBef>
          <a:spcPts val="1800"/>
        </a:spcBef>
        <a:spcAft>
          <a:spcPct val="0"/>
        </a:spcAft>
        <a:buClr>
          <a:srgbClr val="000000"/>
        </a:buClr>
        <a:buSzPct val="100000"/>
        <a:buFont typeface="Times New Roman" charset="0"/>
        <a:defRPr sz="1600">
          <a:solidFill>
            <a:srgbClr val="000000"/>
          </a:solidFill>
          <a:latin typeface="+mn-lt"/>
          <a:ea typeface="+mn-ea"/>
          <a:cs typeface="Arial" charset="0"/>
        </a:defRPr>
      </a:lvl5pPr>
      <a:lvl6pPr marL="2514600" indent="-228600" algn="l" defTabSz="449263" rtl="0" eaLnBrk="0" fontAlgn="base" hangingPunct="0">
        <a:spcBef>
          <a:spcPts val="1800"/>
        </a:spcBef>
        <a:spcAft>
          <a:spcPct val="0"/>
        </a:spcAft>
        <a:buClr>
          <a:srgbClr val="000000"/>
        </a:buClr>
        <a:buSzPct val="100000"/>
        <a:buFont typeface="Times New Roman" charset="0"/>
        <a:defRPr sz="1600">
          <a:solidFill>
            <a:srgbClr val="000000"/>
          </a:solidFill>
          <a:latin typeface="+mn-lt"/>
          <a:ea typeface="+mn-ea"/>
          <a:cs typeface="Arial" charset="0"/>
        </a:defRPr>
      </a:lvl6pPr>
      <a:lvl7pPr marL="2971800" indent="-228600" algn="l" defTabSz="449263" rtl="0" eaLnBrk="0" fontAlgn="base" hangingPunct="0">
        <a:spcBef>
          <a:spcPts val="1800"/>
        </a:spcBef>
        <a:spcAft>
          <a:spcPct val="0"/>
        </a:spcAft>
        <a:buClr>
          <a:srgbClr val="000000"/>
        </a:buClr>
        <a:buSzPct val="100000"/>
        <a:buFont typeface="Times New Roman" charset="0"/>
        <a:defRPr sz="1600">
          <a:solidFill>
            <a:srgbClr val="000000"/>
          </a:solidFill>
          <a:latin typeface="+mn-lt"/>
          <a:ea typeface="+mn-ea"/>
          <a:cs typeface="Arial" charset="0"/>
        </a:defRPr>
      </a:lvl7pPr>
      <a:lvl8pPr marL="3429000" indent="-228600" algn="l" defTabSz="449263" rtl="0" eaLnBrk="0" fontAlgn="base" hangingPunct="0">
        <a:spcBef>
          <a:spcPts val="1800"/>
        </a:spcBef>
        <a:spcAft>
          <a:spcPct val="0"/>
        </a:spcAft>
        <a:buClr>
          <a:srgbClr val="000000"/>
        </a:buClr>
        <a:buSzPct val="100000"/>
        <a:buFont typeface="Times New Roman" charset="0"/>
        <a:defRPr sz="1600">
          <a:solidFill>
            <a:srgbClr val="000000"/>
          </a:solidFill>
          <a:latin typeface="+mn-lt"/>
          <a:ea typeface="+mn-ea"/>
          <a:cs typeface="Arial" charset="0"/>
        </a:defRPr>
      </a:lvl8pPr>
      <a:lvl9pPr marL="3886200" indent="-228600" algn="l" defTabSz="449263" rtl="0" eaLnBrk="0" fontAlgn="base" hangingPunct="0">
        <a:spcBef>
          <a:spcPts val="1800"/>
        </a:spcBef>
        <a:spcAft>
          <a:spcPct val="0"/>
        </a:spcAft>
        <a:buClr>
          <a:srgbClr val="000000"/>
        </a:buClr>
        <a:buSzPct val="100000"/>
        <a:buFont typeface="Times New Roman" charset="0"/>
        <a:defRPr sz="1600">
          <a:solidFill>
            <a:srgbClr val="000000"/>
          </a:solidFill>
          <a:latin typeface="+mn-lt"/>
          <a:ea typeface="+mn-ea"/>
          <a:cs typeface="Arial"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ChangeArrowheads="1"/>
          </p:cNvSpPr>
          <p:nvPr/>
        </p:nvSpPr>
        <p:spPr bwMode="auto">
          <a:xfrm>
            <a:off x="8564563" y="6226175"/>
            <a:ext cx="184150" cy="366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2050" name="Rectangle 2"/>
          <p:cNvSpPr>
            <a:spLocks noGrp="1" noChangeArrowheads="1"/>
          </p:cNvSpPr>
          <p:nvPr>
            <p:ph type="title"/>
          </p:nvPr>
        </p:nvSpPr>
        <p:spPr bwMode="auto">
          <a:xfrm>
            <a:off x="590550" y="120650"/>
            <a:ext cx="8069263" cy="11890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Cliquez pour éditer le format du texte-titre</a:t>
            </a:r>
          </a:p>
        </p:txBody>
      </p:sp>
      <p:sp>
        <p:nvSpPr>
          <p:cNvPr id="2051" name="Rectangle 3"/>
          <p:cNvSpPr>
            <a:spLocks noGrp="1" noChangeArrowheads="1"/>
          </p:cNvSpPr>
          <p:nvPr>
            <p:ph type="body" idx="1"/>
          </p:nvPr>
        </p:nvSpPr>
        <p:spPr bwMode="auto">
          <a:xfrm>
            <a:off x="550863" y="1492250"/>
            <a:ext cx="7981950" cy="51339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Cliquez pour éditer le format du plan de texte</a:t>
            </a:r>
          </a:p>
          <a:p>
            <a:pPr lvl="1"/>
            <a:r>
              <a:rPr lang="en-GB"/>
              <a:t>Second niveau de plan</a:t>
            </a:r>
          </a:p>
          <a:p>
            <a:pPr lvl="2"/>
            <a:r>
              <a:rPr lang="en-GB"/>
              <a:t>Troisième niveau de plan</a:t>
            </a:r>
          </a:p>
          <a:p>
            <a:pPr lvl="3"/>
            <a:r>
              <a:rPr lang="en-GB"/>
              <a:t>Quatrième niveau de plan</a:t>
            </a:r>
          </a:p>
          <a:p>
            <a:pPr lvl="4"/>
            <a:r>
              <a:rPr lang="en-GB"/>
              <a:t>Cinquième niveau de plan</a:t>
            </a:r>
          </a:p>
          <a:p>
            <a:pPr lvl="4"/>
            <a:r>
              <a:rPr lang="en-GB"/>
              <a:t>Sixième niveau de plan</a:t>
            </a:r>
          </a:p>
          <a:p>
            <a:pPr lvl="4"/>
            <a:r>
              <a:rPr lang="en-GB"/>
              <a:t>Septième niveau de plan</a:t>
            </a:r>
          </a:p>
          <a:p>
            <a:pPr lvl="4"/>
            <a:r>
              <a:rPr lang="en-GB"/>
              <a:t>Huitième niveau de plan</a:t>
            </a:r>
          </a:p>
          <a:p>
            <a:pPr lvl="4"/>
            <a:r>
              <a:rPr lang="en-GB"/>
              <a:t>Neuvième niveau de plan</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449263" rtl="0" eaLnBrk="0" fontAlgn="base" hangingPunct="0">
        <a:spcBef>
          <a:spcPct val="0"/>
        </a:spcBef>
        <a:spcAft>
          <a:spcPct val="0"/>
        </a:spcAft>
        <a:buClr>
          <a:srgbClr val="000000"/>
        </a:buClr>
        <a:buSzPct val="100000"/>
        <a:buFont typeface="Times New Roman" charset="0"/>
        <a:defRPr sz="3600" b="1">
          <a:solidFill>
            <a:srgbClr val="9D328E"/>
          </a:solidFill>
          <a:latin typeface="+mj-lt"/>
          <a:ea typeface="+mj-ea"/>
          <a:cs typeface="+mj-cs"/>
        </a:defRPr>
      </a:lvl1pPr>
      <a:lvl2pPr marL="742950" indent="-285750" algn="l" defTabSz="449263" rtl="0" eaLnBrk="0" fontAlgn="base" hangingPunct="0">
        <a:spcBef>
          <a:spcPct val="0"/>
        </a:spcBef>
        <a:spcAft>
          <a:spcPct val="0"/>
        </a:spcAft>
        <a:buClr>
          <a:srgbClr val="000000"/>
        </a:buClr>
        <a:buSzPct val="100000"/>
        <a:buFont typeface="Times New Roman" charset="0"/>
        <a:defRPr sz="3600" b="1">
          <a:solidFill>
            <a:srgbClr val="9D328E"/>
          </a:solidFill>
          <a:latin typeface="Arial" charset="0"/>
          <a:ea typeface="ＭＳ Ｐゴシック" charset="0"/>
          <a:cs typeface="ＭＳ Ｐゴシック" charset="0"/>
        </a:defRPr>
      </a:lvl2pPr>
      <a:lvl3pPr marL="1143000" indent="-228600" algn="l" defTabSz="449263" rtl="0" eaLnBrk="0" fontAlgn="base" hangingPunct="0">
        <a:spcBef>
          <a:spcPct val="0"/>
        </a:spcBef>
        <a:spcAft>
          <a:spcPct val="0"/>
        </a:spcAft>
        <a:buClr>
          <a:srgbClr val="000000"/>
        </a:buClr>
        <a:buSzPct val="100000"/>
        <a:buFont typeface="Times New Roman" charset="0"/>
        <a:defRPr sz="3600" b="1">
          <a:solidFill>
            <a:srgbClr val="9D328E"/>
          </a:solidFill>
          <a:latin typeface="Arial" charset="0"/>
          <a:ea typeface="ＭＳ Ｐゴシック" charset="0"/>
          <a:cs typeface="ＭＳ Ｐゴシック" charset="0"/>
        </a:defRPr>
      </a:lvl3pPr>
      <a:lvl4pPr marL="1600200" indent="-228600" algn="l" defTabSz="449263" rtl="0" eaLnBrk="0" fontAlgn="base" hangingPunct="0">
        <a:spcBef>
          <a:spcPct val="0"/>
        </a:spcBef>
        <a:spcAft>
          <a:spcPct val="0"/>
        </a:spcAft>
        <a:buClr>
          <a:srgbClr val="000000"/>
        </a:buClr>
        <a:buSzPct val="100000"/>
        <a:buFont typeface="Times New Roman" charset="0"/>
        <a:defRPr sz="3600" b="1">
          <a:solidFill>
            <a:srgbClr val="9D328E"/>
          </a:solidFill>
          <a:latin typeface="Arial" charset="0"/>
          <a:ea typeface="ＭＳ Ｐゴシック" charset="0"/>
          <a:cs typeface="ＭＳ Ｐゴシック" charset="0"/>
        </a:defRPr>
      </a:lvl4pPr>
      <a:lvl5pPr marL="2057400" indent="-228600" algn="l" defTabSz="449263" rtl="0" eaLnBrk="0" fontAlgn="base" hangingPunct="0">
        <a:spcBef>
          <a:spcPct val="0"/>
        </a:spcBef>
        <a:spcAft>
          <a:spcPct val="0"/>
        </a:spcAft>
        <a:buClr>
          <a:srgbClr val="000000"/>
        </a:buClr>
        <a:buSzPct val="100000"/>
        <a:buFont typeface="Times New Roman" charset="0"/>
        <a:defRPr sz="3600" b="1">
          <a:solidFill>
            <a:srgbClr val="9D328E"/>
          </a:solidFill>
          <a:latin typeface="Arial" charset="0"/>
          <a:ea typeface="ＭＳ Ｐゴシック" charset="0"/>
          <a:cs typeface="ＭＳ Ｐゴシック" charset="0"/>
        </a:defRPr>
      </a:lvl5pPr>
      <a:lvl6pPr marL="2514600" indent="-228600" algn="l" defTabSz="449263" rtl="0" eaLnBrk="0" fontAlgn="base" hangingPunct="0">
        <a:spcBef>
          <a:spcPct val="0"/>
        </a:spcBef>
        <a:spcAft>
          <a:spcPct val="0"/>
        </a:spcAft>
        <a:buClr>
          <a:srgbClr val="000000"/>
        </a:buClr>
        <a:buSzPct val="100000"/>
        <a:buFont typeface="Times New Roman" charset="0"/>
        <a:defRPr sz="3600" b="1">
          <a:solidFill>
            <a:srgbClr val="9D328E"/>
          </a:solidFill>
          <a:latin typeface="Arial" charset="0"/>
          <a:ea typeface="ＭＳ Ｐゴシック" charset="0"/>
          <a:cs typeface="ＭＳ Ｐゴシック" charset="0"/>
        </a:defRPr>
      </a:lvl6pPr>
      <a:lvl7pPr marL="2971800" indent="-228600" algn="l" defTabSz="449263" rtl="0" eaLnBrk="0" fontAlgn="base" hangingPunct="0">
        <a:spcBef>
          <a:spcPct val="0"/>
        </a:spcBef>
        <a:spcAft>
          <a:spcPct val="0"/>
        </a:spcAft>
        <a:buClr>
          <a:srgbClr val="000000"/>
        </a:buClr>
        <a:buSzPct val="100000"/>
        <a:buFont typeface="Times New Roman" charset="0"/>
        <a:defRPr sz="3600" b="1">
          <a:solidFill>
            <a:srgbClr val="9D328E"/>
          </a:solidFill>
          <a:latin typeface="Arial" charset="0"/>
          <a:ea typeface="ＭＳ Ｐゴシック" charset="0"/>
          <a:cs typeface="ＭＳ Ｐゴシック" charset="0"/>
        </a:defRPr>
      </a:lvl7pPr>
      <a:lvl8pPr marL="3429000" indent="-228600" algn="l" defTabSz="449263" rtl="0" eaLnBrk="0" fontAlgn="base" hangingPunct="0">
        <a:spcBef>
          <a:spcPct val="0"/>
        </a:spcBef>
        <a:spcAft>
          <a:spcPct val="0"/>
        </a:spcAft>
        <a:buClr>
          <a:srgbClr val="000000"/>
        </a:buClr>
        <a:buSzPct val="100000"/>
        <a:buFont typeface="Times New Roman" charset="0"/>
        <a:defRPr sz="3600" b="1">
          <a:solidFill>
            <a:srgbClr val="9D328E"/>
          </a:solidFill>
          <a:latin typeface="Arial" charset="0"/>
          <a:ea typeface="ＭＳ Ｐゴシック" charset="0"/>
          <a:cs typeface="ＭＳ Ｐゴシック" charset="0"/>
        </a:defRPr>
      </a:lvl8pPr>
      <a:lvl9pPr marL="3886200" indent="-228600" algn="l" defTabSz="449263" rtl="0" eaLnBrk="0" fontAlgn="base" hangingPunct="0">
        <a:spcBef>
          <a:spcPct val="0"/>
        </a:spcBef>
        <a:spcAft>
          <a:spcPct val="0"/>
        </a:spcAft>
        <a:buClr>
          <a:srgbClr val="000000"/>
        </a:buClr>
        <a:buSzPct val="100000"/>
        <a:buFont typeface="Times New Roman" charset="0"/>
        <a:defRPr sz="3600" b="1">
          <a:solidFill>
            <a:srgbClr val="9D328E"/>
          </a:solidFill>
          <a:latin typeface="Arial" charset="0"/>
          <a:ea typeface="ＭＳ Ｐゴシック" charset="0"/>
          <a:cs typeface="ＭＳ Ｐゴシック" charset="0"/>
        </a:defRPr>
      </a:lvl9pPr>
    </p:titleStyle>
    <p:bodyStyle>
      <a:lvl1pPr marL="342900" indent="-342900" algn="l" defTabSz="449263" rtl="0" eaLnBrk="0" fontAlgn="base" hangingPunct="0">
        <a:spcBef>
          <a:spcPts val="1800"/>
        </a:spcBef>
        <a:spcAft>
          <a:spcPct val="0"/>
        </a:spcAft>
        <a:buClr>
          <a:srgbClr val="000000"/>
        </a:buClr>
        <a:buSzPct val="100000"/>
        <a:buFont typeface="Times New Roman" charset="0"/>
        <a:defRPr sz="2400">
          <a:solidFill>
            <a:srgbClr val="F39700"/>
          </a:solidFill>
          <a:latin typeface="+mn-lt"/>
          <a:ea typeface="+mn-ea"/>
          <a:cs typeface="+mn-cs"/>
        </a:defRPr>
      </a:lvl1pPr>
      <a:lvl2pPr marL="742950" indent="-285750" algn="l" defTabSz="449263" rtl="0" eaLnBrk="0" fontAlgn="base" hangingPunct="0">
        <a:spcBef>
          <a:spcPts val="1800"/>
        </a:spcBef>
        <a:spcAft>
          <a:spcPct val="0"/>
        </a:spcAft>
        <a:buClr>
          <a:srgbClr val="000000"/>
        </a:buClr>
        <a:buSzPct val="100000"/>
        <a:buFont typeface="Times New Roman" charset="0"/>
        <a:defRPr sz="2000">
          <a:solidFill>
            <a:srgbClr val="000000"/>
          </a:solidFill>
          <a:latin typeface="+mn-lt"/>
          <a:ea typeface="+mn-ea"/>
          <a:cs typeface="Arial" charset="0"/>
        </a:defRPr>
      </a:lvl2pPr>
      <a:lvl3pPr marL="1143000" indent="-228600" algn="l" defTabSz="449263" rtl="0" eaLnBrk="0" fontAlgn="base" hangingPunct="0">
        <a:spcBef>
          <a:spcPts val="1800"/>
        </a:spcBef>
        <a:spcAft>
          <a:spcPct val="0"/>
        </a:spcAft>
        <a:buClr>
          <a:srgbClr val="000000"/>
        </a:buClr>
        <a:buSzPct val="100000"/>
        <a:buFont typeface="Times New Roman" charset="0"/>
        <a:defRPr sz="2400">
          <a:solidFill>
            <a:srgbClr val="000000"/>
          </a:solidFill>
          <a:latin typeface="+mn-lt"/>
          <a:ea typeface="+mn-ea"/>
          <a:cs typeface="Arial" charset="0"/>
        </a:defRPr>
      </a:lvl3pPr>
      <a:lvl4pPr marL="1600200" indent="-228600" algn="l" defTabSz="449263" rtl="0" eaLnBrk="0" fontAlgn="base" hangingPunct="0">
        <a:spcBef>
          <a:spcPts val="1800"/>
        </a:spcBef>
        <a:spcAft>
          <a:spcPct val="0"/>
        </a:spcAft>
        <a:buClr>
          <a:srgbClr val="000000"/>
        </a:buClr>
        <a:buSzPct val="100000"/>
        <a:buFont typeface="Times New Roman" charset="0"/>
        <a:defRPr sz="1600">
          <a:solidFill>
            <a:srgbClr val="000000"/>
          </a:solidFill>
          <a:latin typeface="+mn-lt"/>
          <a:ea typeface="+mn-ea"/>
          <a:cs typeface="Arial" charset="0"/>
        </a:defRPr>
      </a:lvl4pPr>
      <a:lvl5pPr marL="2057400" indent="-228600" algn="l" defTabSz="449263" rtl="0" eaLnBrk="0" fontAlgn="base" hangingPunct="0">
        <a:spcBef>
          <a:spcPts val="1800"/>
        </a:spcBef>
        <a:spcAft>
          <a:spcPct val="0"/>
        </a:spcAft>
        <a:buClr>
          <a:srgbClr val="000000"/>
        </a:buClr>
        <a:buSzPct val="100000"/>
        <a:buFont typeface="Times New Roman" charset="0"/>
        <a:defRPr sz="1600">
          <a:solidFill>
            <a:srgbClr val="000000"/>
          </a:solidFill>
          <a:latin typeface="+mn-lt"/>
          <a:ea typeface="+mn-ea"/>
          <a:cs typeface="Arial" charset="0"/>
        </a:defRPr>
      </a:lvl5pPr>
      <a:lvl6pPr marL="2514600" indent="-228600" algn="l" defTabSz="449263" rtl="0" eaLnBrk="0" fontAlgn="base" hangingPunct="0">
        <a:spcBef>
          <a:spcPts val="1800"/>
        </a:spcBef>
        <a:spcAft>
          <a:spcPct val="0"/>
        </a:spcAft>
        <a:buClr>
          <a:srgbClr val="000000"/>
        </a:buClr>
        <a:buSzPct val="100000"/>
        <a:buFont typeface="Times New Roman" charset="0"/>
        <a:defRPr sz="1600">
          <a:solidFill>
            <a:srgbClr val="000000"/>
          </a:solidFill>
          <a:latin typeface="+mn-lt"/>
          <a:ea typeface="+mn-ea"/>
          <a:cs typeface="Arial" charset="0"/>
        </a:defRPr>
      </a:lvl6pPr>
      <a:lvl7pPr marL="2971800" indent="-228600" algn="l" defTabSz="449263" rtl="0" eaLnBrk="0" fontAlgn="base" hangingPunct="0">
        <a:spcBef>
          <a:spcPts val="1800"/>
        </a:spcBef>
        <a:spcAft>
          <a:spcPct val="0"/>
        </a:spcAft>
        <a:buClr>
          <a:srgbClr val="000000"/>
        </a:buClr>
        <a:buSzPct val="100000"/>
        <a:buFont typeface="Times New Roman" charset="0"/>
        <a:defRPr sz="1600">
          <a:solidFill>
            <a:srgbClr val="000000"/>
          </a:solidFill>
          <a:latin typeface="+mn-lt"/>
          <a:ea typeface="+mn-ea"/>
          <a:cs typeface="Arial" charset="0"/>
        </a:defRPr>
      </a:lvl7pPr>
      <a:lvl8pPr marL="3429000" indent="-228600" algn="l" defTabSz="449263" rtl="0" eaLnBrk="0" fontAlgn="base" hangingPunct="0">
        <a:spcBef>
          <a:spcPts val="1800"/>
        </a:spcBef>
        <a:spcAft>
          <a:spcPct val="0"/>
        </a:spcAft>
        <a:buClr>
          <a:srgbClr val="000000"/>
        </a:buClr>
        <a:buSzPct val="100000"/>
        <a:buFont typeface="Times New Roman" charset="0"/>
        <a:defRPr sz="1600">
          <a:solidFill>
            <a:srgbClr val="000000"/>
          </a:solidFill>
          <a:latin typeface="+mn-lt"/>
          <a:ea typeface="+mn-ea"/>
          <a:cs typeface="Arial" charset="0"/>
        </a:defRPr>
      </a:lvl8pPr>
      <a:lvl9pPr marL="3886200" indent="-228600" algn="l" defTabSz="449263" rtl="0" eaLnBrk="0" fontAlgn="base" hangingPunct="0">
        <a:spcBef>
          <a:spcPts val="1800"/>
        </a:spcBef>
        <a:spcAft>
          <a:spcPct val="0"/>
        </a:spcAft>
        <a:buClr>
          <a:srgbClr val="000000"/>
        </a:buClr>
        <a:buSzPct val="100000"/>
        <a:buFont typeface="Times New Roman" charset="0"/>
        <a:defRPr sz="1600">
          <a:solidFill>
            <a:srgbClr val="000000"/>
          </a:solidFill>
          <a:latin typeface="+mn-lt"/>
          <a:ea typeface="+mn-ea"/>
          <a:cs typeface="Arial" charset="0"/>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www.ademe.fr/particuliers-eco-citoyens" TargetMode="External"/><Relationship Id="rId1" Type="http://schemas.openxmlformats.org/officeDocument/2006/relationships/slideLayout" Target="../slideLayouts/slideLayout7.xml"/><Relationship Id="rId5" Type="http://schemas.openxmlformats.org/officeDocument/2006/relationships/image" Target="../media/image17.emf"/><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hyperlink" Target="http://www.precarite-energetique.org"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hyperlink" Target="http://www.onpe.or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8.jpg"/><Relationship Id="rId5" Type="http://schemas.openxmlformats.org/officeDocument/2006/relationships/hyperlink" Target="mailto:Info.energie@solagro.asso.fr" TargetMode="Externa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4.png"/><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89.emf"/><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jpg"/><Relationship Id="rId2" Type="http://schemas.openxmlformats.org/officeDocument/2006/relationships/image" Target="../media/image93.emf"/><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6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notesSlide" Target="../notesSlides/notesSlide35.xml"/><Relationship Id="rId7" Type="http://schemas.openxmlformats.org/officeDocument/2006/relationships/image" Target="../media/image95.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94.png"/><Relationship Id="rId5" Type="http://schemas.openxmlformats.org/officeDocument/2006/relationships/image" Target="../media/image10.png"/><Relationship Id="rId10" Type="http://schemas.openxmlformats.org/officeDocument/2006/relationships/image" Target="../media/image86.png"/><Relationship Id="rId4" Type="http://schemas.openxmlformats.org/officeDocument/2006/relationships/image" Target="../media/image1.png"/><Relationship Id="rId9" Type="http://schemas.openxmlformats.org/officeDocument/2006/relationships/image" Target="../media/image97.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4.jpg"/><Relationship Id="rId5" Type="http://schemas.openxmlformats.org/officeDocument/2006/relationships/image" Target="../media/image10.pn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notesSlide" Target="../notesSlides/notesSlide37.xml"/><Relationship Id="rId7" Type="http://schemas.openxmlformats.org/officeDocument/2006/relationships/image" Target="../media/image99.pn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98.png"/><Relationship Id="rId5" Type="http://schemas.openxmlformats.org/officeDocument/2006/relationships/image" Target="../media/image90.png"/><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8" Type="http://schemas.openxmlformats.org/officeDocument/2006/relationships/image" Target="../media/image103.emf"/><Relationship Id="rId3" Type="http://schemas.openxmlformats.org/officeDocument/2006/relationships/notesSlide" Target="../notesSlides/notesSlide38.xml"/><Relationship Id="rId7" Type="http://schemas.openxmlformats.org/officeDocument/2006/relationships/image" Target="../media/image102.pn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101.png"/><Relationship Id="rId5" Type="http://schemas.openxmlformats.org/officeDocument/2006/relationships/image" Target="../media/image90.png"/><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notesSlide" Target="../notesSlides/notesSlide39.xml"/><Relationship Id="rId7"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104.png"/><Relationship Id="rId5" Type="http://schemas.openxmlformats.org/officeDocument/2006/relationships/image" Target="../media/image91.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hemeOverride" Target="../theme/themeOverride7.xml"/><Relationship Id="rId6" Type="http://schemas.openxmlformats.org/officeDocument/2006/relationships/image" Target="../media/image106.png"/><Relationship Id="rId5" Type="http://schemas.openxmlformats.org/officeDocument/2006/relationships/image" Target="../media/image91.png"/><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notesSlide" Target="../notesSlides/notesSlide41.xml"/><Relationship Id="rId7" Type="http://schemas.openxmlformats.org/officeDocument/2006/relationships/image" Target="../media/image108.pn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107.png"/><Relationship Id="rId5" Type="http://schemas.openxmlformats.org/officeDocument/2006/relationships/image" Target="../media/image92.png"/><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92.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2555776" y="3068960"/>
            <a:ext cx="6408712" cy="1468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ctr">
              <a:lnSpc>
                <a:spcPct val="90000"/>
              </a:lnSpc>
              <a:buClrTx/>
              <a:buFontTx/>
              <a:buNone/>
              <a:defRPr/>
            </a:pPr>
            <a:r>
              <a:rPr lang="fr-FR" sz="3600" b="1" dirty="0">
                <a:solidFill>
                  <a:srgbClr val="FFFFFF"/>
                </a:solidFill>
              </a:rPr>
              <a:t>Précarité énergétique </a:t>
            </a:r>
          </a:p>
          <a:p>
            <a:pPr algn="ctr">
              <a:lnSpc>
                <a:spcPct val="90000"/>
              </a:lnSpc>
              <a:buClrTx/>
              <a:buFontTx/>
              <a:buNone/>
              <a:defRPr/>
            </a:pPr>
            <a:r>
              <a:rPr lang="fr-FR" b="1" dirty="0">
                <a:solidFill>
                  <a:srgbClr val="FFFFFF"/>
                </a:solidFill>
              </a:rPr>
              <a:t>1</a:t>
            </a:r>
            <a:r>
              <a:rPr lang="fr-FR" b="1" baseline="30000" dirty="0">
                <a:solidFill>
                  <a:srgbClr val="FFFFFF"/>
                </a:solidFill>
              </a:rPr>
              <a:t>er</a:t>
            </a:r>
            <a:r>
              <a:rPr lang="fr-FR" b="1" dirty="0">
                <a:solidFill>
                  <a:srgbClr val="FFFFFF"/>
                </a:solidFill>
              </a:rPr>
              <a:t> Module : Comprendre</a:t>
            </a:r>
          </a:p>
          <a:p>
            <a:pPr algn="ctr">
              <a:lnSpc>
                <a:spcPct val="90000"/>
              </a:lnSpc>
              <a:buClrTx/>
              <a:buFontTx/>
              <a:buNone/>
              <a:defRPr/>
            </a:pPr>
            <a:r>
              <a:rPr lang="fr-FR" sz="2000" i="1" dirty="0">
                <a:solidFill>
                  <a:srgbClr val="FFFFFF"/>
                </a:solidFill>
              </a:rPr>
              <a:t>Mars 2019</a:t>
            </a:r>
          </a:p>
        </p:txBody>
      </p:sp>
      <p:sp>
        <p:nvSpPr>
          <p:cNvPr id="4099" name="Rectangle 3"/>
          <p:cNvSpPr>
            <a:spLocks noChangeArrowheads="1"/>
          </p:cNvSpPr>
          <p:nvPr/>
        </p:nvSpPr>
        <p:spPr bwMode="auto">
          <a:xfrm>
            <a:off x="4418013" y="5168900"/>
            <a:ext cx="184150" cy="366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fr-FR"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5046" y="5049043"/>
            <a:ext cx="2000250" cy="6064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 name="Image 2" descr="TLSE METROPOLE logo couleu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406" y="5792714"/>
            <a:ext cx="2340828" cy="640048"/>
          </a:xfrm>
          <a:prstGeom prst="rect">
            <a:avLst/>
          </a:prstGeom>
        </p:spPr>
      </p:pic>
      <p:pic>
        <p:nvPicPr>
          <p:cNvPr id="4" name="Image 3" descr="BM REPOS horiz.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8104" y="5589240"/>
            <a:ext cx="2129408" cy="1054876"/>
          </a:xfrm>
          <a:prstGeom prst="rect">
            <a:avLst/>
          </a:prstGeom>
        </p:spPr>
      </p:pic>
      <p:pic>
        <p:nvPicPr>
          <p:cNvPr id="8" name="Image 7">
            <a:extLst>
              <a:ext uri="{FF2B5EF4-FFF2-40B4-BE49-F238E27FC236}">
                <a16:creationId xmlns:a16="http://schemas.microsoft.com/office/drawing/2014/main" xmlns="" id="{F553224B-594B-7148-A616-7EE83C510905}"/>
              </a:ext>
            </a:extLst>
          </p:cNvPr>
          <p:cNvPicPr>
            <a:picLocks noChangeAspect="1"/>
          </p:cNvPicPr>
          <p:nvPr/>
        </p:nvPicPr>
        <p:blipFill>
          <a:blip r:embed="rId6"/>
          <a:stretch>
            <a:fillRect/>
          </a:stretch>
        </p:blipFill>
        <p:spPr>
          <a:xfrm>
            <a:off x="179512" y="2492896"/>
            <a:ext cx="1913258" cy="1008112"/>
          </a:xfrm>
          <a:prstGeom prst="rect">
            <a:avLst/>
          </a:prstGeom>
        </p:spPr>
      </p:pic>
      <p:pic>
        <p:nvPicPr>
          <p:cNvPr id="5" name="Image 4">
            <a:extLst>
              <a:ext uri="{FF2B5EF4-FFF2-40B4-BE49-F238E27FC236}">
                <a16:creationId xmlns:a16="http://schemas.microsoft.com/office/drawing/2014/main" xmlns="" id="{F8971F0A-EBB9-D742-9350-909B7194ABFB}"/>
              </a:ext>
            </a:extLst>
          </p:cNvPr>
          <p:cNvPicPr>
            <a:picLocks noChangeAspect="1"/>
          </p:cNvPicPr>
          <p:nvPr/>
        </p:nvPicPr>
        <p:blipFill>
          <a:blip r:embed="rId7"/>
          <a:stretch>
            <a:fillRect/>
          </a:stretch>
        </p:blipFill>
        <p:spPr>
          <a:xfrm>
            <a:off x="3961471" y="5589240"/>
            <a:ext cx="1281383" cy="1058308"/>
          </a:xfrm>
          <a:prstGeom prst="rect">
            <a:avLst/>
          </a:prstGeom>
        </p:spPr>
      </p:pic>
    </p:spTree>
    <p:extLst>
      <p:ext uri="{BB962C8B-B14F-4D97-AF65-F5344CB8AC3E}">
        <p14:creationId xmlns:p14="http://schemas.microsoft.com/office/powerpoint/2010/main" val="290293538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27E47715-2F62-3F41-9555-4939EC8ECBD4}"/>
              </a:ext>
            </a:extLst>
          </p:cNvPr>
          <p:cNvSpPr>
            <a:spLocks noGrp="1"/>
          </p:cNvSpPr>
          <p:nvPr>
            <p:ph type="sldNum" sz="quarter" idx="4"/>
          </p:nvPr>
        </p:nvSpPr>
        <p:spPr/>
        <p:txBody>
          <a:bodyPr/>
          <a:lstStyle/>
          <a:p>
            <a:fld id="{2F9A5648-B596-C640-B495-5D9F694734BC}" type="slidenum">
              <a:rPr lang="fr-FR" smtClean="0"/>
              <a:pPr/>
              <a:t>10</a:t>
            </a:fld>
            <a:endParaRPr lang="fr-FR"/>
          </a:p>
        </p:txBody>
      </p:sp>
      <p:sp>
        <p:nvSpPr>
          <p:cNvPr id="4" name="Rectangle 3">
            <a:extLst>
              <a:ext uri="{FF2B5EF4-FFF2-40B4-BE49-F238E27FC236}">
                <a16:creationId xmlns:a16="http://schemas.microsoft.com/office/drawing/2014/main" xmlns="" id="{50D136BD-0227-2B4F-9E9C-A679D2BDED7B}"/>
              </a:ext>
            </a:extLst>
          </p:cNvPr>
          <p:cNvSpPr/>
          <p:nvPr/>
        </p:nvSpPr>
        <p:spPr>
          <a:xfrm>
            <a:off x="539552" y="1196752"/>
            <a:ext cx="8280920" cy="2708434"/>
          </a:xfrm>
          <a:prstGeom prst="rect">
            <a:avLst/>
          </a:prstGeom>
        </p:spPr>
        <p:txBody>
          <a:bodyPr wrap="square">
            <a:spAutoFit/>
          </a:bodyPr>
          <a:lstStyle/>
          <a:p>
            <a:pPr>
              <a:spcBef>
                <a:spcPts val="0"/>
              </a:spcBef>
              <a:buClr>
                <a:srgbClr val="B5D040"/>
              </a:buClr>
            </a:pPr>
            <a:r>
              <a:rPr lang="fr-FR" sz="1800" i="1">
                <a:solidFill>
                  <a:srgbClr val="000000"/>
                </a:solidFill>
                <a:latin typeface="Chalkboard"/>
              </a:rPr>
              <a:t>ADEME </a:t>
            </a:r>
            <a:br>
              <a:rPr lang="fr-FR" sz="1800" i="1">
                <a:solidFill>
                  <a:srgbClr val="000000"/>
                </a:solidFill>
                <a:latin typeface="Chalkboard"/>
              </a:rPr>
            </a:br>
            <a:r>
              <a:rPr lang="fr-FR" sz="1400" i="1">
                <a:solidFill>
                  <a:schemeClr val="accent1">
                    <a:lumMod val="50000"/>
                  </a:schemeClr>
                </a:solidFill>
                <a:latin typeface="Century Gothic"/>
              </a:rPr>
              <a:t>Sous format électronique</a:t>
            </a:r>
            <a:endParaRPr lang="fr-FR" sz="1400" i="1">
              <a:solidFill>
                <a:schemeClr val="accent1">
                  <a:lumMod val="50000"/>
                </a:schemeClr>
              </a:solidFill>
              <a:latin typeface="Chalkboard"/>
            </a:endParaRPr>
          </a:p>
          <a:p>
            <a:pPr marL="457200" indent="-457200">
              <a:spcBef>
                <a:spcPts val="0"/>
              </a:spcBef>
              <a:buClr>
                <a:srgbClr val="B5D040"/>
              </a:buClr>
              <a:buFont typeface="Wingdings" charset="0"/>
              <a:buChar char="n"/>
            </a:pPr>
            <a:r>
              <a:rPr lang="fr-FR" sz="1600">
                <a:solidFill>
                  <a:schemeClr val="tx1"/>
                </a:solidFill>
                <a:latin typeface="Century Gothic"/>
              </a:rPr>
              <a:t>Prêt d’une exposition sur les petits équipements et comportements économes. 12 kakemonos</a:t>
            </a:r>
          </a:p>
          <a:p>
            <a:pPr marL="457200" indent="-457200">
              <a:spcBef>
                <a:spcPts val="0"/>
              </a:spcBef>
              <a:buClr>
                <a:srgbClr val="B5D040"/>
              </a:buClr>
              <a:buFont typeface="Wingdings" charset="0"/>
              <a:buChar char="n"/>
            </a:pPr>
            <a:r>
              <a:rPr lang="fr-FR" sz="1600">
                <a:solidFill>
                  <a:schemeClr val="tx1"/>
                </a:solidFill>
                <a:latin typeface="Century Gothic"/>
              </a:rPr>
              <a:t>Mises à disposition d’exemplaires de guides pratiques (colis à venir chercher dans nos locaux). </a:t>
            </a:r>
            <a:br>
              <a:rPr lang="fr-FR" sz="1600">
                <a:solidFill>
                  <a:schemeClr val="tx1"/>
                </a:solidFill>
                <a:latin typeface="Century Gothic"/>
              </a:rPr>
            </a:br>
            <a:r>
              <a:rPr lang="fr-FR" sz="1400" i="1">
                <a:solidFill>
                  <a:schemeClr val="accent1">
                    <a:lumMod val="50000"/>
                  </a:schemeClr>
                </a:solidFill>
                <a:latin typeface="Century Gothic"/>
              </a:rPr>
              <a:t>Vous disposez d’un guide répertorie l’ensemble des guides QUI SONT L’objet d’une brève présentation. En téléchargement </a:t>
            </a:r>
            <a:r>
              <a:rPr lang="fr-FR" sz="1400" i="1">
                <a:solidFill>
                  <a:schemeClr val="accent1">
                    <a:lumMod val="50000"/>
                  </a:schemeClr>
                </a:solidFill>
                <a:latin typeface="Century Gothic"/>
                <a:hlinkClick r:id="rId2">
                  <a:extLst>
                    <a:ext uri="{A12FA001-AC4F-418D-AE19-62706E023703}">
                      <ahyp:hlinkClr xmlns:ahyp="http://schemas.microsoft.com/office/drawing/2018/hyperlinkcolor" xmlns="" val="tx"/>
                    </a:ext>
                  </a:extLst>
                </a:hlinkClick>
              </a:rPr>
              <a:t>https://www.ademe.fr/particuliers-eco-citoyens</a:t>
            </a:r>
            <a:endParaRPr lang="fr-FR" sz="1400" i="1">
              <a:solidFill>
                <a:schemeClr val="accent1">
                  <a:lumMod val="50000"/>
                </a:schemeClr>
              </a:solidFill>
              <a:latin typeface="Century Gothic"/>
            </a:endParaRPr>
          </a:p>
          <a:p>
            <a:pPr>
              <a:spcBef>
                <a:spcPts val="0"/>
              </a:spcBef>
              <a:buClr>
                <a:srgbClr val="B5D040"/>
              </a:buClr>
            </a:pPr>
            <a:r>
              <a:rPr lang="fr-FR" sz="1400" i="1">
                <a:solidFill>
                  <a:schemeClr val="tx1"/>
                </a:solidFill>
                <a:latin typeface="Century Gothic"/>
              </a:rPr>
              <a:t/>
            </a:r>
            <a:br>
              <a:rPr lang="fr-FR" sz="1400" i="1">
                <a:solidFill>
                  <a:schemeClr val="tx1"/>
                </a:solidFill>
                <a:latin typeface="Century Gothic"/>
              </a:rPr>
            </a:br>
            <a:endParaRPr lang="fr-FR" sz="1400" i="1">
              <a:solidFill>
                <a:schemeClr val="tx1"/>
              </a:solidFill>
              <a:latin typeface="Century Gothic"/>
            </a:endParaRPr>
          </a:p>
          <a:p>
            <a:pPr marL="457200" indent="-457200">
              <a:spcBef>
                <a:spcPts val="0"/>
              </a:spcBef>
              <a:buClr>
                <a:srgbClr val="B5D040"/>
              </a:buClr>
              <a:buFont typeface="Wingdings" charset="0"/>
              <a:buChar char="n"/>
            </a:pPr>
            <a:endParaRPr lang="fr-FR" sz="1800">
              <a:solidFill>
                <a:schemeClr val="tx1"/>
              </a:solidFill>
              <a:latin typeface="Century Gothic" charset="0"/>
              <a:cs typeface="Century Gothic" charset="0"/>
            </a:endParaRPr>
          </a:p>
        </p:txBody>
      </p:sp>
      <p:pic>
        <p:nvPicPr>
          <p:cNvPr id="6" name="Image 5">
            <a:extLst>
              <a:ext uri="{FF2B5EF4-FFF2-40B4-BE49-F238E27FC236}">
                <a16:creationId xmlns:a16="http://schemas.microsoft.com/office/drawing/2014/main" xmlns="" id="{2EBC6883-0F1C-F844-99F5-6190E07197BD}"/>
              </a:ext>
            </a:extLst>
          </p:cNvPr>
          <p:cNvPicPr/>
          <p:nvPr/>
        </p:nvPicPr>
        <p:blipFill>
          <a:blip r:embed="rId3">
            <a:extLst>
              <a:ext uri="{28A0092B-C50C-407E-A947-70E740481C1C}">
                <a14:useLocalDpi xmlns:a14="http://schemas.microsoft.com/office/drawing/2010/main" val="0"/>
              </a:ext>
            </a:extLst>
          </a:blip>
          <a:stretch>
            <a:fillRect/>
          </a:stretch>
        </p:blipFill>
        <p:spPr>
          <a:xfrm>
            <a:off x="2036811" y="3321469"/>
            <a:ext cx="5760640" cy="3353360"/>
          </a:xfrm>
          <a:prstGeom prst="rect">
            <a:avLst/>
          </a:prstGeom>
        </p:spPr>
      </p:pic>
      <p:pic>
        <p:nvPicPr>
          <p:cNvPr id="7" name="Image 6">
            <a:extLst>
              <a:ext uri="{FF2B5EF4-FFF2-40B4-BE49-F238E27FC236}">
                <a16:creationId xmlns:a16="http://schemas.microsoft.com/office/drawing/2014/main" xmlns="" id="{55A4341C-4E43-EE45-8764-EFC6AC147B5C}"/>
              </a:ext>
            </a:extLst>
          </p:cNvPr>
          <p:cNvPicPr>
            <a:picLocks noChangeAspect="1"/>
          </p:cNvPicPr>
          <p:nvPr/>
        </p:nvPicPr>
        <p:blipFill>
          <a:blip r:embed="rId4"/>
          <a:stretch>
            <a:fillRect/>
          </a:stretch>
        </p:blipFill>
        <p:spPr>
          <a:xfrm>
            <a:off x="8042447" y="5840959"/>
            <a:ext cx="717175" cy="797385"/>
          </a:xfrm>
          <a:prstGeom prst="rect">
            <a:avLst/>
          </a:prstGeom>
        </p:spPr>
      </p:pic>
      <p:sp>
        <p:nvSpPr>
          <p:cNvPr id="8" name="Text Box 1">
            <a:extLst>
              <a:ext uri="{FF2B5EF4-FFF2-40B4-BE49-F238E27FC236}">
                <a16:creationId xmlns:a16="http://schemas.microsoft.com/office/drawing/2014/main" xmlns="" id="{09331E9C-0BC7-EB40-AEAC-55133E0E372A}"/>
              </a:ext>
            </a:extLst>
          </p:cNvPr>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Espace Info Energie</a:t>
            </a:r>
          </a:p>
          <a:p>
            <a:pPr>
              <a:buClrTx/>
              <a:buFontTx/>
              <a:buNone/>
            </a:pPr>
            <a:r>
              <a:rPr lang="fr-FR" b="1">
                <a:solidFill>
                  <a:srgbClr val="FF0000"/>
                </a:solidFill>
                <a:effectLst>
                  <a:outerShdw blurRad="38100" dist="38100" dir="2700000" algn="tl">
                    <a:srgbClr val="DDDDDD"/>
                  </a:outerShdw>
                </a:effectLst>
                <a:latin typeface="Century Gothic" charset="0"/>
              </a:rPr>
              <a:t>Services gratuits proposés aux travailleurs sociaux</a:t>
            </a:r>
          </a:p>
        </p:txBody>
      </p:sp>
      <p:pic>
        <p:nvPicPr>
          <p:cNvPr id="5" name="Image 4">
            <a:extLst>
              <a:ext uri="{FF2B5EF4-FFF2-40B4-BE49-F238E27FC236}">
                <a16:creationId xmlns:a16="http://schemas.microsoft.com/office/drawing/2014/main" xmlns="" id="{DCD09C58-80DA-6845-B3B2-2914502AD3C5}"/>
              </a:ext>
            </a:extLst>
          </p:cNvPr>
          <p:cNvPicPr>
            <a:picLocks noChangeAspect="1"/>
          </p:cNvPicPr>
          <p:nvPr/>
        </p:nvPicPr>
        <p:blipFill>
          <a:blip r:embed="rId5"/>
          <a:stretch>
            <a:fillRect/>
          </a:stretch>
        </p:blipFill>
        <p:spPr>
          <a:xfrm>
            <a:off x="231559" y="3455641"/>
            <a:ext cx="1682754" cy="2385318"/>
          </a:xfrm>
          <a:prstGeom prst="rect">
            <a:avLst/>
          </a:prstGeom>
        </p:spPr>
      </p:pic>
    </p:spTree>
    <p:extLst>
      <p:ext uri="{BB962C8B-B14F-4D97-AF65-F5344CB8AC3E}">
        <p14:creationId xmlns:p14="http://schemas.microsoft.com/office/powerpoint/2010/main" val="4194119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27E47715-2F62-3F41-9555-4939EC8ECBD4}"/>
              </a:ext>
            </a:extLst>
          </p:cNvPr>
          <p:cNvSpPr>
            <a:spLocks noGrp="1"/>
          </p:cNvSpPr>
          <p:nvPr>
            <p:ph type="sldNum" sz="quarter" idx="4"/>
          </p:nvPr>
        </p:nvSpPr>
        <p:spPr/>
        <p:txBody>
          <a:bodyPr/>
          <a:lstStyle/>
          <a:p>
            <a:fld id="{2F9A5648-B596-C640-B495-5D9F694734BC}" type="slidenum">
              <a:rPr lang="fr-FR" smtClean="0"/>
              <a:pPr/>
              <a:t>11</a:t>
            </a:fld>
            <a:endParaRPr lang="fr-FR"/>
          </a:p>
        </p:txBody>
      </p:sp>
      <p:sp>
        <p:nvSpPr>
          <p:cNvPr id="4" name="Rectangle 3">
            <a:extLst>
              <a:ext uri="{FF2B5EF4-FFF2-40B4-BE49-F238E27FC236}">
                <a16:creationId xmlns:a16="http://schemas.microsoft.com/office/drawing/2014/main" xmlns="" id="{50D136BD-0227-2B4F-9E9C-A679D2BDED7B}"/>
              </a:ext>
            </a:extLst>
          </p:cNvPr>
          <p:cNvSpPr/>
          <p:nvPr/>
        </p:nvSpPr>
        <p:spPr>
          <a:xfrm>
            <a:off x="539552" y="1196752"/>
            <a:ext cx="8280920" cy="1077218"/>
          </a:xfrm>
          <a:prstGeom prst="rect">
            <a:avLst/>
          </a:prstGeom>
        </p:spPr>
        <p:txBody>
          <a:bodyPr wrap="square">
            <a:spAutoFit/>
          </a:bodyPr>
          <a:lstStyle/>
          <a:p>
            <a:pPr>
              <a:spcBef>
                <a:spcPts val="0"/>
              </a:spcBef>
              <a:buClr>
                <a:srgbClr val="B5D040"/>
              </a:buClr>
            </a:pPr>
            <a:r>
              <a:rPr lang="fr-FR" sz="1800" i="1">
                <a:solidFill>
                  <a:srgbClr val="000000"/>
                </a:solidFill>
                <a:latin typeface="Chalkboard"/>
              </a:rPr>
              <a:t>ADEME </a:t>
            </a:r>
            <a:br>
              <a:rPr lang="fr-FR" sz="1800" i="1">
                <a:solidFill>
                  <a:srgbClr val="000000"/>
                </a:solidFill>
                <a:latin typeface="Chalkboard"/>
              </a:rPr>
            </a:br>
            <a:r>
              <a:rPr lang="fr-FR" sz="1400" i="1">
                <a:solidFill>
                  <a:schemeClr val="tx1"/>
                </a:solidFill>
                <a:latin typeface="Century Gothic"/>
              </a:rPr>
              <a:t/>
            </a:r>
            <a:br>
              <a:rPr lang="fr-FR" sz="1400" i="1">
                <a:solidFill>
                  <a:schemeClr val="tx1"/>
                </a:solidFill>
                <a:latin typeface="Century Gothic"/>
              </a:rPr>
            </a:br>
            <a:endParaRPr lang="fr-FR" sz="1400" i="1">
              <a:solidFill>
                <a:schemeClr val="tx1"/>
              </a:solidFill>
              <a:latin typeface="Century Gothic"/>
            </a:endParaRPr>
          </a:p>
          <a:p>
            <a:pPr marL="457200" indent="-457200">
              <a:spcBef>
                <a:spcPts val="0"/>
              </a:spcBef>
              <a:buClr>
                <a:srgbClr val="B5D040"/>
              </a:buClr>
              <a:buFont typeface="Wingdings" charset="0"/>
              <a:buChar char="n"/>
            </a:pPr>
            <a:endParaRPr lang="fr-FR" sz="1800">
              <a:solidFill>
                <a:schemeClr val="tx1"/>
              </a:solidFill>
              <a:latin typeface="Century Gothic" charset="0"/>
              <a:cs typeface="Century Gothic" charset="0"/>
            </a:endParaRPr>
          </a:p>
        </p:txBody>
      </p:sp>
      <p:sp>
        <p:nvSpPr>
          <p:cNvPr id="8" name="Text Box 1">
            <a:extLst>
              <a:ext uri="{FF2B5EF4-FFF2-40B4-BE49-F238E27FC236}">
                <a16:creationId xmlns:a16="http://schemas.microsoft.com/office/drawing/2014/main" xmlns="" id="{09331E9C-0BC7-EB40-AEAC-55133E0E372A}"/>
              </a:ext>
            </a:extLst>
          </p:cNvPr>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Espace Info Energie</a:t>
            </a:r>
          </a:p>
          <a:p>
            <a:pPr>
              <a:buClrTx/>
              <a:buFontTx/>
              <a:buNone/>
            </a:pPr>
            <a:r>
              <a:rPr lang="fr-FR" b="1">
                <a:solidFill>
                  <a:srgbClr val="FF0000"/>
                </a:solidFill>
                <a:effectLst>
                  <a:outerShdw blurRad="38100" dist="38100" dir="2700000" algn="tl">
                    <a:srgbClr val="DDDDDD"/>
                  </a:outerShdw>
                </a:effectLst>
                <a:latin typeface="Century Gothic" charset="0"/>
              </a:rPr>
              <a:t>Services gratuits proposés aux travailleurs sociaux</a:t>
            </a:r>
          </a:p>
        </p:txBody>
      </p:sp>
      <p:pic>
        <p:nvPicPr>
          <p:cNvPr id="9" name="Image 8">
            <a:extLst>
              <a:ext uri="{FF2B5EF4-FFF2-40B4-BE49-F238E27FC236}">
                <a16:creationId xmlns:a16="http://schemas.microsoft.com/office/drawing/2014/main" xmlns="" id="{8D001B2B-BE6E-7D47-AF4A-746FFABA66E7}"/>
              </a:ext>
            </a:extLst>
          </p:cNvPr>
          <p:cNvPicPr/>
          <p:nvPr/>
        </p:nvPicPr>
        <p:blipFill>
          <a:blip r:embed="rId2">
            <a:extLst>
              <a:ext uri="{28A0092B-C50C-407E-A947-70E740481C1C}">
                <a14:useLocalDpi xmlns:a14="http://schemas.microsoft.com/office/drawing/2010/main" val="0"/>
              </a:ext>
            </a:extLst>
          </a:blip>
          <a:stretch>
            <a:fillRect/>
          </a:stretch>
        </p:blipFill>
        <p:spPr>
          <a:xfrm>
            <a:off x="5968334" y="983567"/>
            <a:ext cx="2116897" cy="3970119"/>
          </a:xfrm>
          <a:prstGeom prst="rect">
            <a:avLst/>
          </a:prstGeom>
        </p:spPr>
      </p:pic>
      <p:pic>
        <p:nvPicPr>
          <p:cNvPr id="5" name="Image 4">
            <a:extLst>
              <a:ext uri="{FF2B5EF4-FFF2-40B4-BE49-F238E27FC236}">
                <a16:creationId xmlns:a16="http://schemas.microsoft.com/office/drawing/2014/main" xmlns="" id="{5178D7B4-3314-BD42-8943-3C75A4066593}"/>
              </a:ext>
            </a:extLst>
          </p:cNvPr>
          <p:cNvPicPr>
            <a:picLocks noChangeAspect="1"/>
          </p:cNvPicPr>
          <p:nvPr/>
        </p:nvPicPr>
        <p:blipFill>
          <a:blip r:embed="rId3"/>
          <a:stretch>
            <a:fillRect/>
          </a:stretch>
        </p:blipFill>
        <p:spPr>
          <a:xfrm>
            <a:off x="347199" y="1539660"/>
            <a:ext cx="1584361" cy="3183061"/>
          </a:xfrm>
          <a:prstGeom prst="rect">
            <a:avLst/>
          </a:prstGeom>
        </p:spPr>
      </p:pic>
      <p:pic>
        <p:nvPicPr>
          <p:cNvPr id="7" name="Image 6">
            <a:extLst>
              <a:ext uri="{FF2B5EF4-FFF2-40B4-BE49-F238E27FC236}">
                <a16:creationId xmlns:a16="http://schemas.microsoft.com/office/drawing/2014/main" xmlns="" id="{799F4595-94CF-8C40-9935-BC2BD94044DE}"/>
              </a:ext>
            </a:extLst>
          </p:cNvPr>
          <p:cNvPicPr>
            <a:picLocks noChangeAspect="1"/>
          </p:cNvPicPr>
          <p:nvPr/>
        </p:nvPicPr>
        <p:blipFill>
          <a:blip r:embed="rId4"/>
          <a:stretch>
            <a:fillRect/>
          </a:stretch>
        </p:blipFill>
        <p:spPr>
          <a:xfrm>
            <a:off x="1608304" y="1906478"/>
            <a:ext cx="1585039" cy="3266818"/>
          </a:xfrm>
          <a:prstGeom prst="rect">
            <a:avLst/>
          </a:prstGeom>
        </p:spPr>
      </p:pic>
      <p:pic>
        <p:nvPicPr>
          <p:cNvPr id="10" name="Image 9">
            <a:extLst>
              <a:ext uri="{FF2B5EF4-FFF2-40B4-BE49-F238E27FC236}">
                <a16:creationId xmlns:a16="http://schemas.microsoft.com/office/drawing/2014/main" xmlns="" id="{80850EEC-60E2-ED48-B5E3-CC956C9DD2A3}"/>
              </a:ext>
            </a:extLst>
          </p:cNvPr>
          <p:cNvPicPr>
            <a:picLocks noChangeAspect="1"/>
          </p:cNvPicPr>
          <p:nvPr/>
        </p:nvPicPr>
        <p:blipFill>
          <a:blip r:embed="rId5"/>
          <a:stretch>
            <a:fillRect/>
          </a:stretch>
        </p:blipFill>
        <p:spPr>
          <a:xfrm>
            <a:off x="3705665" y="1052207"/>
            <a:ext cx="1213453" cy="2555996"/>
          </a:xfrm>
          <a:prstGeom prst="rect">
            <a:avLst/>
          </a:prstGeom>
        </p:spPr>
      </p:pic>
      <p:pic>
        <p:nvPicPr>
          <p:cNvPr id="11" name="Image 10">
            <a:extLst>
              <a:ext uri="{FF2B5EF4-FFF2-40B4-BE49-F238E27FC236}">
                <a16:creationId xmlns:a16="http://schemas.microsoft.com/office/drawing/2014/main" xmlns="" id="{996E11FF-8981-8B4D-9DFE-EB67DA95F0AE}"/>
              </a:ext>
            </a:extLst>
          </p:cNvPr>
          <p:cNvPicPr>
            <a:picLocks noChangeAspect="1"/>
          </p:cNvPicPr>
          <p:nvPr/>
        </p:nvPicPr>
        <p:blipFill>
          <a:blip r:embed="rId6"/>
          <a:stretch>
            <a:fillRect/>
          </a:stretch>
        </p:blipFill>
        <p:spPr>
          <a:xfrm>
            <a:off x="3705698" y="3604180"/>
            <a:ext cx="1259749" cy="2653514"/>
          </a:xfrm>
          <a:prstGeom prst="rect">
            <a:avLst/>
          </a:prstGeom>
        </p:spPr>
      </p:pic>
      <p:pic>
        <p:nvPicPr>
          <p:cNvPr id="13" name="Image 12">
            <a:extLst>
              <a:ext uri="{FF2B5EF4-FFF2-40B4-BE49-F238E27FC236}">
                <a16:creationId xmlns:a16="http://schemas.microsoft.com/office/drawing/2014/main" xmlns="" id="{42DE008C-1777-2D4C-98E2-62CE71841B65}"/>
              </a:ext>
            </a:extLst>
          </p:cNvPr>
          <p:cNvPicPr>
            <a:picLocks noChangeAspect="1"/>
          </p:cNvPicPr>
          <p:nvPr/>
        </p:nvPicPr>
        <p:blipFill>
          <a:blip r:embed="rId7"/>
          <a:stretch>
            <a:fillRect/>
          </a:stretch>
        </p:blipFill>
        <p:spPr>
          <a:xfrm>
            <a:off x="950338" y="3539887"/>
            <a:ext cx="1473616" cy="2952988"/>
          </a:xfrm>
          <a:prstGeom prst="rect">
            <a:avLst/>
          </a:prstGeom>
        </p:spPr>
      </p:pic>
      <p:pic>
        <p:nvPicPr>
          <p:cNvPr id="14" name="Image 13">
            <a:extLst>
              <a:ext uri="{FF2B5EF4-FFF2-40B4-BE49-F238E27FC236}">
                <a16:creationId xmlns:a16="http://schemas.microsoft.com/office/drawing/2014/main" xmlns="" id="{4A5B5800-4917-D44F-B7DF-D838835FF025}"/>
              </a:ext>
            </a:extLst>
          </p:cNvPr>
          <p:cNvPicPr>
            <a:picLocks noChangeAspect="1"/>
          </p:cNvPicPr>
          <p:nvPr/>
        </p:nvPicPr>
        <p:blipFill>
          <a:blip r:embed="rId8"/>
          <a:stretch>
            <a:fillRect/>
          </a:stretch>
        </p:blipFill>
        <p:spPr>
          <a:xfrm>
            <a:off x="8042447" y="5840959"/>
            <a:ext cx="717175" cy="797385"/>
          </a:xfrm>
          <a:prstGeom prst="rect">
            <a:avLst/>
          </a:prstGeom>
        </p:spPr>
      </p:pic>
      <p:pic>
        <p:nvPicPr>
          <p:cNvPr id="6" name="Image 5">
            <a:extLst>
              <a:ext uri="{FF2B5EF4-FFF2-40B4-BE49-F238E27FC236}">
                <a16:creationId xmlns:a16="http://schemas.microsoft.com/office/drawing/2014/main" xmlns="" id="{D7F437E5-E32A-8D47-A1EC-D1A398DFDD77}"/>
              </a:ext>
            </a:extLst>
          </p:cNvPr>
          <p:cNvPicPr>
            <a:picLocks noChangeAspect="1"/>
          </p:cNvPicPr>
          <p:nvPr/>
        </p:nvPicPr>
        <p:blipFill>
          <a:blip r:embed="rId9"/>
          <a:stretch>
            <a:fillRect/>
          </a:stretch>
        </p:blipFill>
        <p:spPr>
          <a:xfrm>
            <a:off x="6225445" y="4320480"/>
            <a:ext cx="1555283" cy="2204864"/>
          </a:xfrm>
          <a:prstGeom prst="rect">
            <a:avLst/>
          </a:prstGeom>
        </p:spPr>
      </p:pic>
    </p:spTree>
    <p:extLst>
      <p:ext uri="{BB962C8B-B14F-4D97-AF65-F5344CB8AC3E}">
        <p14:creationId xmlns:p14="http://schemas.microsoft.com/office/powerpoint/2010/main" val="520778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27E47715-2F62-3F41-9555-4939EC8ECBD4}"/>
              </a:ext>
            </a:extLst>
          </p:cNvPr>
          <p:cNvSpPr>
            <a:spLocks noGrp="1"/>
          </p:cNvSpPr>
          <p:nvPr>
            <p:ph type="sldNum" sz="quarter" idx="4"/>
          </p:nvPr>
        </p:nvSpPr>
        <p:spPr/>
        <p:txBody>
          <a:bodyPr/>
          <a:lstStyle/>
          <a:p>
            <a:fld id="{2F9A5648-B596-C640-B495-5D9F694734BC}" type="slidenum">
              <a:rPr lang="fr-FR" smtClean="0"/>
              <a:pPr/>
              <a:t>12</a:t>
            </a:fld>
            <a:endParaRPr lang="fr-FR"/>
          </a:p>
        </p:txBody>
      </p:sp>
      <p:sp>
        <p:nvSpPr>
          <p:cNvPr id="4" name="Rectangle 3">
            <a:extLst>
              <a:ext uri="{FF2B5EF4-FFF2-40B4-BE49-F238E27FC236}">
                <a16:creationId xmlns:a16="http://schemas.microsoft.com/office/drawing/2014/main" xmlns="" id="{50D136BD-0227-2B4F-9E9C-A679D2BDED7B}"/>
              </a:ext>
            </a:extLst>
          </p:cNvPr>
          <p:cNvSpPr/>
          <p:nvPr/>
        </p:nvSpPr>
        <p:spPr>
          <a:xfrm>
            <a:off x="539552" y="1196752"/>
            <a:ext cx="8280920" cy="1354217"/>
          </a:xfrm>
          <a:prstGeom prst="rect">
            <a:avLst/>
          </a:prstGeom>
        </p:spPr>
        <p:txBody>
          <a:bodyPr wrap="square">
            <a:spAutoFit/>
          </a:bodyPr>
          <a:lstStyle/>
          <a:p>
            <a:pPr>
              <a:spcBef>
                <a:spcPts val="0"/>
              </a:spcBef>
              <a:buClr>
                <a:srgbClr val="B5D040"/>
              </a:buClr>
            </a:pPr>
            <a:r>
              <a:rPr lang="fr-FR" sz="1800" i="1">
                <a:solidFill>
                  <a:srgbClr val="000000"/>
                </a:solidFill>
                <a:latin typeface="Chalkboard"/>
              </a:rPr>
              <a:t>Défi des familles à énergie positive, animé par l’EIE sur la Métropole </a:t>
            </a:r>
            <a:br>
              <a:rPr lang="fr-FR" sz="1800" i="1">
                <a:solidFill>
                  <a:srgbClr val="000000"/>
                </a:solidFill>
                <a:latin typeface="Chalkboard"/>
              </a:rPr>
            </a:br>
            <a:r>
              <a:rPr lang="fr-FR" sz="1800" i="1">
                <a:solidFill>
                  <a:srgbClr val="000000"/>
                </a:solidFill>
                <a:latin typeface="Chalkboard"/>
              </a:rPr>
              <a:t>de 2012-2017</a:t>
            </a:r>
            <a:br>
              <a:rPr lang="fr-FR" sz="1800" i="1">
                <a:solidFill>
                  <a:srgbClr val="000000"/>
                </a:solidFill>
                <a:latin typeface="Chalkboard"/>
              </a:rPr>
            </a:br>
            <a:r>
              <a:rPr lang="fr-FR" sz="1400" i="1">
                <a:solidFill>
                  <a:schemeClr val="accent1">
                    <a:lumMod val="50000"/>
                  </a:schemeClr>
                </a:solidFill>
                <a:latin typeface="Century Gothic"/>
              </a:rPr>
              <a:t>Sous format électronique</a:t>
            </a:r>
            <a:r>
              <a:rPr lang="fr-FR" sz="1400" i="1">
                <a:solidFill>
                  <a:schemeClr val="tx1"/>
                </a:solidFill>
                <a:latin typeface="Century Gothic"/>
              </a:rPr>
              <a:t/>
            </a:r>
            <a:br>
              <a:rPr lang="fr-FR" sz="1400" i="1">
                <a:solidFill>
                  <a:schemeClr val="tx1"/>
                </a:solidFill>
                <a:latin typeface="Century Gothic"/>
              </a:rPr>
            </a:br>
            <a:endParaRPr lang="fr-FR" sz="1400" i="1">
              <a:solidFill>
                <a:schemeClr val="tx1"/>
              </a:solidFill>
              <a:latin typeface="Century Gothic"/>
            </a:endParaRPr>
          </a:p>
          <a:p>
            <a:pPr marL="457200" indent="-457200">
              <a:spcBef>
                <a:spcPts val="0"/>
              </a:spcBef>
              <a:buClr>
                <a:srgbClr val="B5D040"/>
              </a:buClr>
              <a:buFont typeface="Wingdings" charset="0"/>
              <a:buChar char="n"/>
            </a:pPr>
            <a:endParaRPr lang="fr-FR" sz="1800">
              <a:solidFill>
                <a:schemeClr val="tx1"/>
              </a:solidFill>
              <a:latin typeface="Century Gothic" charset="0"/>
              <a:cs typeface="Century Gothic" charset="0"/>
            </a:endParaRPr>
          </a:p>
        </p:txBody>
      </p:sp>
      <p:sp>
        <p:nvSpPr>
          <p:cNvPr id="8" name="Text Box 1">
            <a:extLst>
              <a:ext uri="{FF2B5EF4-FFF2-40B4-BE49-F238E27FC236}">
                <a16:creationId xmlns:a16="http://schemas.microsoft.com/office/drawing/2014/main" xmlns="" id="{09331E9C-0BC7-EB40-AEAC-55133E0E372A}"/>
              </a:ext>
            </a:extLst>
          </p:cNvPr>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Espace Info Energie</a:t>
            </a:r>
          </a:p>
          <a:p>
            <a:pPr>
              <a:buClrTx/>
              <a:buFontTx/>
              <a:buNone/>
            </a:pPr>
            <a:r>
              <a:rPr lang="fr-FR" b="1">
                <a:solidFill>
                  <a:srgbClr val="FF0000"/>
                </a:solidFill>
                <a:effectLst>
                  <a:outerShdw blurRad="38100" dist="38100" dir="2700000" algn="tl">
                    <a:srgbClr val="DDDDDD"/>
                  </a:outerShdw>
                </a:effectLst>
                <a:latin typeface="Century Gothic" charset="0"/>
              </a:rPr>
              <a:t>Services gratuits proposés aux travailleurs sociaux</a:t>
            </a:r>
          </a:p>
        </p:txBody>
      </p:sp>
      <p:pic>
        <p:nvPicPr>
          <p:cNvPr id="9" name="Image 8">
            <a:extLst>
              <a:ext uri="{FF2B5EF4-FFF2-40B4-BE49-F238E27FC236}">
                <a16:creationId xmlns:a16="http://schemas.microsoft.com/office/drawing/2014/main" xmlns="" id="{0F8023D6-476F-1F4A-BB64-70FD00F19071}"/>
              </a:ext>
            </a:extLst>
          </p:cNvPr>
          <p:cNvPicPr/>
          <p:nvPr/>
        </p:nvPicPr>
        <p:blipFill>
          <a:blip r:embed="rId2">
            <a:extLst>
              <a:ext uri="{28A0092B-C50C-407E-A947-70E740481C1C}">
                <a14:useLocalDpi xmlns:a14="http://schemas.microsoft.com/office/drawing/2010/main" val="0"/>
              </a:ext>
            </a:extLst>
          </a:blip>
          <a:stretch>
            <a:fillRect/>
          </a:stretch>
        </p:blipFill>
        <p:spPr>
          <a:xfrm>
            <a:off x="3023828" y="1988840"/>
            <a:ext cx="3312368" cy="4504035"/>
          </a:xfrm>
          <a:prstGeom prst="rect">
            <a:avLst/>
          </a:prstGeom>
        </p:spPr>
      </p:pic>
    </p:spTree>
    <p:extLst>
      <p:ext uri="{BB962C8B-B14F-4D97-AF65-F5344CB8AC3E}">
        <p14:creationId xmlns:p14="http://schemas.microsoft.com/office/powerpoint/2010/main" val="2745042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27E47715-2F62-3F41-9555-4939EC8ECBD4}"/>
              </a:ext>
            </a:extLst>
          </p:cNvPr>
          <p:cNvSpPr>
            <a:spLocks noGrp="1"/>
          </p:cNvSpPr>
          <p:nvPr>
            <p:ph type="sldNum" sz="quarter" idx="4"/>
          </p:nvPr>
        </p:nvSpPr>
        <p:spPr/>
        <p:txBody>
          <a:bodyPr/>
          <a:lstStyle/>
          <a:p>
            <a:fld id="{2F9A5648-B596-C640-B495-5D9F694734BC}" type="slidenum">
              <a:rPr lang="fr-FR" smtClean="0"/>
              <a:pPr/>
              <a:t>13</a:t>
            </a:fld>
            <a:endParaRPr lang="fr-FR"/>
          </a:p>
        </p:txBody>
      </p:sp>
      <p:sp>
        <p:nvSpPr>
          <p:cNvPr id="4" name="Rectangle 3">
            <a:extLst>
              <a:ext uri="{FF2B5EF4-FFF2-40B4-BE49-F238E27FC236}">
                <a16:creationId xmlns:a16="http://schemas.microsoft.com/office/drawing/2014/main" xmlns="" id="{50D136BD-0227-2B4F-9E9C-A679D2BDED7B}"/>
              </a:ext>
            </a:extLst>
          </p:cNvPr>
          <p:cNvSpPr/>
          <p:nvPr/>
        </p:nvSpPr>
        <p:spPr>
          <a:xfrm>
            <a:off x="539552" y="1196752"/>
            <a:ext cx="8280920" cy="1354217"/>
          </a:xfrm>
          <a:prstGeom prst="rect">
            <a:avLst/>
          </a:prstGeom>
        </p:spPr>
        <p:txBody>
          <a:bodyPr wrap="square">
            <a:spAutoFit/>
          </a:bodyPr>
          <a:lstStyle/>
          <a:p>
            <a:pPr>
              <a:spcBef>
                <a:spcPts val="0"/>
              </a:spcBef>
              <a:buClr>
                <a:srgbClr val="B5D040"/>
              </a:buClr>
            </a:pPr>
            <a:r>
              <a:rPr lang="fr-FR" sz="1800" i="1">
                <a:solidFill>
                  <a:srgbClr val="000000"/>
                </a:solidFill>
                <a:latin typeface="Chalkboard"/>
              </a:rPr>
              <a:t>Toulouse Métropole </a:t>
            </a:r>
            <a:br>
              <a:rPr lang="fr-FR" sz="1800" i="1">
                <a:solidFill>
                  <a:srgbClr val="000000"/>
                </a:solidFill>
                <a:latin typeface="Chalkboard"/>
              </a:rPr>
            </a:br>
            <a:r>
              <a:rPr lang="fr-FR" sz="1400" i="1">
                <a:solidFill>
                  <a:schemeClr val="accent1">
                    <a:lumMod val="50000"/>
                  </a:schemeClr>
                </a:solidFill>
                <a:latin typeface="Century Gothic"/>
              </a:rPr>
              <a:t>Sous format électronique</a:t>
            </a:r>
            <a:endParaRPr lang="fr-FR" sz="1400" i="1">
              <a:solidFill>
                <a:schemeClr val="accent1">
                  <a:lumMod val="50000"/>
                </a:schemeClr>
              </a:solidFill>
              <a:latin typeface="Chalkboard"/>
            </a:endParaRPr>
          </a:p>
          <a:p>
            <a:pPr marL="457200" indent="-457200">
              <a:spcBef>
                <a:spcPts val="0"/>
              </a:spcBef>
              <a:buClr>
                <a:srgbClr val="B5D040"/>
              </a:buClr>
              <a:buFont typeface="Wingdings" charset="0"/>
              <a:buChar char="n"/>
            </a:pPr>
            <a:r>
              <a:rPr lang="fr-FR" sz="1600">
                <a:solidFill>
                  <a:schemeClr val="tx1"/>
                </a:solidFill>
                <a:latin typeface="Century Gothic"/>
              </a:rPr>
              <a:t>10 stickers repositionnables </a:t>
            </a:r>
            <a:br>
              <a:rPr lang="fr-FR" sz="1600">
                <a:solidFill>
                  <a:schemeClr val="tx1"/>
                </a:solidFill>
                <a:latin typeface="Century Gothic"/>
              </a:rPr>
            </a:br>
            <a:r>
              <a:rPr lang="fr-FR" sz="1600">
                <a:solidFill>
                  <a:schemeClr val="tx1"/>
                </a:solidFill>
                <a:latin typeface="Century Gothic"/>
              </a:rPr>
              <a:t>Mises à disposition d’exemplaires. </a:t>
            </a:r>
            <a:br>
              <a:rPr lang="fr-FR" sz="1600">
                <a:solidFill>
                  <a:schemeClr val="tx1"/>
                </a:solidFill>
                <a:latin typeface="Century Gothic"/>
              </a:rPr>
            </a:br>
            <a:endParaRPr lang="fr-FR" sz="1800">
              <a:solidFill>
                <a:schemeClr val="tx1"/>
              </a:solidFill>
              <a:latin typeface="Century Gothic" charset="0"/>
              <a:cs typeface="Century Gothic" charset="0"/>
            </a:endParaRPr>
          </a:p>
        </p:txBody>
      </p:sp>
      <p:sp>
        <p:nvSpPr>
          <p:cNvPr id="8" name="Text Box 1">
            <a:extLst>
              <a:ext uri="{FF2B5EF4-FFF2-40B4-BE49-F238E27FC236}">
                <a16:creationId xmlns:a16="http://schemas.microsoft.com/office/drawing/2014/main" xmlns="" id="{09331E9C-0BC7-EB40-AEAC-55133E0E372A}"/>
              </a:ext>
            </a:extLst>
          </p:cNvPr>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Espace Info Energie</a:t>
            </a:r>
          </a:p>
          <a:p>
            <a:pPr>
              <a:buClrTx/>
              <a:buFontTx/>
              <a:buNone/>
            </a:pPr>
            <a:r>
              <a:rPr lang="fr-FR" b="1">
                <a:solidFill>
                  <a:srgbClr val="FF0000"/>
                </a:solidFill>
                <a:effectLst>
                  <a:outerShdw blurRad="38100" dist="38100" dir="2700000" algn="tl">
                    <a:srgbClr val="DDDDDD"/>
                  </a:outerShdw>
                </a:effectLst>
                <a:latin typeface="Century Gothic" charset="0"/>
              </a:rPr>
              <a:t>Services gratuits proposés aux travailleurs sociaux</a:t>
            </a:r>
          </a:p>
        </p:txBody>
      </p:sp>
      <p:pic>
        <p:nvPicPr>
          <p:cNvPr id="10" name="Image 9">
            <a:extLst>
              <a:ext uri="{FF2B5EF4-FFF2-40B4-BE49-F238E27FC236}">
                <a16:creationId xmlns:a16="http://schemas.microsoft.com/office/drawing/2014/main" xmlns="" id="{E7AE1590-A254-4447-BF40-DC2DEEB75E3F}"/>
              </a:ext>
            </a:extLst>
          </p:cNvPr>
          <p:cNvPicPr>
            <a:picLocks noChangeAspect="1"/>
          </p:cNvPicPr>
          <p:nvPr/>
        </p:nvPicPr>
        <p:blipFill>
          <a:blip r:embed="rId2"/>
          <a:stretch>
            <a:fillRect/>
          </a:stretch>
        </p:blipFill>
        <p:spPr>
          <a:xfrm>
            <a:off x="3150722" y="1196752"/>
            <a:ext cx="1448593" cy="394625"/>
          </a:xfrm>
          <a:prstGeom prst="rect">
            <a:avLst/>
          </a:prstGeom>
        </p:spPr>
      </p:pic>
      <p:pic>
        <p:nvPicPr>
          <p:cNvPr id="11" name="Image 10">
            <a:extLst>
              <a:ext uri="{FF2B5EF4-FFF2-40B4-BE49-F238E27FC236}">
                <a16:creationId xmlns:a16="http://schemas.microsoft.com/office/drawing/2014/main" xmlns="" id="{62078569-B41F-6544-BBD9-B6C4BCD3F7D7}"/>
              </a:ext>
            </a:extLst>
          </p:cNvPr>
          <p:cNvPicPr/>
          <p:nvPr/>
        </p:nvPicPr>
        <p:blipFill>
          <a:blip r:embed="rId3">
            <a:extLst>
              <a:ext uri="{28A0092B-C50C-407E-A947-70E740481C1C}">
                <a14:useLocalDpi xmlns:a14="http://schemas.microsoft.com/office/drawing/2010/main" val="0"/>
              </a:ext>
            </a:extLst>
          </a:blip>
          <a:stretch>
            <a:fillRect/>
          </a:stretch>
        </p:blipFill>
        <p:spPr>
          <a:xfrm>
            <a:off x="539552" y="2780928"/>
            <a:ext cx="1944216" cy="2592288"/>
          </a:xfrm>
          <a:prstGeom prst="rect">
            <a:avLst/>
          </a:prstGeom>
        </p:spPr>
      </p:pic>
      <p:pic>
        <p:nvPicPr>
          <p:cNvPr id="12" name="Image 11">
            <a:extLst>
              <a:ext uri="{FF2B5EF4-FFF2-40B4-BE49-F238E27FC236}">
                <a16:creationId xmlns:a16="http://schemas.microsoft.com/office/drawing/2014/main" xmlns="" id="{B87865FA-7F73-7B4C-93FE-B2D57667A357}"/>
              </a:ext>
            </a:extLst>
          </p:cNvPr>
          <p:cNvPicPr/>
          <p:nvPr/>
        </p:nvPicPr>
        <p:blipFill>
          <a:blip r:embed="rId4">
            <a:extLst>
              <a:ext uri="{28A0092B-C50C-407E-A947-70E740481C1C}">
                <a14:useLocalDpi xmlns:a14="http://schemas.microsoft.com/office/drawing/2010/main" val="0"/>
              </a:ext>
            </a:extLst>
          </a:blip>
          <a:stretch>
            <a:fillRect/>
          </a:stretch>
        </p:blipFill>
        <p:spPr>
          <a:xfrm>
            <a:off x="2727107" y="2780928"/>
            <a:ext cx="1872208" cy="2592288"/>
          </a:xfrm>
          <a:prstGeom prst="rect">
            <a:avLst/>
          </a:prstGeom>
        </p:spPr>
      </p:pic>
      <p:pic>
        <p:nvPicPr>
          <p:cNvPr id="13" name="Image 12">
            <a:extLst>
              <a:ext uri="{FF2B5EF4-FFF2-40B4-BE49-F238E27FC236}">
                <a16:creationId xmlns:a16="http://schemas.microsoft.com/office/drawing/2014/main" xmlns="" id="{83551729-CBB7-F94C-99B9-CC273006E7C0}"/>
              </a:ext>
            </a:extLst>
          </p:cNvPr>
          <p:cNvPicPr/>
          <p:nvPr/>
        </p:nvPicPr>
        <p:blipFill>
          <a:blip r:embed="rId5">
            <a:extLst>
              <a:ext uri="{28A0092B-C50C-407E-A947-70E740481C1C}">
                <a14:useLocalDpi xmlns:a14="http://schemas.microsoft.com/office/drawing/2010/main" val="0"/>
              </a:ext>
            </a:extLst>
          </a:blip>
          <a:stretch>
            <a:fillRect/>
          </a:stretch>
        </p:blipFill>
        <p:spPr>
          <a:xfrm>
            <a:off x="4842654" y="2780928"/>
            <a:ext cx="1944216" cy="2592288"/>
          </a:xfrm>
          <a:prstGeom prst="rect">
            <a:avLst/>
          </a:prstGeom>
        </p:spPr>
      </p:pic>
      <p:pic>
        <p:nvPicPr>
          <p:cNvPr id="14" name="Image 13">
            <a:extLst>
              <a:ext uri="{FF2B5EF4-FFF2-40B4-BE49-F238E27FC236}">
                <a16:creationId xmlns:a16="http://schemas.microsoft.com/office/drawing/2014/main" xmlns="" id="{63CC0BDE-4246-B94A-8FE2-8B3E7176B292}"/>
              </a:ext>
            </a:extLst>
          </p:cNvPr>
          <p:cNvPicPr/>
          <p:nvPr/>
        </p:nvPicPr>
        <p:blipFill>
          <a:blip r:embed="rId6">
            <a:extLst>
              <a:ext uri="{28A0092B-C50C-407E-A947-70E740481C1C}">
                <a14:useLocalDpi xmlns:a14="http://schemas.microsoft.com/office/drawing/2010/main" val="0"/>
              </a:ext>
            </a:extLst>
          </a:blip>
          <a:stretch>
            <a:fillRect/>
          </a:stretch>
        </p:blipFill>
        <p:spPr>
          <a:xfrm>
            <a:off x="6964593" y="2801077"/>
            <a:ext cx="1800200" cy="2592288"/>
          </a:xfrm>
          <a:prstGeom prst="rect">
            <a:avLst/>
          </a:prstGeom>
        </p:spPr>
      </p:pic>
    </p:spTree>
    <p:extLst>
      <p:ext uri="{BB962C8B-B14F-4D97-AF65-F5344CB8AC3E}">
        <p14:creationId xmlns:p14="http://schemas.microsoft.com/office/powerpoint/2010/main" val="375660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13" name="Text Box 1"/>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Lucida Calligraphy"/>
              <a:cs typeface="Lucida Calligraphy"/>
            </a:endParaRPr>
          </a:p>
        </p:txBody>
      </p:sp>
      <p:sp>
        <p:nvSpPr>
          <p:cNvPr id="4" name="Espace réservé du numéro de diapositive 3"/>
          <p:cNvSpPr>
            <a:spLocks noGrp="1"/>
          </p:cNvSpPr>
          <p:nvPr>
            <p:ph type="sldNum" sz="quarter" idx="4"/>
          </p:nvPr>
        </p:nvSpPr>
        <p:spPr/>
        <p:txBody>
          <a:bodyPr/>
          <a:lstStyle/>
          <a:p>
            <a:fld id="{2F9A5648-B596-C640-B495-5D9F694734BC}" type="slidenum">
              <a:rPr lang="fr-FR" smtClean="0"/>
              <a:pPr/>
              <a:t>14</a:t>
            </a:fld>
            <a:endParaRPr lang="fr-FR"/>
          </a:p>
        </p:txBody>
      </p:sp>
      <p:pic>
        <p:nvPicPr>
          <p:cNvPr id="7" name="Image 6" descr="Capture d’écran 2016-04-12 à 16.01.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944" y="3645024"/>
            <a:ext cx="4721554" cy="3016177"/>
          </a:xfrm>
          <a:prstGeom prst="rect">
            <a:avLst/>
          </a:prstGeom>
        </p:spPr>
      </p:pic>
      <p:sp>
        <p:nvSpPr>
          <p:cNvPr id="2" name="ZoneTexte 1"/>
          <p:cNvSpPr txBox="1"/>
          <p:nvPr/>
        </p:nvSpPr>
        <p:spPr>
          <a:xfrm>
            <a:off x="323528" y="1340768"/>
            <a:ext cx="8568952" cy="2616101"/>
          </a:xfrm>
          <a:prstGeom prst="rect">
            <a:avLst/>
          </a:prstGeom>
          <a:noFill/>
        </p:spPr>
        <p:txBody>
          <a:bodyPr wrap="square" rtlCol="0">
            <a:spAutoFit/>
          </a:bodyPr>
          <a:lstStyle/>
          <a:p>
            <a:pPr marL="285750" indent="-285750">
              <a:spcBef>
                <a:spcPts val="0"/>
              </a:spcBef>
              <a:buClr>
                <a:srgbClr val="B5D040"/>
              </a:buClr>
              <a:buFont typeface="Arial" panose="020B0604020202020204" pitchFamily="34" charset="0"/>
              <a:buChar char="•"/>
            </a:pPr>
            <a:r>
              <a:rPr lang="fr-FR" sz="1800" i="1">
                <a:solidFill>
                  <a:srgbClr val="000000"/>
                </a:solidFill>
                <a:latin typeface="Chalkboard"/>
                <a:cs typeface="Chalkboard"/>
              </a:rPr>
              <a:t>Définition </a:t>
            </a:r>
          </a:p>
          <a:p>
            <a:pPr marL="285750" lvl="0" indent="-285750">
              <a:spcBef>
                <a:spcPts val="0"/>
              </a:spcBef>
              <a:buClr>
                <a:srgbClr val="B5D040"/>
              </a:buClr>
              <a:buFont typeface="Arial" panose="020B0604020202020204" pitchFamily="34" charset="0"/>
              <a:buChar char="•"/>
            </a:pPr>
            <a:r>
              <a:rPr lang="fr-FR" sz="1800" i="1">
                <a:solidFill>
                  <a:srgbClr val="000000"/>
                </a:solidFill>
                <a:latin typeface="Chalkboard"/>
              </a:rPr>
              <a:t>Facteurs interdépendants et aggravants</a:t>
            </a:r>
          </a:p>
          <a:p>
            <a:pPr marL="285750" lvl="0" indent="-285750">
              <a:spcBef>
                <a:spcPts val="0"/>
              </a:spcBef>
              <a:buClr>
                <a:srgbClr val="B5D040"/>
              </a:buClr>
              <a:buFont typeface="Arial" panose="020B0604020202020204" pitchFamily="34" charset="0"/>
              <a:buChar char="•"/>
            </a:pPr>
            <a:r>
              <a:rPr lang="fr-FR" sz="1800" i="1">
                <a:solidFill>
                  <a:srgbClr val="000000"/>
                </a:solidFill>
                <a:latin typeface="Chalkboard"/>
              </a:rPr>
              <a:t>Acteurs principaux</a:t>
            </a:r>
          </a:p>
          <a:p>
            <a:pPr marL="285750" lvl="0" indent="-285750">
              <a:spcBef>
                <a:spcPts val="0"/>
              </a:spcBef>
              <a:buClr>
                <a:srgbClr val="B5D040"/>
              </a:buClr>
              <a:buFont typeface="Arial" panose="020B0604020202020204" pitchFamily="34" charset="0"/>
              <a:buChar char="•"/>
            </a:pPr>
            <a:r>
              <a:rPr lang="fr-FR" sz="1800" i="1">
                <a:solidFill>
                  <a:srgbClr val="000000"/>
                </a:solidFill>
                <a:latin typeface="Chalkboard"/>
              </a:rPr>
              <a:t>Etat des lieux</a:t>
            </a:r>
          </a:p>
          <a:p>
            <a:pPr>
              <a:spcBef>
                <a:spcPts val="0"/>
              </a:spcBef>
              <a:buClr>
                <a:srgbClr val="B5D040"/>
              </a:buClr>
            </a:pPr>
            <a:endParaRPr lang="fr-FR" sz="2000" i="1">
              <a:solidFill>
                <a:srgbClr val="000000"/>
              </a:solidFill>
              <a:latin typeface="Chalkboard"/>
              <a:cs typeface="Chalkboard"/>
            </a:endParaRPr>
          </a:p>
          <a:p>
            <a:pPr algn="ctr">
              <a:spcBef>
                <a:spcPts val="0"/>
              </a:spcBef>
              <a:buClr>
                <a:srgbClr val="B5D040"/>
              </a:buClr>
            </a:pPr>
            <a:endParaRPr lang="fr-FR" i="1">
              <a:solidFill>
                <a:srgbClr val="000000"/>
              </a:solidFill>
              <a:latin typeface="Chalkboard"/>
              <a:cs typeface="Chalkboard"/>
            </a:endParaRPr>
          </a:p>
          <a:p>
            <a:pPr marL="285750" indent="-285750" algn="ctr">
              <a:spcBef>
                <a:spcPts val="0"/>
              </a:spcBef>
              <a:buClr>
                <a:srgbClr val="B5D040"/>
              </a:buClr>
              <a:buFont typeface="Times New Roman" charset="0"/>
              <a:buChar char="•"/>
            </a:pPr>
            <a:endParaRPr lang="fr-FR" i="1">
              <a:solidFill>
                <a:schemeClr val="tx1"/>
              </a:solidFill>
              <a:latin typeface="Chalkboard"/>
              <a:cs typeface="Chalkboard"/>
            </a:endParaRPr>
          </a:p>
          <a:p>
            <a:endParaRPr lang="fr-FR"/>
          </a:p>
        </p:txBody>
      </p:sp>
      <p:sp>
        <p:nvSpPr>
          <p:cNvPr id="8" name="Text Box 1"/>
          <p:cNvSpPr txBox="1">
            <a:spLocks noChangeArrowheads="1"/>
          </p:cNvSpPr>
          <p:nvPr/>
        </p:nvSpPr>
        <p:spPr bwMode="auto">
          <a:xfrm>
            <a:off x="763960" y="137964"/>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2800" b="1">
                <a:solidFill>
                  <a:srgbClr val="FF0000"/>
                </a:solidFill>
                <a:effectLst>
                  <a:outerShdw blurRad="38100" dist="38100" dir="2700000" algn="tl">
                    <a:srgbClr val="DDDDDD"/>
                  </a:outerShdw>
                </a:effectLst>
                <a:latin typeface="Century Gothic" charset="0"/>
              </a:rPr>
              <a:t>Précarité énergétique</a:t>
            </a:r>
          </a:p>
        </p:txBody>
      </p:sp>
    </p:spTree>
    <p:extLst>
      <p:ext uri="{BB962C8B-B14F-4D97-AF65-F5344CB8AC3E}">
        <p14:creationId xmlns:p14="http://schemas.microsoft.com/office/powerpoint/2010/main" val="38298004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13" name="Text Box 1"/>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Précarité énergétique</a:t>
            </a:r>
          </a:p>
          <a:p>
            <a:pPr>
              <a:buClrTx/>
              <a:buFontTx/>
              <a:buNone/>
            </a:pPr>
            <a:r>
              <a:rPr lang="fr-FR" b="1">
                <a:solidFill>
                  <a:srgbClr val="FF0000"/>
                </a:solidFill>
                <a:effectLst>
                  <a:outerShdw blurRad="38100" dist="38100" dir="2700000" algn="tl">
                    <a:srgbClr val="DDDDDD"/>
                  </a:outerShdw>
                </a:effectLst>
                <a:latin typeface="Century Gothic" charset="0"/>
              </a:rPr>
              <a:t>Définition</a:t>
            </a:r>
            <a:endParaRPr lang="fr-FR" sz="1800" i="1">
              <a:solidFill>
                <a:srgbClr val="FF0000"/>
              </a:solidFill>
              <a:effectLst>
                <a:outerShdw blurRad="38100" dist="38100" dir="2700000" algn="tl">
                  <a:srgbClr val="DDDDDD"/>
                </a:outerShdw>
              </a:effectLst>
              <a:latin typeface="Chalkboard"/>
              <a:cs typeface="Chalkboard"/>
            </a:endParaRPr>
          </a:p>
        </p:txBody>
      </p:sp>
      <p:sp>
        <p:nvSpPr>
          <p:cNvPr id="8" name="Rectangle 7"/>
          <p:cNvSpPr/>
          <p:nvPr/>
        </p:nvSpPr>
        <p:spPr>
          <a:xfrm>
            <a:off x="539552" y="1268760"/>
            <a:ext cx="8280920" cy="2939266"/>
          </a:xfrm>
          <a:prstGeom prst="rect">
            <a:avLst/>
          </a:prstGeom>
        </p:spPr>
        <p:txBody>
          <a:bodyPr wrap="square">
            <a:spAutoFit/>
          </a:bodyPr>
          <a:lstStyle/>
          <a:p>
            <a:pPr>
              <a:spcBef>
                <a:spcPts val="600"/>
              </a:spcBef>
              <a:spcAft>
                <a:spcPts val="600"/>
              </a:spcAft>
              <a:buClr>
                <a:srgbClr val="B5D040"/>
              </a:buClr>
            </a:pPr>
            <a:r>
              <a:rPr lang="fr-FR" sz="1600" i="1">
                <a:solidFill>
                  <a:srgbClr val="660066"/>
                </a:solidFill>
                <a:latin typeface="Century Gothic" charset="0"/>
                <a:cs typeface="Century Gothic" charset="0"/>
              </a:rPr>
              <a:t>« </a:t>
            </a:r>
            <a:r>
              <a:rPr lang="fr-FR" sz="1800" i="1">
                <a:solidFill>
                  <a:schemeClr val="tx2"/>
                </a:solidFill>
                <a:latin typeface="Century Gothic" charset="0"/>
                <a:cs typeface="Century Gothic" charset="0"/>
              </a:rPr>
              <a:t>Est en situation de précarité énergétique (…) une personne qui éprouve dans son logement des difficultés particulières à disposer de la fourniture d’énergie nécessaire à la satisfaction de ses </a:t>
            </a:r>
            <a:r>
              <a:rPr lang="fr-FR" sz="1800" b="1" i="1">
                <a:solidFill>
                  <a:schemeClr val="tx1"/>
                </a:solidFill>
                <a:latin typeface="Chalkboard"/>
                <a:cs typeface="Chalkboard"/>
              </a:rPr>
              <a:t>besoins élémentaires</a:t>
            </a:r>
            <a:r>
              <a:rPr lang="fr-FR" sz="1800" i="1">
                <a:solidFill>
                  <a:schemeClr val="tx2"/>
                </a:solidFill>
                <a:latin typeface="Century Gothic" charset="0"/>
                <a:cs typeface="Century Gothic" charset="0"/>
              </a:rPr>
              <a:t> en raison de </a:t>
            </a:r>
            <a:r>
              <a:rPr lang="fr-FR" sz="1800" b="1" i="1">
                <a:solidFill>
                  <a:schemeClr val="tx2"/>
                </a:solidFill>
                <a:latin typeface="Chalkboard"/>
                <a:cs typeface="Chalkboard"/>
              </a:rPr>
              <a:t>l’inadaptation de ses ressources </a:t>
            </a:r>
            <a:r>
              <a:rPr lang="fr-FR" b="1" i="1">
                <a:solidFill>
                  <a:srgbClr val="FF0000"/>
                </a:solidFill>
                <a:latin typeface="Chalkboard"/>
                <a:cs typeface="Chalkboard"/>
              </a:rPr>
              <a:t>ou</a:t>
            </a:r>
            <a:r>
              <a:rPr lang="fr-FR" sz="1800" i="1">
                <a:solidFill>
                  <a:schemeClr val="tx2"/>
                </a:solidFill>
                <a:latin typeface="Chalkboard"/>
                <a:cs typeface="Chalkboard"/>
              </a:rPr>
              <a:t> </a:t>
            </a:r>
            <a:r>
              <a:rPr lang="fr-FR" sz="1800" b="1" i="1">
                <a:solidFill>
                  <a:schemeClr val="tx2"/>
                </a:solidFill>
                <a:latin typeface="Chalkboard"/>
                <a:cs typeface="Chalkboard"/>
              </a:rPr>
              <a:t>de ses conditions d’habitat</a:t>
            </a:r>
            <a:r>
              <a:rPr lang="fr-FR" sz="1800" i="1">
                <a:solidFill>
                  <a:schemeClr val="tx2"/>
                </a:solidFill>
                <a:latin typeface="Chalkboard"/>
                <a:cs typeface="Chalkboard"/>
              </a:rPr>
              <a:t>. </a:t>
            </a:r>
            <a:r>
              <a:rPr lang="fr-FR" sz="1600" i="1">
                <a:solidFill>
                  <a:srgbClr val="660066"/>
                </a:solidFill>
                <a:latin typeface="Chalkboard"/>
                <a:cs typeface="Chalkboard"/>
              </a:rPr>
              <a:t>» </a:t>
            </a:r>
          </a:p>
          <a:p>
            <a:pPr algn="r">
              <a:spcBef>
                <a:spcPts val="0"/>
              </a:spcBef>
              <a:buClr>
                <a:srgbClr val="B5D040"/>
              </a:buClr>
            </a:pPr>
            <a:r>
              <a:rPr lang="fr-FR" sz="1600" i="1">
                <a:solidFill>
                  <a:srgbClr val="000000"/>
                </a:solidFill>
                <a:latin typeface="Chalkboard"/>
                <a:cs typeface="Chalkboard"/>
              </a:rPr>
              <a:t>Loi Grenelle 2010</a:t>
            </a:r>
          </a:p>
          <a:p>
            <a:pPr>
              <a:spcBef>
                <a:spcPts val="0"/>
              </a:spcBef>
              <a:buClr>
                <a:srgbClr val="B5D040"/>
              </a:buClr>
            </a:pPr>
            <a:endParaRPr lang="fr-FR" sz="1600" i="1">
              <a:solidFill>
                <a:schemeClr val="tx1"/>
              </a:solidFill>
              <a:latin typeface="Chalkboard"/>
              <a:cs typeface="Chalkboard"/>
            </a:endParaRPr>
          </a:p>
          <a:p>
            <a:pPr>
              <a:spcBef>
                <a:spcPts val="0"/>
              </a:spcBef>
              <a:buClr>
                <a:srgbClr val="B5D040"/>
              </a:buClr>
            </a:pPr>
            <a:endParaRPr lang="fr-FR" sz="1600" i="1">
              <a:solidFill>
                <a:srgbClr val="660066"/>
              </a:solidFill>
              <a:latin typeface="Century Gothic" charset="0"/>
              <a:cs typeface="Century Gothic" charset="0"/>
            </a:endParaRPr>
          </a:p>
          <a:p>
            <a:pPr marL="285750" indent="-285750">
              <a:spcBef>
                <a:spcPts val="0"/>
              </a:spcBef>
              <a:buClr>
                <a:srgbClr val="B5D040"/>
              </a:buClr>
              <a:buFont typeface="Arial"/>
              <a:buChar char="•"/>
            </a:pPr>
            <a:endParaRPr lang="fr-FR" sz="1800">
              <a:solidFill>
                <a:schemeClr val="tx1"/>
              </a:solidFill>
              <a:latin typeface="Century Gothic" charset="0"/>
              <a:cs typeface="Century Gothic" charset="0"/>
            </a:endParaRPr>
          </a:p>
          <a:p>
            <a:pPr marL="285750" indent="-285750">
              <a:spcBef>
                <a:spcPts val="0"/>
              </a:spcBef>
              <a:buClr>
                <a:srgbClr val="B5D040"/>
              </a:buClr>
              <a:buFont typeface="Arial"/>
              <a:buChar char="•"/>
            </a:pPr>
            <a:endParaRPr lang="fr-FR" sz="1800">
              <a:solidFill>
                <a:schemeClr val="tx1"/>
              </a:solidFill>
              <a:latin typeface="Century Gothic" charset="0"/>
              <a:cs typeface="Century Gothic" charset="0"/>
            </a:endParaRPr>
          </a:p>
        </p:txBody>
      </p:sp>
      <p:sp>
        <p:nvSpPr>
          <p:cNvPr id="2" name="Espace réservé du numéro de diapositive 1"/>
          <p:cNvSpPr>
            <a:spLocks noGrp="1"/>
          </p:cNvSpPr>
          <p:nvPr>
            <p:ph type="sldNum" sz="quarter" idx="4"/>
          </p:nvPr>
        </p:nvSpPr>
        <p:spPr/>
        <p:txBody>
          <a:bodyPr/>
          <a:lstStyle/>
          <a:p>
            <a:fld id="{2F9A5648-B596-C640-B495-5D9F694734BC}" type="slidenum">
              <a:rPr lang="fr-FR" smtClean="0"/>
              <a:pPr/>
              <a:t>15</a:t>
            </a:fld>
            <a:endParaRPr lang="fr-FR"/>
          </a:p>
        </p:txBody>
      </p:sp>
      <p:pic>
        <p:nvPicPr>
          <p:cNvPr id="9" name="Image 8" descr="Capture d’écran 2016-04-12 à 16.02.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768" y="3140968"/>
            <a:ext cx="4176464" cy="3487981"/>
          </a:xfrm>
          <a:prstGeom prst="rect">
            <a:avLst/>
          </a:prstGeom>
        </p:spPr>
      </p:pic>
    </p:spTree>
    <p:extLst>
      <p:ext uri="{BB962C8B-B14F-4D97-AF65-F5344CB8AC3E}">
        <p14:creationId xmlns:p14="http://schemas.microsoft.com/office/powerpoint/2010/main" val="28088220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2F9A5648-B596-C640-B495-5D9F694734BC}" type="slidenum">
              <a:rPr lang="fr-FR" smtClean="0"/>
              <a:pPr/>
              <a:t>16</a:t>
            </a:fld>
            <a:endParaRPr lang="fr-FR"/>
          </a:p>
        </p:txBody>
      </p:sp>
      <p:sp>
        <p:nvSpPr>
          <p:cNvPr id="3" name="Espace réservé du numéro de diapositive 1"/>
          <p:cNvSpPr txBox="1">
            <a:spLocks/>
          </p:cNvSpPr>
          <p:nvPr/>
        </p:nvSpPr>
        <p:spPr>
          <a:xfrm>
            <a:off x="8532440" y="6492875"/>
            <a:ext cx="635000" cy="365125"/>
          </a:xfrm>
          <a:prstGeom prst="rect">
            <a:avLst/>
          </a:prstGeom>
        </p:spPr>
        <p:txBody>
          <a:bodyPr vert="horz" lIns="91440" tIns="45720" rIns="91440" bIns="45720" rtlCol="0" anchor="ctr"/>
          <a:lstStyle>
            <a:defPPr>
              <a:defRPr lang="en-GB"/>
            </a:defPPr>
            <a:lvl1pPr algn="r" defTabSz="449263" rtl="0" fontAlgn="base">
              <a:spcBef>
                <a:spcPct val="0"/>
              </a:spcBef>
              <a:spcAft>
                <a:spcPct val="0"/>
              </a:spcAft>
              <a:buClr>
                <a:srgbClr val="000000"/>
              </a:buClr>
              <a:buSzPct val="100000"/>
              <a:buFont typeface="Times New Roman" charset="0"/>
              <a:defRPr sz="1200" kern="1200">
                <a:solidFill>
                  <a:srgbClr val="000000"/>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a:lstStyle>
          <a:p>
            <a:fld id="{2F9A5648-B596-C640-B495-5D9F694734BC}" type="slidenum">
              <a:rPr lang="fr-FR" smtClean="0"/>
              <a:pPr/>
              <a:t>16</a:t>
            </a:fld>
            <a:endParaRPr lang="fr-FR"/>
          </a:p>
        </p:txBody>
      </p:sp>
      <p:sp>
        <p:nvSpPr>
          <p:cNvPr id="7" name="Rectangle 6"/>
          <p:cNvSpPr/>
          <p:nvPr/>
        </p:nvSpPr>
        <p:spPr>
          <a:xfrm>
            <a:off x="539552" y="1124744"/>
            <a:ext cx="8280920" cy="2523768"/>
          </a:xfrm>
          <a:prstGeom prst="rect">
            <a:avLst/>
          </a:prstGeom>
        </p:spPr>
        <p:txBody>
          <a:bodyPr wrap="square">
            <a:spAutoFit/>
          </a:bodyPr>
          <a:lstStyle/>
          <a:p>
            <a:pPr marL="457200" indent="-457200">
              <a:spcBef>
                <a:spcPts val="0"/>
              </a:spcBef>
              <a:buClr>
                <a:srgbClr val="B5D040"/>
              </a:buClr>
              <a:buFont typeface="Wingdings" charset="0"/>
              <a:buChar char="n"/>
            </a:pPr>
            <a:r>
              <a:rPr lang="fr-FR" sz="1600" b="1" dirty="0">
                <a:solidFill>
                  <a:schemeClr val="tx1"/>
                </a:solidFill>
                <a:latin typeface="Century Gothic" charset="0"/>
                <a:cs typeface="Century Gothic" charset="0"/>
              </a:rPr>
              <a:t>Mal logement  </a:t>
            </a:r>
            <a:r>
              <a:rPr lang="fr-FR" sz="1600" dirty="0">
                <a:solidFill>
                  <a:schemeClr val="tx1"/>
                </a:solidFill>
                <a:latin typeface="Century Gothic" charset="0"/>
                <a:cs typeface="Century Gothic" charset="0"/>
              </a:rPr>
              <a:t>: </a:t>
            </a:r>
            <a:r>
              <a:rPr lang="fr-FR" sz="1600" dirty="0">
                <a:solidFill>
                  <a:srgbClr val="000000"/>
                </a:solidFill>
                <a:latin typeface="Century Gothic"/>
                <a:cs typeface="Century Gothic"/>
              </a:rPr>
              <a:t>« </a:t>
            </a:r>
            <a:r>
              <a:rPr lang="fr-FR" sz="1600" i="1" dirty="0">
                <a:solidFill>
                  <a:srgbClr val="000000"/>
                </a:solidFill>
                <a:latin typeface="Century Gothic"/>
                <a:cs typeface="Century Gothic"/>
              </a:rPr>
              <a:t>Passoire énergétique</a:t>
            </a:r>
            <a:r>
              <a:rPr lang="fr-FR" sz="1600" dirty="0">
                <a:solidFill>
                  <a:srgbClr val="000000"/>
                </a:solidFill>
                <a:latin typeface="Century Gothic"/>
                <a:cs typeface="Century Gothic"/>
              </a:rPr>
              <a:t> » : logements MAL : isolé, équipé souvent éloignés du centre ville soit des frais de </a:t>
            </a:r>
            <a:r>
              <a:rPr lang="fr-FR" sz="1600" dirty="0">
                <a:solidFill>
                  <a:schemeClr val="tx1"/>
                </a:solidFill>
                <a:latin typeface="Century Gothic"/>
                <a:cs typeface="Century Gothic"/>
              </a:rPr>
              <a:t>frais de déplacement notamment en voiture</a:t>
            </a:r>
          </a:p>
          <a:p>
            <a:pPr marL="457200" indent="-457200">
              <a:spcBef>
                <a:spcPts val="0"/>
              </a:spcBef>
              <a:buClr>
                <a:srgbClr val="B5D040"/>
              </a:buClr>
              <a:buFont typeface="Wingdings" charset="0"/>
              <a:buChar char="n"/>
            </a:pPr>
            <a:r>
              <a:rPr lang="fr-FR" sz="1600" b="1" dirty="0">
                <a:solidFill>
                  <a:schemeClr val="tx1"/>
                </a:solidFill>
                <a:latin typeface="Century Gothic"/>
                <a:cs typeface="Century Gothic"/>
              </a:rPr>
              <a:t>Ménages modestes </a:t>
            </a:r>
            <a:r>
              <a:rPr lang="fr-FR" sz="1600" dirty="0">
                <a:solidFill>
                  <a:schemeClr val="tx1"/>
                </a:solidFill>
                <a:latin typeface="Century Gothic"/>
                <a:cs typeface="Century Gothic"/>
              </a:rPr>
              <a:t>en situation d’impayés, endettés et autres formes de précarité (emploi, santé, isolement social)</a:t>
            </a:r>
          </a:p>
          <a:p>
            <a:pPr marL="457200" indent="-457200">
              <a:spcBef>
                <a:spcPts val="0"/>
              </a:spcBef>
              <a:buClr>
                <a:srgbClr val="B5D040"/>
              </a:buClr>
              <a:buFont typeface="Wingdings" charset="0"/>
              <a:buChar char="n"/>
            </a:pPr>
            <a:r>
              <a:rPr lang="fr-FR" sz="1600" b="1" dirty="0">
                <a:solidFill>
                  <a:schemeClr val="tx1"/>
                </a:solidFill>
                <a:latin typeface="Century Gothic"/>
              </a:rPr>
              <a:t>Hausse constante du prix de l’énergie</a:t>
            </a:r>
            <a:r>
              <a:rPr lang="fr-FR" sz="1600" b="1" dirty="0">
                <a:solidFill>
                  <a:srgbClr val="000000"/>
                </a:solidFill>
                <a:latin typeface="Century Gothic"/>
                <a:cs typeface="Century Gothic"/>
              </a:rPr>
              <a:t> </a:t>
            </a:r>
            <a:r>
              <a:rPr lang="fr-FR" sz="1600" dirty="0">
                <a:solidFill>
                  <a:srgbClr val="000000"/>
                </a:solidFill>
                <a:latin typeface="Century Gothic"/>
                <a:cs typeface="Century Gothic"/>
              </a:rPr>
              <a:t/>
            </a:r>
            <a:br>
              <a:rPr lang="fr-FR" sz="1600" dirty="0">
                <a:solidFill>
                  <a:srgbClr val="000000"/>
                </a:solidFill>
                <a:latin typeface="Century Gothic"/>
                <a:cs typeface="Century Gothic"/>
              </a:rPr>
            </a:br>
            <a:r>
              <a:rPr lang="fr-FR" sz="1600" dirty="0">
                <a:solidFill>
                  <a:srgbClr val="000000"/>
                </a:solidFill>
                <a:latin typeface="Century Gothic"/>
                <a:cs typeface="Century Gothic"/>
              </a:rPr>
              <a:t>500 à 600 milles interventions/an pour impayés d’électricité ou de gaz naturel suivies de réductions de puissance (sauf bénéficiaires du chèque énergie) ou de coupures d’énergie. </a:t>
            </a:r>
            <a:r>
              <a:rPr lang="fr-FR" sz="1400" i="1" dirty="0">
                <a:solidFill>
                  <a:schemeClr val="tx1"/>
                </a:solidFill>
                <a:latin typeface="Century Gothic" charset="0"/>
              </a:rPr>
              <a:t/>
            </a:r>
            <a:br>
              <a:rPr lang="fr-FR" sz="1400" i="1" dirty="0">
                <a:solidFill>
                  <a:schemeClr val="tx1"/>
                </a:solidFill>
                <a:latin typeface="Century Gothic" charset="0"/>
              </a:rPr>
            </a:br>
            <a:endParaRPr lang="fr-FR" sz="1400" i="1" dirty="0">
              <a:solidFill>
                <a:schemeClr val="tx1"/>
              </a:solidFill>
              <a:latin typeface="Century Gothic" charset="0"/>
            </a:endParaRPr>
          </a:p>
        </p:txBody>
      </p:sp>
      <p:sp>
        <p:nvSpPr>
          <p:cNvPr id="9" name="Text Box 1"/>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Précarité énergétique</a:t>
            </a:r>
          </a:p>
          <a:p>
            <a:pPr>
              <a:buClrTx/>
              <a:buFontTx/>
              <a:buNone/>
            </a:pPr>
            <a:r>
              <a:rPr lang="fr-FR" b="1">
                <a:solidFill>
                  <a:srgbClr val="FF0000"/>
                </a:solidFill>
                <a:effectLst>
                  <a:outerShdw blurRad="38100" dist="38100" dir="2700000" algn="tl">
                    <a:srgbClr val="DDDDDD"/>
                  </a:outerShdw>
                </a:effectLst>
                <a:latin typeface="Century Gothic" charset="0"/>
              </a:rPr>
              <a:t>PE  : « à la croisée des chemins » entre…</a:t>
            </a:r>
          </a:p>
        </p:txBody>
      </p:sp>
      <p:pic>
        <p:nvPicPr>
          <p:cNvPr id="5" name="Image 4">
            <a:extLst>
              <a:ext uri="{FF2B5EF4-FFF2-40B4-BE49-F238E27FC236}">
                <a16:creationId xmlns:a16="http://schemas.microsoft.com/office/drawing/2014/main" xmlns="" id="{DB0E58C8-3B89-194D-B4BA-12636118D4A3}"/>
              </a:ext>
            </a:extLst>
          </p:cNvPr>
          <p:cNvPicPr>
            <a:picLocks noChangeAspect="1"/>
          </p:cNvPicPr>
          <p:nvPr/>
        </p:nvPicPr>
        <p:blipFill>
          <a:blip r:embed="rId2"/>
          <a:stretch>
            <a:fillRect/>
          </a:stretch>
        </p:blipFill>
        <p:spPr>
          <a:xfrm>
            <a:off x="809804" y="3648512"/>
            <a:ext cx="7722636" cy="3139862"/>
          </a:xfrm>
          <a:prstGeom prst="rect">
            <a:avLst/>
          </a:prstGeom>
        </p:spPr>
      </p:pic>
      <p:sp>
        <p:nvSpPr>
          <p:cNvPr id="6" name="ZoneTexte 5">
            <a:extLst>
              <a:ext uri="{FF2B5EF4-FFF2-40B4-BE49-F238E27FC236}">
                <a16:creationId xmlns:a16="http://schemas.microsoft.com/office/drawing/2014/main" xmlns="" id="{66648F8A-8704-7F4A-8C4C-63950A11102D}"/>
              </a:ext>
            </a:extLst>
          </p:cNvPr>
          <p:cNvSpPr txBox="1"/>
          <p:nvPr/>
        </p:nvSpPr>
        <p:spPr>
          <a:xfrm>
            <a:off x="3995936" y="3407323"/>
            <a:ext cx="4458272" cy="338554"/>
          </a:xfrm>
          <a:prstGeom prst="rect">
            <a:avLst/>
          </a:prstGeom>
          <a:noFill/>
        </p:spPr>
        <p:txBody>
          <a:bodyPr wrap="none" rtlCol="0">
            <a:spAutoFit/>
          </a:bodyPr>
          <a:lstStyle/>
          <a:p>
            <a:r>
              <a:rPr lang="fr-FR" sz="1600" i="1" dirty="0">
                <a:solidFill>
                  <a:schemeClr val="tx1"/>
                </a:solidFill>
                <a:latin typeface="Century Gothic" panose="020B0502020202020204" pitchFamily="34" charset="0"/>
              </a:rPr>
              <a:t>Source : PEGASE du Ministère €TTC/100 kWh</a:t>
            </a:r>
          </a:p>
        </p:txBody>
      </p:sp>
      <p:pic>
        <p:nvPicPr>
          <p:cNvPr id="10" name="Image 9" descr="Capture d’écran 2015-09-14 à 14.16.22.png">
            <a:extLst>
              <a:ext uri="{FF2B5EF4-FFF2-40B4-BE49-F238E27FC236}">
                <a16:creationId xmlns:a16="http://schemas.microsoft.com/office/drawing/2014/main" xmlns="" id="{D5040722-A5CE-6945-96FE-711C50F0B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4" y="86749"/>
            <a:ext cx="1296144" cy="940630"/>
          </a:xfrm>
          <a:prstGeom prst="rect">
            <a:avLst/>
          </a:prstGeom>
        </p:spPr>
      </p:pic>
    </p:spTree>
    <p:extLst>
      <p:ext uri="{BB962C8B-B14F-4D97-AF65-F5344CB8AC3E}">
        <p14:creationId xmlns:p14="http://schemas.microsoft.com/office/powerpoint/2010/main" val="473305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pic>
        <p:nvPicPr>
          <p:cNvPr id="9" name="Image 8" descr="Capture d’écran 2015-09-02 à 11.15.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844824"/>
            <a:ext cx="2853734" cy="1656184"/>
          </a:xfrm>
          <a:prstGeom prst="rect">
            <a:avLst/>
          </a:prstGeom>
        </p:spPr>
      </p:pic>
      <p:sp>
        <p:nvSpPr>
          <p:cNvPr id="12" name="ZoneTexte 11"/>
          <p:cNvSpPr txBox="1"/>
          <p:nvPr/>
        </p:nvSpPr>
        <p:spPr>
          <a:xfrm>
            <a:off x="467544" y="3645024"/>
            <a:ext cx="8280920" cy="1200328"/>
          </a:xfrm>
          <a:prstGeom prst="rect">
            <a:avLst/>
          </a:prstGeom>
          <a:noFill/>
        </p:spPr>
        <p:txBody>
          <a:bodyPr wrap="square" rtlCol="0">
            <a:spAutoFit/>
          </a:bodyPr>
          <a:lstStyle/>
          <a:p>
            <a:r>
              <a:rPr lang="fr-FR" sz="1600" i="1">
                <a:solidFill>
                  <a:srgbClr val="000000"/>
                </a:solidFill>
                <a:latin typeface="Chalkboard"/>
                <a:cs typeface="Chalkboard"/>
              </a:rPr>
              <a:t>Réactions</a:t>
            </a:r>
          </a:p>
          <a:p>
            <a:pPr marL="285750" indent="-285750">
              <a:buFont typeface="Arial"/>
              <a:buChar char="•"/>
            </a:pPr>
            <a:r>
              <a:rPr lang="fr-FR" sz="1400">
                <a:solidFill>
                  <a:srgbClr val="000000"/>
                </a:solidFill>
                <a:latin typeface="Century Gothic"/>
                <a:cs typeface="Century Gothic"/>
              </a:rPr>
              <a:t>Privations de chauffage </a:t>
            </a:r>
            <a:r>
              <a:rPr lang="fr-FR" sz="1400">
                <a:solidFill>
                  <a:srgbClr val="000000"/>
                </a:solidFill>
                <a:latin typeface="Wingdings"/>
                <a:ea typeface="Wingdings"/>
                <a:cs typeface="Wingdings"/>
                <a:sym typeface="Wingdings"/>
              </a:rPr>
              <a:t></a:t>
            </a:r>
            <a:r>
              <a:rPr lang="fr-FR" sz="1400">
                <a:solidFill>
                  <a:srgbClr val="000000"/>
                </a:solidFill>
                <a:latin typeface="Century Gothic"/>
                <a:cs typeface="Century Gothic"/>
                <a:sym typeface="Wingdings"/>
              </a:rPr>
              <a:t> froid</a:t>
            </a:r>
            <a:endParaRPr lang="fr-FR" sz="1400">
              <a:solidFill>
                <a:srgbClr val="000000"/>
              </a:solidFill>
              <a:latin typeface="Century Gothic"/>
              <a:cs typeface="Century Gothic"/>
            </a:endParaRPr>
          </a:p>
          <a:p>
            <a:pPr marL="285750" indent="-285750">
              <a:buFont typeface="Arial"/>
              <a:buChar char="•"/>
            </a:pPr>
            <a:r>
              <a:rPr lang="fr-FR" sz="1400">
                <a:solidFill>
                  <a:srgbClr val="000000"/>
                </a:solidFill>
                <a:latin typeface="Century Gothic"/>
                <a:cs typeface="Century Gothic"/>
              </a:rPr>
              <a:t>Calfeutrage et usage d’un poêle à pétrole </a:t>
            </a:r>
            <a:r>
              <a:rPr lang="fr-FR" sz="1400">
                <a:solidFill>
                  <a:srgbClr val="000000"/>
                </a:solidFill>
                <a:latin typeface="Wingdings"/>
                <a:ea typeface="Wingdings"/>
                <a:cs typeface="Wingdings"/>
                <a:sym typeface="Wingdings"/>
              </a:rPr>
              <a:t></a:t>
            </a:r>
            <a:r>
              <a:rPr lang="fr-FR" sz="1400">
                <a:solidFill>
                  <a:srgbClr val="000000"/>
                </a:solidFill>
                <a:latin typeface="Century Gothic"/>
                <a:cs typeface="Century Gothic"/>
                <a:sym typeface="Wingdings"/>
              </a:rPr>
              <a:t> humidité excessive</a:t>
            </a:r>
          </a:p>
          <a:p>
            <a:pPr marL="285750" indent="-285750">
              <a:buFont typeface="Arial"/>
              <a:buChar char="•"/>
            </a:pPr>
            <a:r>
              <a:rPr lang="fr-FR" sz="1400">
                <a:solidFill>
                  <a:srgbClr val="000000"/>
                </a:solidFill>
                <a:latin typeface="Century Gothic"/>
                <a:cs typeface="Century Gothic"/>
                <a:sym typeface="Wingdings"/>
              </a:rPr>
              <a:t>Non entretien des équipements </a:t>
            </a:r>
            <a:r>
              <a:rPr lang="fr-FR" sz="1400">
                <a:solidFill>
                  <a:srgbClr val="000000"/>
                </a:solidFill>
                <a:latin typeface="Wingdings"/>
                <a:ea typeface="Wingdings"/>
                <a:cs typeface="Wingdings"/>
                <a:sym typeface="Wingdings"/>
              </a:rPr>
              <a:t></a:t>
            </a:r>
            <a:r>
              <a:rPr lang="fr-FR" sz="1400">
                <a:solidFill>
                  <a:srgbClr val="000000"/>
                </a:solidFill>
                <a:latin typeface="Century Gothic"/>
                <a:cs typeface="Century Gothic"/>
                <a:sym typeface="Wingdings"/>
              </a:rPr>
              <a:t> </a:t>
            </a:r>
            <a:r>
              <a:rPr lang="fr-FR" sz="1400" err="1">
                <a:solidFill>
                  <a:srgbClr val="000000"/>
                </a:solidFill>
                <a:latin typeface="Century Gothic"/>
                <a:cs typeface="Century Gothic"/>
                <a:sym typeface="Wingdings"/>
              </a:rPr>
              <a:t>sur-consommation</a:t>
            </a:r>
            <a:r>
              <a:rPr lang="fr-FR" sz="1400">
                <a:solidFill>
                  <a:srgbClr val="000000"/>
                </a:solidFill>
                <a:latin typeface="Century Gothic"/>
                <a:cs typeface="Century Gothic"/>
                <a:sym typeface="Wingdings"/>
              </a:rPr>
              <a:t> et dangerosité</a:t>
            </a:r>
            <a:br>
              <a:rPr lang="fr-FR" sz="1400">
                <a:solidFill>
                  <a:srgbClr val="000000"/>
                </a:solidFill>
                <a:latin typeface="Century Gothic"/>
                <a:cs typeface="Century Gothic"/>
                <a:sym typeface="Wingdings"/>
              </a:rPr>
            </a:br>
            <a:r>
              <a:rPr lang="fr-FR" sz="1400">
                <a:solidFill>
                  <a:srgbClr val="000000"/>
                </a:solidFill>
                <a:latin typeface="Century Gothic"/>
                <a:cs typeface="Century Gothic"/>
                <a:sym typeface="Wingdings"/>
              </a:rPr>
              <a:t>(intoxication, risque d’explosion) </a:t>
            </a:r>
            <a:endParaRPr lang="fr-FR" sz="1400">
              <a:solidFill>
                <a:srgbClr val="000000"/>
              </a:solidFill>
              <a:latin typeface="Century Gothic"/>
              <a:cs typeface="Century Gothic"/>
            </a:endParaRPr>
          </a:p>
        </p:txBody>
      </p:sp>
      <p:sp>
        <p:nvSpPr>
          <p:cNvPr id="10" name="ZoneTexte 9"/>
          <p:cNvSpPr txBox="1"/>
          <p:nvPr/>
        </p:nvSpPr>
        <p:spPr>
          <a:xfrm>
            <a:off x="539552" y="1052736"/>
            <a:ext cx="7632848" cy="553998"/>
          </a:xfrm>
          <a:prstGeom prst="rect">
            <a:avLst/>
          </a:prstGeom>
          <a:noFill/>
        </p:spPr>
        <p:txBody>
          <a:bodyPr wrap="square" rtlCol="0">
            <a:spAutoFit/>
          </a:bodyPr>
          <a:lstStyle/>
          <a:p>
            <a:r>
              <a:rPr lang="fr-FR" sz="1600" i="1">
                <a:solidFill>
                  <a:srgbClr val="000000"/>
                </a:solidFill>
                <a:latin typeface="Chalkboard"/>
                <a:cs typeface="Chalkboard"/>
              </a:rPr>
              <a:t>Rupture(s)</a:t>
            </a:r>
          </a:p>
          <a:p>
            <a:r>
              <a:rPr lang="fr-FR" sz="1400">
                <a:solidFill>
                  <a:srgbClr val="000000"/>
                </a:solidFill>
                <a:latin typeface="Century Gothic"/>
                <a:cs typeface="Century Gothic"/>
              </a:rPr>
              <a:t>Vie privée et/ou professionnelle qui induit une </a:t>
            </a:r>
            <a:r>
              <a:rPr lang="fr-FR" sz="1400">
                <a:solidFill>
                  <a:srgbClr val="000000"/>
                </a:solidFill>
                <a:latin typeface="Century Gothic"/>
                <a:cs typeface="Century Gothic"/>
                <a:sym typeface="Wingdings"/>
              </a:rPr>
              <a:t>baisse des ressources</a:t>
            </a:r>
            <a:endParaRPr lang="fr-FR" sz="1400"/>
          </a:p>
        </p:txBody>
      </p:sp>
      <p:sp>
        <p:nvSpPr>
          <p:cNvPr id="2" name="ZoneTexte 1"/>
          <p:cNvSpPr txBox="1"/>
          <p:nvPr/>
        </p:nvSpPr>
        <p:spPr>
          <a:xfrm>
            <a:off x="3347864" y="1700808"/>
            <a:ext cx="5378631" cy="1846659"/>
          </a:xfrm>
          <a:prstGeom prst="rect">
            <a:avLst/>
          </a:prstGeom>
          <a:noFill/>
        </p:spPr>
        <p:txBody>
          <a:bodyPr wrap="square" rtlCol="0">
            <a:spAutoFit/>
          </a:bodyPr>
          <a:lstStyle/>
          <a:p>
            <a:r>
              <a:rPr lang="fr-FR" sz="1600" i="1">
                <a:solidFill>
                  <a:srgbClr val="000000"/>
                </a:solidFill>
                <a:latin typeface="Chalkboard"/>
                <a:cs typeface="Chalkboard"/>
              </a:rPr>
              <a:t>Résultats</a:t>
            </a:r>
          </a:p>
          <a:p>
            <a:pPr marL="285750" indent="-285750">
              <a:buFont typeface="Arial"/>
              <a:buChar char="•"/>
            </a:pPr>
            <a:r>
              <a:rPr lang="fr-FR" sz="1400">
                <a:solidFill>
                  <a:srgbClr val="000000"/>
                </a:solidFill>
                <a:latin typeface="Century Gothic"/>
                <a:cs typeface="Century Gothic"/>
              </a:rPr>
              <a:t>Difficultés à accéder/se maintenir dans un logement qui est souvent mal isolé/mal équipé</a:t>
            </a:r>
          </a:p>
          <a:p>
            <a:pPr marL="285750" indent="-285750">
              <a:buFont typeface="Arial"/>
              <a:buChar char="•"/>
            </a:pPr>
            <a:r>
              <a:rPr lang="fr-FR" sz="1400">
                <a:solidFill>
                  <a:srgbClr val="000000"/>
                </a:solidFill>
                <a:latin typeface="Century Gothic"/>
                <a:cs typeface="Century Gothic"/>
              </a:rPr>
              <a:t>Perte de confort</a:t>
            </a:r>
          </a:p>
          <a:p>
            <a:pPr marL="285750" indent="-285750">
              <a:buFont typeface="Arial"/>
              <a:buChar char="•"/>
            </a:pPr>
            <a:r>
              <a:rPr lang="fr-FR" sz="1400">
                <a:solidFill>
                  <a:srgbClr val="000000"/>
                </a:solidFill>
                <a:latin typeface="Century Gothic"/>
                <a:cs typeface="Century Gothic"/>
              </a:rPr>
              <a:t>Impayés (énergie et eau) </a:t>
            </a:r>
          </a:p>
          <a:p>
            <a:pPr marL="285750" indent="-285750">
              <a:buFont typeface="Arial"/>
              <a:buChar char="•"/>
            </a:pPr>
            <a:r>
              <a:rPr lang="fr-FR" sz="1400">
                <a:solidFill>
                  <a:srgbClr val="000000"/>
                </a:solidFill>
                <a:latin typeface="Century Gothic"/>
                <a:cs typeface="Century Gothic"/>
              </a:rPr>
              <a:t>Endettement</a:t>
            </a:r>
          </a:p>
          <a:p>
            <a:pPr marL="285750" indent="-285750">
              <a:buFont typeface="Arial"/>
              <a:buChar char="•"/>
            </a:pPr>
            <a:r>
              <a:rPr lang="fr-FR" sz="1400">
                <a:solidFill>
                  <a:srgbClr val="000000"/>
                </a:solidFill>
                <a:latin typeface="Century Gothic"/>
                <a:cs typeface="Century Gothic"/>
              </a:rPr>
              <a:t>Recours aux aides d’urgence</a:t>
            </a:r>
          </a:p>
          <a:p>
            <a:pPr marL="285750" indent="-285750">
              <a:buFont typeface="Arial"/>
              <a:buChar char="•"/>
            </a:pPr>
            <a:r>
              <a:rPr lang="fr-FR" sz="1400">
                <a:solidFill>
                  <a:srgbClr val="000000"/>
                </a:solidFill>
                <a:latin typeface="Century Gothic"/>
                <a:cs typeface="Century Gothic"/>
              </a:rPr>
              <a:t>Coupure d’énergie</a:t>
            </a:r>
            <a:endParaRPr lang="fr-FR" sz="1400"/>
          </a:p>
        </p:txBody>
      </p:sp>
      <p:sp>
        <p:nvSpPr>
          <p:cNvPr id="3" name="ZoneTexte 2"/>
          <p:cNvSpPr txBox="1"/>
          <p:nvPr/>
        </p:nvSpPr>
        <p:spPr>
          <a:xfrm>
            <a:off x="611560" y="5157192"/>
            <a:ext cx="8064896" cy="1631216"/>
          </a:xfrm>
          <a:prstGeom prst="rect">
            <a:avLst/>
          </a:prstGeom>
          <a:noFill/>
        </p:spPr>
        <p:txBody>
          <a:bodyPr wrap="square" rtlCol="0">
            <a:spAutoFit/>
          </a:bodyPr>
          <a:lstStyle/>
          <a:p>
            <a:r>
              <a:rPr lang="fr-FR" sz="1600" i="1">
                <a:solidFill>
                  <a:srgbClr val="000000"/>
                </a:solidFill>
                <a:latin typeface="Chalkboard"/>
                <a:cs typeface="Chalkboard"/>
              </a:rPr>
              <a:t>Conséquences</a:t>
            </a:r>
          </a:p>
          <a:p>
            <a:pPr marL="285750" indent="-285750">
              <a:buFont typeface="Arial"/>
              <a:buChar char="•"/>
            </a:pPr>
            <a:r>
              <a:rPr lang="fr-FR" sz="1400">
                <a:solidFill>
                  <a:srgbClr val="000000"/>
                </a:solidFill>
                <a:latin typeface="Century Gothic"/>
                <a:cs typeface="Century Gothic"/>
              </a:rPr>
              <a:t>LOGEMENT : dégradation due à humidité excessive et un désinvestissement progressif du ménage </a:t>
            </a:r>
          </a:p>
          <a:p>
            <a:pPr marL="285750" indent="-285750">
              <a:buFont typeface="Arial"/>
              <a:buChar char="•"/>
            </a:pPr>
            <a:r>
              <a:rPr lang="fr-FR" sz="1400">
                <a:solidFill>
                  <a:srgbClr val="000000"/>
                </a:solidFill>
                <a:latin typeface="Century Gothic"/>
                <a:cs typeface="Century Gothic"/>
              </a:rPr>
              <a:t>SOCIALES/PSYCHOLOGIQUES : relations conflictuelles avec le bailleur, les fournisseurs d’énergie, isolement social/affectif, rupture scolaire </a:t>
            </a:r>
            <a:r>
              <a:rPr lang="fr-FR" sz="1400">
                <a:solidFill>
                  <a:schemeClr val="tx1"/>
                </a:solidFill>
                <a:latin typeface="Century Gothic"/>
                <a:cs typeface="Century Gothic"/>
              </a:rPr>
              <a:t>(activités statiques difficiles) </a:t>
            </a:r>
            <a:endParaRPr lang="fr-FR" sz="1400"/>
          </a:p>
          <a:p>
            <a:pPr marL="285750" indent="-285750">
              <a:buFont typeface="Arial"/>
              <a:buChar char="•"/>
            </a:pPr>
            <a:r>
              <a:rPr lang="fr-FR" sz="1400">
                <a:solidFill>
                  <a:srgbClr val="000000"/>
                </a:solidFill>
                <a:latin typeface="Century Gothic"/>
                <a:cs typeface="Century Gothic"/>
              </a:rPr>
              <a:t>SANTÉ : fatigue (résister au froid), maladies respiratoires, intoxication, dépression, décès (froid, incendie)</a:t>
            </a:r>
          </a:p>
        </p:txBody>
      </p:sp>
      <p:cxnSp>
        <p:nvCxnSpPr>
          <p:cNvPr id="9216" name="Connecteur droit avec flèche 9215"/>
          <p:cNvCxnSpPr/>
          <p:nvPr/>
        </p:nvCxnSpPr>
        <p:spPr bwMode="auto">
          <a:xfrm flipH="1">
            <a:off x="2627784" y="3501008"/>
            <a:ext cx="1008112" cy="360040"/>
          </a:xfrm>
          <a:prstGeom prst="straightConnector1">
            <a:avLst/>
          </a:prstGeom>
          <a:ln>
            <a:headEnd type="none" w="med" len="med"/>
            <a:tailEnd type="arrow"/>
          </a:ln>
          <a:extLst/>
        </p:spPr>
        <p:style>
          <a:lnRef idx="2">
            <a:schemeClr val="accent4"/>
          </a:lnRef>
          <a:fillRef idx="0">
            <a:schemeClr val="accent4"/>
          </a:fillRef>
          <a:effectRef idx="1">
            <a:schemeClr val="accent4"/>
          </a:effectRef>
          <a:fontRef idx="minor">
            <a:schemeClr val="tx1"/>
          </a:fontRef>
        </p:style>
      </p:cxnSp>
      <p:cxnSp>
        <p:nvCxnSpPr>
          <p:cNvPr id="9219" name="Connecteur droit avec flèche 9218"/>
          <p:cNvCxnSpPr/>
          <p:nvPr/>
        </p:nvCxnSpPr>
        <p:spPr bwMode="auto">
          <a:xfrm>
            <a:off x="3059832" y="1628800"/>
            <a:ext cx="0" cy="360040"/>
          </a:xfrm>
          <a:prstGeom prst="straightConnector1">
            <a:avLst/>
          </a:prstGeom>
          <a:ln>
            <a:headEnd type="none" w="med" len="med"/>
            <a:tailEnd type="arrow"/>
          </a:ln>
          <a:extLst/>
        </p:spPr>
        <p:style>
          <a:lnRef idx="2">
            <a:schemeClr val="accent4"/>
          </a:lnRef>
          <a:fillRef idx="0">
            <a:schemeClr val="accent4"/>
          </a:fillRef>
          <a:effectRef idx="1">
            <a:schemeClr val="accent4"/>
          </a:effectRef>
          <a:fontRef idx="minor">
            <a:schemeClr val="tx1"/>
          </a:fontRef>
        </p:style>
      </p:cxnSp>
      <p:cxnSp>
        <p:nvCxnSpPr>
          <p:cNvPr id="9222" name="Connecteur droit avec flèche 9221"/>
          <p:cNvCxnSpPr/>
          <p:nvPr/>
        </p:nvCxnSpPr>
        <p:spPr bwMode="auto">
          <a:xfrm>
            <a:off x="2699792" y="4869160"/>
            <a:ext cx="0" cy="504056"/>
          </a:xfrm>
          <a:prstGeom prst="straightConnector1">
            <a:avLst/>
          </a:prstGeom>
          <a:ln>
            <a:headEnd type="none" w="med" len="med"/>
            <a:tailEnd type="arrow"/>
          </a:ln>
          <a:extLst/>
        </p:spPr>
        <p:style>
          <a:lnRef idx="2">
            <a:schemeClr val="dk1"/>
          </a:lnRef>
          <a:fillRef idx="0">
            <a:schemeClr val="dk1"/>
          </a:fillRef>
          <a:effectRef idx="1">
            <a:schemeClr val="dk1"/>
          </a:effectRef>
          <a:fontRef idx="minor">
            <a:schemeClr val="tx1"/>
          </a:fontRef>
        </p:style>
      </p:cxnSp>
      <p:sp>
        <p:nvSpPr>
          <p:cNvPr id="4" name="Espace réservé du numéro de diapositive 3"/>
          <p:cNvSpPr>
            <a:spLocks noGrp="1"/>
          </p:cNvSpPr>
          <p:nvPr>
            <p:ph type="sldNum" sz="quarter" idx="4"/>
          </p:nvPr>
        </p:nvSpPr>
        <p:spPr/>
        <p:txBody>
          <a:bodyPr/>
          <a:lstStyle/>
          <a:p>
            <a:fld id="{2F9A5648-B596-C640-B495-5D9F694734BC}" type="slidenum">
              <a:rPr lang="fr-FR" smtClean="0"/>
              <a:pPr/>
              <a:t>17</a:t>
            </a:fld>
            <a:endParaRPr lang="fr-FR"/>
          </a:p>
        </p:txBody>
      </p:sp>
      <p:pic>
        <p:nvPicPr>
          <p:cNvPr id="15" name="Image 14" descr="Capture d’écran 2015-09-02 à 12.19.5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0272" y="3717032"/>
            <a:ext cx="701330" cy="864096"/>
          </a:xfrm>
          <a:prstGeom prst="rect">
            <a:avLst/>
          </a:prstGeom>
        </p:spPr>
      </p:pic>
      <p:pic>
        <p:nvPicPr>
          <p:cNvPr id="16" name="Picture 13" descr="feu-cuis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7776" y="3212976"/>
            <a:ext cx="909343" cy="1368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Image 16" descr="Malad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2280" y="4653136"/>
            <a:ext cx="1623389" cy="792088"/>
          </a:xfrm>
          <a:prstGeom prst="rect">
            <a:avLst/>
          </a:prstGeom>
        </p:spPr>
      </p:pic>
      <p:sp>
        <p:nvSpPr>
          <p:cNvPr id="20" name="Text Box 1"/>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Précarité énergétique</a:t>
            </a:r>
          </a:p>
          <a:p>
            <a:pPr>
              <a:buClrTx/>
              <a:buFontTx/>
              <a:buNone/>
            </a:pPr>
            <a:r>
              <a:rPr lang="fr-FR" b="1">
                <a:solidFill>
                  <a:srgbClr val="FF0000"/>
                </a:solidFill>
                <a:effectLst>
                  <a:outerShdw blurRad="38100" dist="38100" dir="2700000" algn="tl">
                    <a:srgbClr val="DDDDDD"/>
                  </a:outerShdw>
                </a:effectLst>
                <a:latin typeface="Century Gothic" charset="0"/>
              </a:rPr>
              <a:t>Facteurs interdépendants et aggravants</a:t>
            </a:r>
          </a:p>
        </p:txBody>
      </p:sp>
    </p:spTree>
    <p:extLst>
      <p:ext uri="{BB962C8B-B14F-4D97-AF65-F5344CB8AC3E}">
        <p14:creationId xmlns:p14="http://schemas.microsoft.com/office/powerpoint/2010/main" val="34255820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8" name="Rectangle 7"/>
          <p:cNvSpPr/>
          <p:nvPr/>
        </p:nvSpPr>
        <p:spPr>
          <a:xfrm>
            <a:off x="539552" y="1196752"/>
            <a:ext cx="8280920" cy="3323987"/>
          </a:xfrm>
          <a:prstGeom prst="rect">
            <a:avLst/>
          </a:prstGeom>
        </p:spPr>
        <p:txBody>
          <a:bodyPr wrap="square">
            <a:spAutoFit/>
          </a:bodyPr>
          <a:lstStyle/>
          <a:p>
            <a:pPr marL="457200" indent="-457200">
              <a:spcBef>
                <a:spcPts val="0"/>
              </a:spcBef>
              <a:buClr>
                <a:srgbClr val="B5D040"/>
              </a:buClr>
              <a:buFont typeface="Wingdings" charset="0"/>
              <a:buChar char="n"/>
            </a:pPr>
            <a:r>
              <a:rPr lang="fr-FR" sz="1600" b="1">
                <a:solidFill>
                  <a:schemeClr val="tx1"/>
                </a:solidFill>
                <a:latin typeface="Century Gothic"/>
                <a:cs typeface="Century Gothic"/>
              </a:rPr>
              <a:t>RAPPEL </a:t>
            </a:r>
            <a:r>
              <a:rPr lang="fr-FR" sz="1600">
                <a:solidFill>
                  <a:schemeClr val="tx1"/>
                </a:solidFill>
                <a:latin typeface="Century Gothic"/>
                <a:cs typeface="Century Gothic"/>
              </a:rPr>
              <a:t>(Réseau des Acteurs de la Pauvreté Energétique) créé en 2007</a:t>
            </a:r>
            <a:br>
              <a:rPr lang="fr-FR" sz="1600">
                <a:solidFill>
                  <a:schemeClr val="tx1"/>
                </a:solidFill>
                <a:latin typeface="Century Gothic"/>
                <a:cs typeface="Century Gothic"/>
              </a:rPr>
            </a:br>
            <a:r>
              <a:rPr lang="fr-FR" sz="1600">
                <a:solidFill>
                  <a:schemeClr val="tx1"/>
                </a:solidFill>
                <a:latin typeface="Century Gothic"/>
                <a:cs typeface="Century Gothic"/>
              </a:rPr>
              <a:t>Coordonné par le CLER (Réseau pour la Transition Energétique)  </a:t>
            </a:r>
            <a:r>
              <a:rPr lang="fr-FR" sz="1600">
                <a:solidFill>
                  <a:schemeClr val="tx1"/>
                </a:solidFill>
                <a:latin typeface="Century Gothic"/>
                <a:cs typeface="Century Gothic"/>
                <a:hlinkClick r:id="rId3"/>
              </a:rPr>
              <a:t>www.precarite-energetique.org</a:t>
            </a:r>
            <a:endParaRPr lang="fr-FR" sz="1600">
              <a:solidFill>
                <a:schemeClr val="tx1"/>
              </a:solidFill>
              <a:latin typeface="Century Gothic"/>
              <a:cs typeface="Century Gothic"/>
            </a:endParaRPr>
          </a:p>
          <a:p>
            <a:pPr marL="457200" indent="-457200">
              <a:spcBef>
                <a:spcPts val="0"/>
              </a:spcBef>
              <a:buClr>
                <a:srgbClr val="B5D040"/>
              </a:buClr>
              <a:buFont typeface="Wingdings" charset="0"/>
              <a:buChar char="n"/>
            </a:pPr>
            <a:endParaRPr lang="fr-FR" sz="1600">
              <a:solidFill>
                <a:schemeClr val="tx1"/>
              </a:solidFill>
              <a:latin typeface="Century Gothic"/>
              <a:cs typeface="Century Gothic"/>
            </a:endParaRPr>
          </a:p>
          <a:p>
            <a:pPr marL="457200" indent="-457200">
              <a:spcBef>
                <a:spcPts val="0"/>
              </a:spcBef>
              <a:buClr>
                <a:srgbClr val="B5D040"/>
              </a:buClr>
              <a:buFont typeface="Wingdings" charset="0"/>
              <a:buChar char="n"/>
            </a:pPr>
            <a:r>
              <a:rPr lang="fr-FR" sz="1600" b="1">
                <a:solidFill>
                  <a:schemeClr val="tx1"/>
                </a:solidFill>
                <a:latin typeface="Century Gothic"/>
                <a:cs typeface="Century Gothic"/>
              </a:rPr>
              <a:t>ONPE</a:t>
            </a:r>
            <a:r>
              <a:rPr lang="fr-FR" sz="1600">
                <a:solidFill>
                  <a:schemeClr val="tx1"/>
                </a:solidFill>
                <a:latin typeface="Century Gothic"/>
                <a:cs typeface="Century Gothic"/>
              </a:rPr>
              <a:t> (Observatoire </a:t>
            </a:r>
            <a:r>
              <a:rPr lang="fr-FR" sz="1600">
                <a:solidFill>
                  <a:schemeClr val="tx1"/>
                </a:solidFill>
                <a:latin typeface="Century Gothic" charset="0"/>
                <a:cs typeface="Century Gothic" charset="0"/>
              </a:rPr>
              <a:t>National de la Précarité Energétique) créé en 2011</a:t>
            </a:r>
            <a:br>
              <a:rPr lang="fr-FR" sz="1600">
                <a:solidFill>
                  <a:schemeClr val="tx1"/>
                </a:solidFill>
                <a:latin typeface="Century Gothic" charset="0"/>
                <a:cs typeface="Century Gothic" charset="0"/>
              </a:rPr>
            </a:br>
            <a:r>
              <a:rPr lang="fr-FR" sz="1600">
                <a:solidFill>
                  <a:schemeClr val="tx1"/>
                </a:solidFill>
                <a:latin typeface="Century Gothic" charset="0"/>
                <a:cs typeface="Century Gothic" charset="0"/>
                <a:hlinkClick r:id="rId4"/>
              </a:rPr>
              <a:t>www.onpe.org</a:t>
            </a:r>
            <a:r>
              <a:rPr lang="fr-FR" sz="1600">
                <a:solidFill>
                  <a:schemeClr val="tx1"/>
                </a:solidFill>
                <a:latin typeface="Century Gothic" charset="0"/>
                <a:cs typeface="Century Gothic" charset="0"/>
              </a:rPr>
              <a:t/>
            </a:r>
            <a:br>
              <a:rPr lang="fr-FR" sz="1600">
                <a:solidFill>
                  <a:schemeClr val="tx1"/>
                </a:solidFill>
                <a:latin typeface="Century Gothic" charset="0"/>
                <a:cs typeface="Century Gothic" charset="0"/>
              </a:rPr>
            </a:br>
            <a:r>
              <a:rPr lang="fr-FR" sz="1600" i="1">
                <a:solidFill>
                  <a:schemeClr val="tx1"/>
                </a:solidFill>
                <a:latin typeface="Century Gothic" charset="0"/>
                <a:cs typeface="Century Gothic" charset="0"/>
              </a:rPr>
              <a:t>Dernier rapport publié 22/11/2018 </a:t>
            </a:r>
            <a:r>
              <a:rPr lang="fr-FR" sz="1600">
                <a:solidFill>
                  <a:schemeClr val="tx1"/>
                </a:solidFill>
                <a:latin typeface="Century Gothic" charset="0"/>
                <a:cs typeface="Century Gothic" charset="0"/>
              </a:rPr>
              <a:t/>
            </a:r>
            <a:br>
              <a:rPr lang="fr-FR" sz="1600">
                <a:solidFill>
                  <a:schemeClr val="tx1"/>
                </a:solidFill>
                <a:latin typeface="Century Gothic" charset="0"/>
                <a:cs typeface="Century Gothic" charset="0"/>
              </a:rPr>
            </a:br>
            <a:endParaRPr lang="fr-FR" sz="1600" i="1">
              <a:solidFill>
                <a:schemeClr val="tx1"/>
              </a:solidFill>
              <a:latin typeface="Lucida Bright"/>
              <a:cs typeface="Lucida Bright"/>
            </a:endParaRPr>
          </a:p>
          <a:p>
            <a:pPr>
              <a:spcBef>
                <a:spcPts val="0"/>
              </a:spcBef>
              <a:buClr>
                <a:srgbClr val="B5D040"/>
              </a:buClr>
            </a:pPr>
            <a:r>
              <a:rPr lang="fr-FR" sz="1600" i="1">
                <a:solidFill>
                  <a:schemeClr val="tx1"/>
                </a:solidFill>
                <a:latin typeface="Chalkboard"/>
                <a:cs typeface="Chalkboard"/>
              </a:rPr>
              <a:t>Inscrivez-vous « en ligne » </a:t>
            </a:r>
          </a:p>
          <a:p>
            <a:pPr marL="285750" indent="-285750">
              <a:spcBef>
                <a:spcPts val="0"/>
              </a:spcBef>
              <a:buClr>
                <a:srgbClr val="B5D040"/>
              </a:buClr>
              <a:buFont typeface="Arial"/>
              <a:buChar char="•"/>
            </a:pPr>
            <a:r>
              <a:rPr lang="fr-FR" sz="1600" i="1">
                <a:solidFill>
                  <a:schemeClr val="tx1"/>
                </a:solidFill>
                <a:latin typeface="Chalkboard"/>
                <a:cs typeface="Chalkboard"/>
              </a:rPr>
              <a:t>Recevoir la lettre d’information, </a:t>
            </a:r>
          </a:p>
          <a:p>
            <a:pPr marL="285750" indent="-285750">
              <a:spcBef>
                <a:spcPts val="0"/>
              </a:spcBef>
              <a:buClr>
                <a:srgbClr val="B5D040"/>
              </a:buClr>
              <a:buFont typeface="Arial"/>
              <a:buChar char="•"/>
            </a:pPr>
            <a:r>
              <a:rPr lang="fr-FR" sz="1600" i="1">
                <a:solidFill>
                  <a:schemeClr val="tx1"/>
                </a:solidFill>
                <a:latin typeface="Chalkboard"/>
                <a:cs typeface="Chalkboard"/>
              </a:rPr>
              <a:t>Suivre L’actualité,</a:t>
            </a:r>
          </a:p>
          <a:p>
            <a:pPr marL="285750" indent="-285750">
              <a:spcBef>
                <a:spcPts val="0"/>
              </a:spcBef>
              <a:buClr>
                <a:srgbClr val="B5D040"/>
              </a:buClr>
              <a:buFont typeface="Arial"/>
              <a:buChar char="•"/>
            </a:pPr>
            <a:r>
              <a:rPr lang="fr-FR" sz="1600" i="1">
                <a:solidFill>
                  <a:schemeClr val="tx1"/>
                </a:solidFill>
                <a:latin typeface="Chalkboard"/>
                <a:cs typeface="Chalkboard"/>
              </a:rPr>
              <a:t>Participer à des séminaires, formation, Webinaires, etc.</a:t>
            </a:r>
          </a:p>
          <a:p>
            <a:pPr marL="457200" indent="-457200">
              <a:spcBef>
                <a:spcPts val="0"/>
              </a:spcBef>
              <a:buClr>
                <a:srgbClr val="B5D040"/>
              </a:buClr>
              <a:buFont typeface="Wingdings" charset="0"/>
              <a:buChar char="n"/>
            </a:pPr>
            <a:endParaRPr lang="fr-FR" sz="1800">
              <a:solidFill>
                <a:schemeClr val="tx1"/>
              </a:solidFill>
              <a:latin typeface="Century Gothic" charset="0"/>
              <a:cs typeface="Century Gothic" charset="0"/>
            </a:endParaRPr>
          </a:p>
        </p:txBody>
      </p:sp>
      <p:sp>
        <p:nvSpPr>
          <p:cNvPr id="4" name="Espace réservé du numéro de diapositive 3"/>
          <p:cNvSpPr>
            <a:spLocks noGrp="1"/>
          </p:cNvSpPr>
          <p:nvPr>
            <p:ph type="sldNum" sz="quarter" idx="4"/>
          </p:nvPr>
        </p:nvSpPr>
        <p:spPr/>
        <p:txBody>
          <a:bodyPr/>
          <a:lstStyle/>
          <a:p>
            <a:fld id="{2F9A5648-B596-C640-B495-5D9F694734BC}" type="slidenum">
              <a:rPr lang="fr-FR" smtClean="0"/>
              <a:pPr/>
              <a:t>18</a:t>
            </a:fld>
            <a:endParaRPr lang="fr-FR"/>
          </a:p>
        </p:txBody>
      </p:sp>
      <p:sp>
        <p:nvSpPr>
          <p:cNvPr id="9" name="Text Box 1"/>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Précarité énergétique</a:t>
            </a:r>
          </a:p>
          <a:p>
            <a:pPr>
              <a:buClrTx/>
              <a:buFontTx/>
              <a:buNone/>
            </a:pPr>
            <a:r>
              <a:rPr lang="fr-FR" b="1">
                <a:solidFill>
                  <a:srgbClr val="FF0000"/>
                </a:solidFill>
                <a:effectLst>
                  <a:outerShdw blurRad="38100" dist="38100" dir="2700000" algn="tl">
                    <a:srgbClr val="DDDDDD"/>
                  </a:outerShdw>
                </a:effectLst>
                <a:latin typeface="Century Gothic" charset="0"/>
              </a:rPr>
              <a:t>Acteurs principaux</a:t>
            </a:r>
          </a:p>
        </p:txBody>
      </p:sp>
      <p:pic>
        <p:nvPicPr>
          <p:cNvPr id="5" name="Image 4">
            <a:extLst>
              <a:ext uri="{FF2B5EF4-FFF2-40B4-BE49-F238E27FC236}">
                <a16:creationId xmlns:a16="http://schemas.microsoft.com/office/drawing/2014/main" xmlns="" id="{4ED52C2C-9828-DA4E-A75B-281FA2881A01}"/>
              </a:ext>
            </a:extLst>
          </p:cNvPr>
          <p:cNvPicPr>
            <a:picLocks noChangeAspect="1"/>
          </p:cNvPicPr>
          <p:nvPr/>
        </p:nvPicPr>
        <p:blipFill>
          <a:blip r:embed="rId5"/>
          <a:stretch>
            <a:fillRect/>
          </a:stretch>
        </p:blipFill>
        <p:spPr>
          <a:xfrm>
            <a:off x="4466004" y="4221089"/>
            <a:ext cx="4286008" cy="2449148"/>
          </a:xfrm>
          <a:prstGeom prst="rect">
            <a:avLst/>
          </a:prstGeom>
        </p:spPr>
      </p:pic>
    </p:spTree>
    <p:extLst>
      <p:ext uri="{BB962C8B-B14F-4D97-AF65-F5344CB8AC3E}">
        <p14:creationId xmlns:p14="http://schemas.microsoft.com/office/powerpoint/2010/main" val="9793072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2F9A5648-B596-C640-B495-5D9F694734BC}" type="slidenum">
              <a:rPr lang="fr-FR" smtClean="0"/>
              <a:pPr/>
              <a:t>19</a:t>
            </a:fld>
            <a:endParaRPr lang="fr-FR"/>
          </a:p>
        </p:txBody>
      </p:sp>
      <p:sp>
        <p:nvSpPr>
          <p:cNvPr id="3" name="Espace réservé du numéro de diapositive 1"/>
          <p:cNvSpPr txBox="1">
            <a:spLocks/>
          </p:cNvSpPr>
          <p:nvPr/>
        </p:nvSpPr>
        <p:spPr>
          <a:xfrm>
            <a:off x="8532440" y="6492875"/>
            <a:ext cx="635000" cy="365125"/>
          </a:xfrm>
          <a:prstGeom prst="rect">
            <a:avLst/>
          </a:prstGeom>
        </p:spPr>
        <p:txBody>
          <a:bodyPr vert="horz" lIns="91440" tIns="45720" rIns="91440" bIns="45720" rtlCol="0" anchor="ctr"/>
          <a:lstStyle>
            <a:defPPr>
              <a:defRPr lang="en-GB"/>
            </a:defPPr>
            <a:lvl1pPr algn="r" defTabSz="449263" rtl="0" fontAlgn="base">
              <a:spcBef>
                <a:spcPct val="0"/>
              </a:spcBef>
              <a:spcAft>
                <a:spcPct val="0"/>
              </a:spcAft>
              <a:buClr>
                <a:srgbClr val="000000"/>
              </a:buClr>
              <a:buSzPct val="100000"/>
              <a:buFont typeface="Times New Roman" charset="0"/>
              <a:defRPr sz="1200" kern="1200">
                <a:solidFill>
                  <a:srgbClr val="000000"/>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a:lstStyle>
          <a:p>
            <a:fld id="{2F9A5648-B596-C640-B495-5D9F694734BC}" type="slidenum">
              <a:rPr lang="fr-FR" smtClean="0"/>
              <a:pPr/>
              <a:t>19</a:t>
            </a:fld>
            <a:endParaRPr lang="fr-FR"/>
          </a:p>
        </p:txBody>
      </p:sp>
      <p:sp>
        <p:nvSpPr>
          <p:cNvPr id="7" name="Rectangle 6"/>
          <p:cNvSpPr/>
          <p:nvPr/>
        </p:nvSpPr>
        <p:spPr>
          <a:xfrm>
            <a:off x="539552" y="1124744"/>
            <a:ext cx="8280920" cy="5047536"/>
          </a:xfrm>
          <a:prstGeom prst="rect">
            <a:avLst/>
          </a:prstGeom>
        </p:spPr>
        <p:txBody>
          <a:bodyPr wrap="square">
            <a:spAutoFit/>
          </a:bodyPr>
          <a:lstStyle/>
          <a:p>
            <a:pPr>
              <a:spcBef>
                <a:spcPts val="0"/>
              </a:spcBef>
              <a:buClr>
                <a:srgbClr val="B5D040"/>
              </a:buClr>
            </a:pPr>
            <a:r>
              <a:rPr lang="fr-FR" sz="1600" i="1" dirty="0">
                <a:solidFill>
                  <a:srgbClr val="000000"/>
                </a:solidFill>
                <a:latin typeface="Chalkboard"/>
                <a:cs typeface="Century Gothic" charset="0"/>
              </a:rPr>
              <a:t>Sources </a:t>
            </a:r>
            <a:endParaRPr lang="fr-FR" sz="1600" i="1" dirty="0">
              <a:solidFill>
                <a:srgbClr val="000000"/>
              </a:solidFill>
              <a:latin typeface="Chalkboard"/>
            </a:endParaRPr>
          </a:p>
          <a:p>
            <a:pPr marL="457200" indent="-457200">
              <a:spcBef>
                <a:spcPts val="0"/>
              </a:spcBef>
              <a:buClr>
                <a:srgbClr val="B5D040"/>
              </a:buClr>
              <a:buFont typeface="Wingdings" charset="0"/>
              <a:buChar char="n"/>
            </a:pPr>
            <a:r>
              <a:rPr lang="fr-FR" sz="1600" dirty="0">
                <a:solidFill>
                  <a:schemeClr val="tx1"/>
                </a:solidFill>
                <a:latin typeface="Century Gothic" charset="0"/>
              </a:rPr>
              <a:t>Commissariat Général au Développement Durable </a:t>
            </a:r>
          </a:p>
          <a:p>
            <a:pPr marL="457200" indent="-457200">
              <a:spcBef>
                <a:spcPts val="0"/>
              </a:spcBef>
              <a:buClr>
                <a:srgbClr val="B5D040"/>
              </a:buClr>
              <a:buFont typeface="Wingdings" charset="0"/>
              <a:buChar char="n"/>
            </a:pPr>
            <a:r>
              <a:rPr lang="fr-FR" sz="1600" dirty="0">
                <a:solidFill>
                  <a:schemeClr val="tx1"/>
                </a:solidFill>
                <a:latin typeface="Century Gothic" charset="0"/>
              </a:rPr>
              <a:t>Baromètre Energie-info du Médiateur de l’énergie (échantillon représentatif de 1 500 personnes)</a:t>
            </a:r>
          </a:p>
          <a:p>
            <a:pPr marL="457200" indent="-457200">
              <a:spcBef>
                <a:spcPts val="0"/>
              </a:spcBef>
              <a:buClr>
                <a:srgbClr val="B5D040"/>
              </a:buClr>
              <a:buFont typeface="Wingdings" charset="0"/>
              <a:buChar char="n"/>
            </a:pPr>
            <a:r>
              <a:rPr lang="fr-FR" sz="1600" dirty="0">
                <a:solidFill>
                  <a:schemeClr val="tx1"/>
                </a:solidFill>
                <a:latin typeface="Century Gothic" charset="0"/>
              </a:rPr>
              <a:t>Enquête Nationale Logement menée tous les 5 ans </a:t>
            </a:r>
          </a:p>
          <a:p>
            <a:pPr>
              <a:spcBef>
                <a:spcPts val="0"/>
              </a:spcBef>
              <a:buClr>
                <a:srgbClr val="B5D040"/>
              </a:buClr>
            </a:pPr>
            <a:endParaRPr lang="fr-FR" sz="1600" i="1" dirty="0">
              <a:solidFill>
                <a:srgbClr val="000000"/>
              </a:solidFill>
              <a:latin typeface="Chalkboard"/>
            </a:endParaRPr>
          </a:p>
          <a:p>
            <a:pPr>
              <a:spcBef>
                <a:spcPts val="0"/>
              </a:spcBef>
              <a:buClr>
                <a:srgbClr val="B5D040"/>
              </a:buClr>
            </a:pPr>
            <a:r>
              <a:rPr lang="fr-FR" sz="1600" i="1" dirty="0">
                <a:solidFill>
                  <a:srgbClr val="000000"/>
                </a:solidFill>
                <a:latin typeface="Chalkboard"/>
              </a:rPr>
              <a:t>Principaux indicateurs </a:t>
            </a:r>
          </a:p>
          <a:p>
            <a:pPr marL="457200" indent="-457200">
              <a:spcBef>
                <a:spcPts val="0"/>
              </a:spcBef>
              <a:buClr>
                <a:srgbClr val="B5D040"/>
              </a:buClr>
              <a:buFont typeface="Wingdings" charset="0"/>
              <a:buChar char="n"/>
            </a:pPr>
            <a:r>
              <a:rPr lang="fr-FR" sz="1600" b="1" dirty="0">
                <a:solidFill>
                  <a:schemeClr val="tx1"/>
                </a:solidFill>
                <a:latin typeface="Century Gothic" charset="0"/>
                <a:cs typeface="Century Gothic" charset="0"/>
              </a:rPr>
              <a:t>Taux d’Effort Energétique </a:t>
            </a:r>
            <a:r>
              <a:rPr lang="fr-FR" sz="1600" dirty="0">
                <a:solidFill>
                  <a:schemeClr val="tx1"/>
                </a:solidFill>
                <a:latin typeface="Century Gothic" charset="0"/>
                <a:cs typeface="Century Gothic" charset="0"/>
              </a:rPr>
              <a:t>(TEE) : Facture énergétique </a:t>
            </a:r>
            <a:r>
              <a:rPr lang="fr-FR" sz="1600" b="1" dirty="0">
                <a:solidFill>
                  <a:schemeClr val="tx1"/>
                </a:solidFill>
                <a:latin typeface="Century Gothic" charset="0"/>
                <a:cs typeface="Century Gothic" charset="0"/>
              </a:rPr>
              <a:t>&gt; 8%</a:t>
            </a:r>
            <a:r>
              <a:rPr lang="fr-FR" sz="1600" dirty="0">
                <a:solidFill>
                  <a:schemeClr val="tx1"/>
                </a:solidFill>
                <a:latin typeface="Century Gothic" charset="0"/>
                <a:cs typeface="Century Gothic" charset="0"/>
              </a:rPr>
              <a:t> des revenus</a:t>
            </a:r>
            <a:br>
              <a:rPr lang="fr-FR" sz="1600" dirty="0">
                <a:solidFill>
                  <a:schemeClr val="tx1"/>
                </a:solidFill>
                <a:latin typeface="Century Gothic" charset="0"/>
                <a:cs typeface="Century Gothic" charset="0"/>
              </a:rPr>
            </a:br>
            <a:r>
              <a:rPr lang="fr-FR" sz="1600" i="1" dirty="0">
                <a:solidFill>
                  <a:schemeClr val="tx1"/>
                </a:solidFill>
                <a:latin typeface="Century Gothic" charset="0"/>
                <a:cs typeface="Century Gothic" charset="0"/>
              </a:rPr>
              <a:t>3,3 millions de ménages,</a:t>
            </a:r>
          </a:p>
          <a:p>
            <a:pPr marL="457200" indent="-457200">
              <a:spcBef>
                <a:spcPts val="0"/>
              </a:spcBef>
              <a:buClr>
                <a:srgbClr val="B5D040"/>
              </a:buClr>
              <a:buFont typeface="Wingdings" charset="0"/>
              <a:buChar char="n"/>
            </a:pPr>
            <a:r>
              <a:rPr lang="fr-FR" sz="1600" b="1" dirty="0">
                <a:solidFill>
                  <a:schemeClr val="tx1"/>
                </a:solidFill>
                <a:latin typeface="Century Gothic" charset="0"/>
              </a:rPr>
              <a:t>Froid ressenti </a:t>
            </a:r>
            <a:r>
              <a:rPr lang="fr-FR" sz="1600" dirty="0">
                <a:solidFill>
                  <a:schemeClr val="tx1"/>
                </a:solidFill>
                <a:latin typeface="Century Gothic" charset="0"/>
              </a:rPr>
              <a:t>15% des ménages ont souffert du froid </a:t>
            </a:r>
            <a:br>
              <a:rPr lang="fr-FR" sz="1600" dirty="0">
                <a:solidFill>
                  <a:schemeClr val="tx1"/>
                </a:solidFill>
                <a:latin typeface="Century Gothic" charset="0"/>
              </a:rPr>
            </a:br>
            <a:r>
              <a:rPr lang="fr-FR" sz="1600" i="1" dirty="0">
                <a:solidFill>
                  <a:schemeClr val="tx1"/>
                </a:solidFill>
                <a:latin typeface="Century Gothic" charset="0"/>
              </a:rPr>
              <a:t>4,2 millions de ménages, </a:t>
            </a:r>
          </a:p>
          <a:p>
            <a:pPr marL="1080000" indent="-457200">
              <a:spcBef>
                <a:spcPts val="0"/>
              </a:spcBef>
              <a:buClr>
                <a:srgbClr val="B5D040"/>
              </a:buClr>
              <a:buFont typeface="Wingdings" pitchFamily="2" charset="2"/>
              <a:buChar char="ü"/>
            </a:pPr>
            <a:r>
              <a:rPr lang="fr-FR" sz="1800" b="1" i="1" dirty="0">
                <a:solidFill>
                  <a:schemeClr val="tx1"/>
                </a:solidFill>
                <a:latin typeface="Century Gothic" charset="0"/>
              </a:rPr>
              <a:t>40 % </a:t>
            </a:r>
            <a:r>
              <a:rPr lang="fr-FR" sz="1800" i="1" dirty="0">
                <a:solidFill>
                  <a:schemeClr val="tx1"/>
                </a:solidFill>
                <a:latin typeface="Century Gothic" charset="0"/>
              </a:rPr>
              <a:t>Une mauvaise isolation de votre logement </a:t>
            </a:r>
          </a:p>
          <a:p>
            <a:pPr marL="1080000" indent="-457200">
              <a:spcBef>
                <a:spcPts val="0"/>
              </a:spcBef>
              <a:buClr>
                <a:srgbClr val="B5D040"/>
              </a:buClr>
              <a:buFont typeface="Wingdings" pitchFamily="2" charset="2"/>
              <a:buChar char="ü"/>
            </a:pPr>
            <a:r>
              <a:rPr lang="fr-FR" sz="1600" b="1" i="1" dirty="0">
                <a:solidFill>
                  <a:schemeClr val="tx1"/>
                </a:solidFill>
                <a:latin typeface="Century Gothic" charset="0"/>
              </a:rPr>
              <a:t>28 % </a:t>
            </a:r>
            <a:r>
              <a:rPr lang="fr-FR" sz="1600" i="1" dirty="0">
                <a:solidFill>
                  <a:schemeClr val="tx1"/>
                </a:solidFill>
                <a:latin typeface="Century Gothic" charset="0"/>
              </a:rPr>
              <a:t>Installation de chauffage insuffisante pour assurer le confort souhaité</a:t>
            </a:r>
          </a:p>
          <a:p>
            <a:pPr marL="1080000" indent="-457200">
              <a:spcBef>
                <a:spcPts val="0"/>
              </a:spcBef>
              <a:buClr>
                <a:srgbClr val="B5D040"/>
              </a:buClr>
              <a:buFont typeface="Wingdings" pitchFamily="2" charset="2"/>
              <a:buChar char="ü"/>
            </a:pPr>
            <a:r>
              <a:rPr lang="fr-FR" sz="1600" b="1" i="1" dirty="0">
                <a:solidFill>
                  <a:schemeClr val="tx1"/>
                </a:solidFill>
                <a:latin typeface="Century Gothic" charset="0"/>
              </a:rPr>
              <a:t>24%</a:t>
            </a:r>
            <a:r>
              <a:rPr lang="fr-FR" sz="1600" i="1" dirty="0">
                <a:solidFill>
                  <a:schemeClr val="tx1"/>
                </a:solidFill>
                <a:latin typeface="Century Gothic" charset="0"/>
              </a:rPr>
              <a:t> Panne durable de votre installation de chauffage</a:t>
            </a:r>
          </a:p>
          <a:p>
            <a:pPr marL="1080000" indent="-457200">
              <a:spcBef>
                <a:spcPts val="0"/>
              </a:spcBef>
              <a:buClr>
                <a:srgbClr val="B5D040"/>
              </a:buClr>
              <a:buFont typeface="Wingdings" pitchFamily="2" charset="2"/>
              <a:buChar char="ü"/>
            </a:pPr>
            <a:r>
              <a:rPr lang="fr-FR" sz="1600" b="1" i="1" dirty="0">
                <a:solidFill>
                  <a:schemeClr val="tx1"/>
                </a:solidFill>
                <a:latin typeface="Century Gothic" charset="0"/>
              </a:rPr>
              <a:t>19%</a:t>
            </a:r>
            <a:r>
              <a:rPr lang="fr-FR" sz="1600" i="1" dirty="0">
                <a:solidFill>
                  <a:schemeClr val="tx1"/>
                </a:solidFill>
                <a:latin typeface="Century Gothic" charset="0"/>
              </a:rPr>
              <a:t> limitation du chauffage en raison de son coût</a:t>
            </a:r>
          </a:p>
          <a:p>
            <a:pPr marL="1080000" indent="-457200">
              <a:spcBef>
                <a:spcPts val="0"/>
              </a:spcBef>
              <a:buClr>
                <a:srgbClr val="B5D040"/>
              </a:buClr>
              <a:buFont typeface="Wingdings" pitchFamily="2" charset="2"/>
              <a:buChar char="ü"/>
            </a:pPr>
            <a:r>
              <a:rPr lang="fr-FR" sz="1600" b="1" i="1" dirty="0">
                <a:solidFill>
                  <a:schemeClr val="tx1"/>
                </a:solidFill>
                <a:latin typeface="Century Gothic" charset="0"/>
              </a:rPr>
              <a:t>1%</a:t>
            </a:r>
            <a:r>
              <a:rPr lang="fr-FR" sz="1600" i="1" dirty="0">
                <a:solidFill>
                  <a:schemeClr val="tx1"/>
                </a:solidFill>
                <a:latin typeface="Century Gothic" charset="0"/>
              </a:rPr>
              <a:t> Coupure du fournisseur d’énergie suite à un impayé</a:t>
            </a:r>
          </a:p>
          <a:p>
            <a:pPr marL="457200" indent="-457200">
              <a:spcBef>
                <a:spcPts val="0"/>
              </a:spcBef>
              <a:buClr>
                <a:srgbClr val="B5D040"/>
              </a:buClr>
              <a:buFont typeface="Wingdings" pitchFamily="2" charset="2"/>
              <a:buChar char="Ø"/>
            </a:pPr>
            <a:endParaRPr lang="fr-FR" sz="1600" i="1" dirty="0">
              <a:solidFill>
                <a:schemeClr val="tx1"/>
              </a:solidFill>
              <a:latin typeface="Century Gothic" charset="0"/>
            </a:endParaRPr>
          </a:p>
          <a:p>
            <a:pPr>
              <a:spcBef>
                <a:spcPts val="0"/>
              </a:spcBef>
              <a:buClr>
                <a:srgbClr val="B5D040"/>
              </a:buClr>
            </a:pPr>
            <a:r>
              <a:rPr lang="fr-FR" sz="1600" i="1" dirty="0">
                <a:solidFill>
                  <a:srgbClr val="FF0000"/>
                </a:solidFill>
                <a:latin typeface="Century Gothic" charset="0"/>
              </a:rPr>
              <a:t>Certains ménages sont répertories dans les deux indicateurs. </a:t>
            </a:r>
            <a:br>
              <a:rPr lang="fr-FR" sz="1600" i="1" dirty="0">
                <a:solidFill>
                  <a:srgbClr val="FF0000"/>
                </a:solidFill>
                <a:latin typeface="Century Gothic" charset="0"/>
              </a:rPr>
            </a:br>
            <a:r>
              <a:rPr lang="fr-FR" sz="1600" b="1" i="1" dirty="0">
                <a:solidFill>
                  <a:srgbClr val="FF0000"/>
                </a:solidFill>
                <a:latin typeface="Century Gothic" charset="0"/>
              </a:rPr>
              <a:t>2019/ Le Chèque Energie 5,8 millions de ménages</a:t>
            </a:r>
            <a:endParaRPr lang="fr-FR" sz="1600" i="1" dirty="0">
              <a:solidFill>
                <a:schemeClr val="tx1"/>
              </a:solidFill>
              <a:latin typeface="Century Gothic" charset="0"/>
            </a:endParaRPr>
          </a:p>
        </p:txBody>
      </p:sp>
      <p:sp>
        <p:nvSpPr>
          <p:cNvPr id="9" name="Text Box 1"/>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dirty="0">
                <a:solidFill>
                  <a:srgbClr val="FF0000"/>
                </a:solidFill>
                <a:effectLst>
                  <a:outerShdw blurRad="38100" dist="38100" dir="2700000" algn="tl">
                    <a:srgbClr val="DDDDDD"/>
                  </a:outerShdw>
                </a:effectLst>
                <a:latin typeface="Chalkboard"/>
                <a:cs typeface="Chalkboard"/>
              </a:rPr>
              <a:t>Précarité énergétique</a:t>
            </a:r>
          </a:p>
          <a:p>
            <a:pPr>
              <a:buClrTx/>
              <a:buFontTx/>
              <a:buNone/>
            </a:pPr>
            <a:r>
              <a:rPr lang="fr-FR" b="1" dirty="0">
                <a:solidFill>
                  <a:srgbClr val="FF0000"/>
                </a:solidFill>
                <a:effectLst>
                  <a:outerShdw blurRad="38100" dist="38100" dir="2700000" algn="tl">
                    <a:srgbClr val="DDDDDD"/>
                  </a:outerShdw>
                </a:effectLst>
                <a:latin typeface="Century Gothic" charset="0"/>
              </a:rPr>
              <a:t>Etat des lieux : ONPE, 22/11/2018</a:t>
            </a:r>
          </a:p>
        </p:txBody>
      </p:sp>
    </p:spTree>
    <p:extLst>
      <p:ext uri="{BB962C8B-B14F-4D97-AF65-F5344CB8AC3E}">
        <p14:creationId xmlns:p14="http://schemas.microsoft.com/office/powerpoint/2010/main" val="150152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ChangeArrowheads="1"/>
          </p:cNvSpPr>
          <p:nvPr/>
        </p:nvSpPr>
        <p:spPr bwMode="auto">
          <a:xfrm>
            <a:off x="4418013" y="5168900"/>
            <a:ext cx="184150" cy="366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fr-FR"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5805264"/>
            <a:ext cx="2000250" cy="6064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 name="Image 2" descr="TLSE METROPOLE logo couleu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2624" y="5805264"/>
            <a:ext cx="2340828" cy="640048"/>
          </a:xfrm>
          <a:prstGeom prst="rect">
            <a:avLst/>
          </a:prstGeom>
        </p:spPr>
      </p:pic>
      <p:sp>
        <p:nvSpPr>
          <p:cNvPr id="2" name="ZoneTexte 1"/>
          <p:cNvSpPr txBox="1"/>
          <p:nvPr/>
        </p:nvSpPr>
        <p:spPr>
          <a:xfrm>
            <a:off x="2771800" y="908720"/>
            <a:ext cx="6264696" cy="4616648"/>
          </a:xfrm>
          <a:prstGeom prst="rect">
            <a:avLst/>
          </a:prstGeom>
          <a:noFill/>
        </p:spPr>
        <p:txBody>
          <a:bodyPr wrap="square" rtlCol="0">
            <a:spAutoFit/>
          </a:bodyPr>
          <a:lstStyle/>
          <a:p>
            <a:r>
              <a:rPr lang="fr-FR" dirty="0">
                <a:latin typeface="Chalkboard"/>
                <a:cs typeface="Chalkboard"/>
              </a:rPr>
              <a:t>Conseils gratuits et indépendants sur l’énergie dans l’habitat</a:t>
            </a:r>
          </a:p>
          <a:p>
            <a:endParaRPr lang="fr-FR" dirty="0">
              <a:latin typeface="Chalkboard"/>
              <a:cs typeface="Chalkboard"/>
            </a:endParaRPr>
          </a:p>
          <a:p>
            <a:endParaRPr lang="fr-FR" dirty="0">
              <a:latin typeface="Chalkboard"/>
              <a:cs typeface="Chalkboard"/>
            </a:endParaRPr>
          </a:p>
          <a:p>
            <a:endParaRPr lang="fr-FR" dirty="0">
              <a:latin typeface="Chalkboard"/>
              <a:cs typeface="Chalkboard"/>
            </a:endParaRPr>
          </a:p>
          <a:p>
            <a:r>
              <a:rPr lang="fr-FR" dirty="0" err="1">
                <a:latin typeface="Chalkboard"/>
                <a:cs typeface="Chalkboard"/>
              </a:rPr>
              <a:t>Solagro</a:t>
            </a:r>
            <a:r>
              <a:rPr lang="fr-FR">
                <a:latin typeface="Chalkboard"/>
                <a:cs typeface="Chalkboard"/>
              </a:rPr>
              <a:t> </a:t>
            </a:r>
          </a:p>
          <a:p>
            <a:r>
              <a:rPr lang="fr-FR" sz="2000">
                <a:latin typeface="Chalkboard"/>
                <a:cs typeface="Chalkboard"/>
              </a:rPr>
              <a:t>75 voie du TOEC-CS 27608-31076 Toulouse Cedex 3</a:t>
            </a:r>
          </a:p>
          <a:p>
            <a:r>
              <a:rPr lang="fr-FR" sz="2000" i="1">
                <a:latin typeface="Chalkboard"/>
                <a:cs typeface="Chalkboard"/>
              </a:rPr>
              <a:t>Anthony BROC, Rémi GAYRARD, Sandrine LAMBERT </a:t>
            </a:r>
          </a:p>
          <a:p>
            <a:r>
              <a:rPr lang="fr-FR" sz="2000" i="1">
                <a:latin typeface="Chalkboard"/>
                <a:cs typeface="Chalkboard"/>
              </a:rPr>
              <a:t>Mathieu OULMONT </a:t>
            </a:r>
            <a:endParaRPr lang="fr-FR" sz="2000">
              <a:latin typeface="Chalkboard"/>
              <a:cs typeface="Chalkboard"/>
            </a:endParaRPr>
          </a:p>
          <a:p>
            <a:endParaRPr lang="fr-FR" sz="1800" i="1">
              <a:latin typeface="Wingdings"/>
              <a:ea typeface="Wingdings"/>
              <a:cs typeface="Wingdings"/>
              <a:sym typeface="Wingdings"/>
            </a:endParaRPr>
          </a:p>
          <a:p>
            <a:endParaRPr lang="fr-FR">
              <a:latin typeface="Chalkboard"/>
              <a:cs typeface="Chalkboard"/>
              <a:hlinkClick r:id="rId5"/>
            </a:endParaRPr>
          </a:p>
          <a:p>
            <a:r>
              <a:rPr lang="fr-FR">
                <a:latin typeface="Chalkboard"/>
                <a:cs typeface="Chalkboard"/>
                <a:hlinkClick r:id="rId5"/>
              </a:rPr>
              <a:t>Info.energie@solagro.asso.fr</a:t>
            </a:r>
            <a:endParaRPr lang="fr-FR">
              <a:latin typeface="Chalkboard"/>
              <a:cs typeface="Chalkboard"/>
            </a:endParaRPr>
          </a:p>
          <a:p>
            <a:r>
              <a:rPr lang="fr-FR">
                <a:latin typeface="Chalkboard"/>
                <a:cs typeface="Chalkboard"/>
              </a:rPr>
              <a:t>05.67.69.69.67 (ou 09)</a:t>
            </a:r>
          </a:p>
        </p:txBody>
      </p:sp>
      <p:pic>
        <p:nvPicPr>
          <p:cNvPr id="9" name="Image 8" descr="Occitanie logo - version _carrée Couleu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8224" y="5589240"/>
            <a:ext cx="1008112" cy="1008112"/>
          </a:xfrm>
          <a:prstGeom prst="rect">
            <a:avLst/>
          </a:prstGeom>
        </p:spPr>
      </p:pic>
      <p:pic>
        <p:nvPicPr>
          <p:cNvPr id="8" name="Image 7">
            <a:extLst>
              <a:ext uri="{FF2B5EF4-FFF2-40B4-BE49-F238E27FC236}">
                <a16:creationId xmlns:a16="http://schemas.microsoft.com/office/drawing/2014/main" xmlns="" id="{88435C9C-6E29-0D4A-AB83-2BA89098E23E}"/>
              </a:ext>
            </a:extLst>
          </p:cNvPr>
          <p:cNvPicPr>
            <a:picLocks noChangeAspect="1"/>
          </p:cNvPicPr>
          <p:nvPr/>
        </p:nvPicPr>
        <p:blipFill>
          <a:blip r:embed="rId7"/>
          <a:stretch>
            <a:fillRect/>
          </a:stretch>
        </p:blipFill>
        <p:spPr>
          <a:xfrm>
            <a:off x="179512" y="2492896"/>
            <a:ext cx="1913258" cy="1008112"/>
          </a:xfrm>
          <a:prstGeom prst="rect">
            <a:avLst/>
          </a:prstGeom>
        </p:spPr>
      </p:pic>
    </p:spTree>
    <p:extLst>
      <p:ext uri="{BB962C8B-B14F-4D97-AF65-F5344CB8AC3E}">
        <p14:creationId xmlns:p14="http://schemas.microsoft.com/office/powerpoint/2010/main" val="427862014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2F9A5648-B596-C640-B495-5D9F694734BC}" type="slidenum">
              <a:rPr lang="fr-FR" smtClean="0"/>
              <a:pPr/>
              <a:t>20</a:t>
            </a:fld>
            <a:endParaRPr lang="fr-FR"/>
          </a:p>
        </p:txBody>
      </p:sp>
      <p:sp>
        <p:nvSpPr>
          <p:cNvPr id="3" name="Espace réservé du numéro de diapositive 1"/>
          <p:cNvSpPr txBox="1">
            <a:spLocks/>
          </p:cNvSpPr>
          <p:nvPr/>
        </p:nvSpPr>
        <p:spPr>
          <a:xfrm>
            <a:off x="8532440" y="6492875"/>
            <a:ext cx="635000" cy="365125"/>
          </a:xfrm>
          <a:prstGeom prst="rect">
            <a:avLst/>
          </a:prstGeom>
        </p:spPr>
        <p:txBody>
          <a:bodyPr vert="horz" lIns="91440" tIns="45720" rIns="91440" bIns="45720" rtlCol="0" anchor="ctr"/>
          <a:lstStyle>
            <a:defPPr>
              <a:defRPr lang="en-GB"/>
            </a:defPPr>
            <a:lvl1pPr algn="r" defTabSz="449263" rtl="0" fontAlgn="base">
              <a:spcBef>
                <a:spcPct val="0"/>
              </a:spcBef>
              <a:spcAft>
                <a:spcPct val="0"/>
              </a:spcAft>
              <a:buClr>
                <a:srgbClr val="000000"/>
              </a:buClr>
              <a:buSzPct val="100000"/>
              <a:buFont typeface="Times New Roman" charset="0"/>
              <a:defRPr sz="1200" kern="1200">
                <a:solidFill>
                  <a:srgbClr val="000000"/>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a:lstStyle>
          <a:p>
            <a:fld id="{2F9A5648-B596-C640-B495-5D9F694734BC}" type="slidenum">
              <a:rPr lang="fr-FR" smtClean="0"/>
              <a:pPr/>
              <a:t>20</a:t>
            </a:fld>
            <a:endParaRPr lang="fr-FR"/>
          </a:p>
        </p:txBody>
      </p:sp>
      <p:sp>
        <p:nvSpPr>
          <p:cNvPr id="7" name="Rectangle 6"/>
          <p:cNvSpPr/>
          <p:nvPr/>
        </p:nvSpPr>
        <p:spPr>
          <a:xfrm>
            <a:off x="539552" y="1124744"/>
            <a:ext cx="8280920" cy="2246769"/>
          </a:xfrm>
          <a:prstGeom prst="rect">
            <a:avLst/>
          </a:prstGeom>
        </p:spPr>
        <p:txBody>
          <a:bodyPr wrap="square">
            <a:spAutoFit/>
          </a:bodyPr>
          <a:lstStyle/>
          <a:p>
            <a:pPr>
              <a:spcBef>
                <a:spcPts val="0"/>
              </a:spcBef>
              <a:buClr>
                <a:srgbClr val="B5D040"/>
              </a:buClr>
            </a:pPr>
            <a:r>
              <a:rPr lang="fr-FR" sz="1600" i="1" dirty="0">
                <a:solidFill>
                  <a:srgbClr val="000000"/>
                </a:solidFill>
                <a:latin typeface="Chalkboard"/>
              </a:rPr>
              <a:t>Autres indicateurs </a:t>
            </a:r>
          </a:p>
          <a:p>
            <a:pPr marL="457200" indent="-457200">
              <a:spcBef>
                <a:spcPts val="0"/>
              </a:spcBef>
              <a:buClr>
                <a:srgbClr val="B5D040"/>
              </a:buClr>
              <a:buFont typeface="Wingdings" charset="0"/>
              <a:buChar char="n"/>
            </a:pPr>
            <a:r>
              <a:rPr lang="fr-FR" sz="1600" dirty="0">
                <a:solidFill>
                  <a:schemeClr val="tx1"/>
                </a:solidFill>
                <a:latin typeface="Century Gothic" charset="0"/>
              </a:rPr>
              <a:t>Appréciations des ménages sur les enjeux énergétiques. </a:t>
            </a:r>
            <a:endParaRPr lang="fr-FR" sz="1600" dirty="0">
              <a:solidFill>
                <a:schemeClr val="accent2">
                  <a:lumMod val="75000"/>
                </a:schemeClr>
              </a:solidFill>
              <a:latin typeface="Century Gothic" charset="0"/>
            </a:endParaRPr>
          </a:p>
          <a:p>
            <a:pPr marL="457200" indent="-457200">
              <a:spcBef>
                <a:spcPts val="0"/>
              </a:spcBef>
              <a:buClr>
                <a:srgbClr val="B5D040"/>
              </a:buClr>
              <a:buFont typeface="Wingdings" charset="0"/>
              <a:buChar char="n"/>
            </a:pPr>
            <a:r>
              <a:rPr lang="fr-FR" sz="1600" dirty="0">
                <a:solidFill>
                  <a:schemeClr val="tx1"/>
                </a:solidFill>
                <a:latin typeface="Century Gothic" charset="0"/>
              </a:rPr>
              <a:t>Difficultés à payer une facture </a:t>
            </a:r>
          </a:p>
          <a:p>
            <a:pPr marL="457200" indent="-457200">
              <a:spcBef>
                <a:spcPts val="0"/>
              </a:spcBef>
              <a:buClr>
                <a:srgbClr val="B5D040"/>
              </a:buClr>
              <a:buFont typeface="Wingdings" charset="0"/>
              <a:buChar char="n"/>
            </a:pPr>
            <a:r>
              <a:rPr lang="fr-FR" sz="1600" dirty="0">
                <a:solidFill>
                  <a:schemeClr val="tx1"/>
                </a:solidFill>
                <a:latin typeface="Century Gothic" charset="0"/>
              </a:rPr>
              <a:t>Suivi des dispositifs financiers : chèque énergie et travaux de rénovation thermique</a:t>
            </a:r>
          </a:p>
          <a:p>
            <a:pPr marL="457200" indent="-457200">
              <a:spcBef>
                <a:spcPts val="0"/>
              </a:spcBef>
              <a:buClr>
                <a:srgbClr val="B5D040"/>
              </a:buClr>
              <a:buFont typeface="Wingdings" charset="0"/>
              <a:buChar char="n"/>
            </a:pPr>
            <a:endParaRPr lang="fr-FR" sz="1600" dirty="0">
              <a:solidFill>
                <a:schemeClr val="tx1"/>
              </a:solidFill>
              <a:latin typeface="Century Gothic" charset="0"/>
            </a:endParaRPr>
          </a:p>
          <a:p>
            <a:pPr>
              <a:spcBef>
                <a:spcPts val="0"/>
              </a:spcBef>
              <a:buClr>
                <a:srgbClr val="B5D040"/>
              </a:buClr>
            </a:pPr>
            <a:r>
              <a:rPr lang="fr-FR" sz="1600" dirty="0">
                <a:solidFill>
                  <a:schemeClr val="tx1"/>
                </a:solidFill>
                <a:latin typeface="Century Gothic" charset="0"/>
              </a:rPr>
              <a:t/>
            </a:r>
            <a:br>
              <a:rPr lang="fr-FR" sz="1600" dirty="0">
                <a:solidFill>
                  <a:schemeClr val="tx1"/>
                </a:solidFill>
                <a:latin typeface="Century Gothic" charset="0"/>
              </a:rPr>
            </a:br>
            <a:r>
              <a:rPr lang="fr-FR" sz="1400" i="1" dirty="0">
                <a:solidFill>
                  <a:schemeClr val="tx1"/>
                </a:solidFill>
                <a:latin typeface="Century Gothic" charset="0"/>
              </a:rPr>
              <a:t/>
            </a:r>
            <a:br>
              <a:rPr lang="fr-FR" sz="1400" i="1" dirty="0">
                <a:solidFill>
                  <a:schemeClr val="tx1"/>
                </a:solidFill>
                <a:latin typeface="Century Gothic" charset="0"/>
              </a:rPr>
            </a:br>
            <a:endParaRPr lang="fr-FR" sz="1400" i="1" dirty="0">
              <a:solidFill>
                <a:schemeClr val="tx1"/>
              </a:solidFill>
              <a:latin typeface="Century Gothic" charset="0"/>
            </a:endParaRPr>
          </a:p>
        </p:txBody>
      </p:sp>
      <p:sp>
        <p:nvSpPr>
          <p:cNvPr id="9" name="Text Box 1"/>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dirty="0">
                <a:solidFill>
                  <a:srgbClr val="FF0000"/>
                </a:solidFill>
                <a:effectLst>
                  <a:outerShdw blurRad="38100" dist="38100" dir="2700000" algn="tl">
                    <a:srgbClr val="DDDDDD"/>
                  </a:outerShdw>
                </a:effectLst>
                <a:latin typeface="Chalkboard"/>
                <a:cs typeface="Chalkboard"/>
              </a:rPr>
              <a:t>Précarité énergétique</a:t>
            </a:r>
          </a:p>
          <a:p>
            <a:pPr>
              <a:buClrTx/>
              <a:buFontTx/>
              <a:buNone/>
            </a:pPr>
            <a:r>
              <a:rPr lang="fr-FR" b="1" dirty="0">
                <a:solidFill>
                  <a:srgbClr val="FF0000"/>
                </a:solidFill>
                <a:effectLst>
                  <a:outerShdw blurRad="38100" dist="38100" dir="2700000" algn="tl">
                    <a:srgbClr val="DDDDDD"/>
                  </a:outerShdw>
                </a:effectLst>
                <a:latin typeface="Century Gothic" charset="0"/>
              </a:rPr>
              <a:t>Etat des lieux : ONPE, 22/11/2018</a:t>
            </a:r>
          </a:p>
        </p:txBody>
      </p:sp>
      <p:pic>
        <p:nvPicPr>
          <p:cNvPr id="6" name="Image 5">
            <a:extLst>
              <a:ext uri="{FF2B5EF4-FFF2-40B4-BE49-F238E27FC236}">
                <a16:creationId xmlns:a16="http://schemas.microsoft.com/office/drawing/2014/main" xmlns="" id="{EFD393E0-6FC5-4949-A374-4EA05E6D173B}"/>
              </a:ext>
            </a:extLst>
          </p:cNvPr>
          <p:cNvPicPr>
            <a:picLocks noChangeAspect="1"/>
          </p:cNvPicPr>
          <p:nvPr/>
        </p:nvPicPr>
        <p:blipFill>
          <a:blip r:embed="rId2"/>
          <a:stretch>
            <a:fillRect/>
          </a:stretch>
        </p:blipFill>
        <p:spPr>
          <a:xfrm>
            <a:off x="395536" y="2749133"/>
            <a:ext cx="8604448" cy="3030678"/>
          </a:xfrm>
          <a:prstGeom prst="rect">
            <a:avLst/>
          </a:prstGeom>
        </p:spPr>
      </p:pic>
    </p:spTree>
    <p:extLst>
      <p:ext uri="{BB962C8B-B14F-4D97-AF65-F5344CB8AC3E}">
        <p14:creationId xmlns:p14="http://schemas.microsoft.com/office/powerpoint/2010/main" val="474242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dirty="0">
              <a:solidFill>
                <a:srgbClr val="FF0000"/>
              </a:solidFill>
              <a:effectLst>
                <a:outerShdw blurRad="38100" dist="38100" dir="2700000" algn="tl">
                  <a:srgbClr val="DDDDDD"/>
                </a:outerShdw>
              </a:effectLst>
              <a:latin typeface="Century Gothic" charset="0"/>
            </a:endParaRPr>
          </a:p>
        </p:txBody>
      </p:sp>
      <p:sp>
        <p:nvSpPr>
          <p:cNvPr id="13" name="Text Box 1"/>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dirty="0">
              <a:solidFill>
                <a:srgbClr val="FF0000"/>
              </a:solidFill>
              <a:effectLst>
                <a:outerShdw blurRad="38100" dist="38100" dir="2700000" algn="tl">
                  <a:srgbClr val="DDDDDD"/>
                </a:outerShdw>
              </a:effectLst>
              <a:latin typeface="Lucida Calligraphy"/>
              <a:cs typeface="Lucida Calligraphy"/>
            </a:endParaRPr>
          </a:p>
        </p:txBody>
      </p:sp>
      <p:sp>
        <p:nvSpPr>
          <p:cNvPr id="4" name="Espace réservé du numéro de diapositive 3"/>
          <p:cNvSpPr>
            <a:spLocks noGrp="1"/>
          </p:cNvSpPr>
          <p:nvPr>
            <p:ph type="sldNum" sz="quarter" idx="4"/>
          </p:nvPr>
        </p:nvSpPr>
        <p:spPr/>
        <p:txBody>
          <a:bodyPr/>
          <a:lstStyle/>
          <a:p>
            <a:fld id="{2F9A5648-B596-C640-B495-5D9F694734BC}" type="slidenum">
              <a:rPr lang="fr-FR" smtClean="0"/>
              <a:pPr/>
              <a:t>21</a:t>
            </a:fld>
            <a:endParaRPr lang="fr-FR" dirty="0"/>
          </a:p>
        </p:txBody>
      </p:sp>
      <p:sp>
        <p:nvSpPr>
          <p:cNvPr id="2" name="ZoneTexte 1"/>
          <p:cNvSpPr txBox="1"/>
          <p:nvPr/>
        </p:nvSpPr>
        <p:spPr>
          <a:xfrm>
            <a:off x="323528" y="1340768"/>
            <a:ext cx="8568952" cy="2123658"/>
          </a:xfrm>
          <a:prstGeom prst="rect">
            <a:avLst/>
          </a:prstGeom>
          <a:noFill/>
        </p:spPr>
        <p:txBody>
          <a:bodyPr wrap="square" rtlCol="0">
            <a:spAutoFit/>
          </a:bodyPr>
          <a:lstStyle/>
          <a:p>
            <a:pPr marL="285750" indent="-285750">
              <a:spcBef>
                <a:spcPts val="0"/>
              </a:spcBef>
              <a:buClr>
                <a:srgbClr val="B5D040"/>
              </a:buClr>
              <a:buFont typeface="Arial" panose="020B0604020202020204" pitchFamily="34" charset="0"/>
              <a:buChar char="•"/>
            </a:pPr>
            <a:r>
              <a:rPr lang="fr-FR" sz="1800" i="1" dirty="0">
                <a:solidFill>
                  <a:srgbClr val="000000"/>
                </a:solidFill>
                <a:latin typeface="Chalkboard"/>
                <a:cs typeface="Chalkboard"/>
              </a:rPr>
              <a:t>Plan climat : orientations/objectifs </a:t>
            </a:r>
          </a:p>
          <a:p>
            <a:pPr marL="285750" indent="-285750">
              <a:spcBef>
                <a:spcPts val="0"/>
              </a:spcBef>
              <a:buClr>
                <a:srgbClr val="B5D040"/>
              </a:buClr>
              <a:buFont typeface="Arial" panose="020B0604020202020204" pitchFamily="34" charset="0"/>
              <a:buChar char="•"/>
            </a:pPr>
            <a:r>
              <a:rPr lang="fr-FR" sz="1800" i="1" dirty="0">
                <a:solidFill>
                  <a:srgbClr val="000000"/>
                </a:solidFill>
                <a:latin typeface="Chalkboard"/>
                <a:cs typeface="Chalkboard"/>
              </a:rPr>
              <a:t>Focus sur les dispositifs dédiés à la PE</a:t>
            </a:r>
          </a:p>
          <a:p>
            <a:pPr>
              <a:spcBef>
                <a:spcPts val="0"/>
              </a:spcBef>
              <a:buClr>
                <a:srgbClr val="B5D040"/>
              </a:buClr>
            </a:pPr>
            <a:endParaRPr lang="fr-FR" sz="2000" i="1" dirty="0">
              <a:solidFill>
                <a:srgbClr val="000000"/>
              </a:solidFill>
              <a:latin typeface="Chalkboard"/>
              <a:cs typeface="Chalkboard"/>
            </a:endParaRPr>
          </a:p>
          <a:p>
            <a:pPr algn="ctr">
              <a:spcBef>
                <a:spcPts val="0"/>
              </a:spcBef>
              <a:buClr>
                <a:srgbClr val="B5D040"/>
              </a:buClr>
            </a:pPr>
            <a:endParaRPr lang="fr-FR" i="1" dirty="0">
              <a:solidFill>
                <a:srgbClr val="000000"/>
              </a:solidFill>
              <a:latin typeface="Chalkboard"/>
              <a:cs typeface="Chalkboard"/>
            </a:endParaRPr>
          </a:p>
          <a:p>
            <a:pPr marL="285750" indent="-285750" algn="ctr">
              <a:spcBef>
                <a:spcPts val="0"/>
              </a:spcBef>
              <a:buClr>
                <a:srgbClr val="B5D040"/>
              </a:buClr>
              <a:buFont typeface="Times New Roman" charset="0"/>
              <a:buChar char="•"/>
            </a:pPr>
            <a:endParaRPr lang="fr-FR" i="1" dirty="0">
              <a:solidFill>
                <a:schemeClr val="tx1"/>
              </a:solidFill>
              <a:latin typeface="Chalkboard"/>
              <a:cs typeface="Chalkboard"/>
            </a:endParaRPr>
          </a:p>
          <a:p>
            <a:endParaRPr lang="fr-FR" dirty="0"/>
          </a:p>
        </p:txBody>
      </p:sp>
      <p:sp>
        <p:nvSpPr>
          <p:cNvPr id="8" name="Text Box 1"/>
          <p:cNvSpPr txBox="1">
            <a:spLocks noChangeArrowheads="1"/>
          </p:cNvSpPr>
          <p:nvPr/>
        </p:nvSpPr>
        <p:spPr bwMode="auto">
          <a:xfrm>
            <a:off x="763960" y="137964"/>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2800" b="1" dirty="0">
                <a:solidFill>
                  <a:srgbClr val="FF0000"/>
                </a:solidFill>
                <a:effectLst>
                  <a:outerShdw blurRad="38100" dist="38100" dir="2700000" algn="tl">
                    <a:srgbClr val="DDDDDD"/>
                  </a:outerShdw>
                </a:effectLst>
                <a:latin typeface="Century Gothic" charset="0"/>
              </a:rPr>
              <a:t>Aspects réglementaires en bref</a:t>
            </a:r>
          </a:p>
        </p:txBody>
      </p:sp>
      <p:pic>
        <p:nvPicPr>
          <p:cNvPr id="3" name="Image 2" descr="Capture d’écran 2017-12-13 à 11.55.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0153" y="2708920"/>
            <a:ext cx="5046399" cy="3812974"/>
          </a:xfrm>
          <a:prstGeom prst="rect">
            <a:avLst/>
          </a:prstGeom>
        </p:spPr>
      </p:pic>
    </p:spTree>
    <p:extLst>
      <p:ext uri="{BB962C8B-B14F-4D97-AF65-F5344CB8AC3E}">
        <p14:creationId xmlns:p14="http://schemas.microsoft.com/office/powerpoint/2010/main" val="37802606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dirty="0">
              <a:solidFill>
                <a:srgbClr val="FF0000"/>
              </a:solidFill>
              <a:effectLst>
                <a:outerShdw blurRad="38100" dist="38100" dir="2700000" algn="tl">
                  <a:srgbClr val="DDDDDD"/>
                </a:outerShdw>
              </a:effectLst>
              <a:latin typeface="Century Gothic" charset="0"/>
            </a:endParaRPr>
          </a:p>
        </p:txBody>
      </p:sp>
      <p:sp>
        <p:nvSpPr>
          <p:cNvPr id="8" name="Rectangle 7"/>
          <p:cNvSpPr/>
          <p:nvPr/>
        </p:nvSpPr>
        <p:spPr>
          <a:xfrm>
            <a:off x="539552" y="1196752"/>
            <a:ext cx="8280920" cy="3200876"/>
          </a:xfrm>
          <a:prstGeom prst="rect">
            <a:avLst/>
          </a:prstGeom>
        </p:spPr>
        <p:txBody>
          <a:bodyPr wrap="square">
            <a:spAutoFit/>
          </a:bodyPr>
          <a:lstStyle/>
          <a:p>
            <a:pPr>
              <a:spcBef>
                <a:spcPts val="0"/>
              </a:spcBef>
              <a:buClr>
                <a:srgbClr val="B5D040"/>
              </a:buClr>
            </a:pPr>
            <a:r>
              <a:rPr lang="fr-FR" sz="1600" i="1" dirty="0">
                <a:solidFill>
                  <a:srgbClr val="000000"/>
                </a:solidFill>
                <a:latin typeface="Chalkboard"/>
              </a:rPr>
              <a:t>FRANCE, Plan Climat 2017</a:t>
            </a:r>
          </a:p>
          <a:p>
            <a:pPr>
              <a:spcBef>
                <a:spcPts val="0"/>
              </a:spcBef>
              <a:buClr>
                <a:srgbClr val="B5D040"/>
              </a:buClr>
            </a:pPr>
            <a:r>
              <a:rPr lang="fr-FR" sz="1600" dirty="0">
                <a:solidFill>
                  <a:schemeClr val="tx1"/>
                </a:solidFill>
                <a:latin typeface="Century Gothic"/>
                <a:cs typeface="Century Gothic"/>
              </a:rPr>
              <a:t>Déclinaison des Accord de Paris ratifiés par 150 pays le 12/12/2015 (-USA en 2017). Réduction des GES. Réchauffement de la planète pas plus de </a:t>
            </a:r>
            <a:r>
              <a:rPr lang="fr-FR" sz="1600" b="1" dirty="0">
                <a:solidFill>
                  <a:schemeClr val="tx1"/>
                </a:solidFill>
                <a:latin typeface="Century Gothic"/>
                <a:cs typeface="Century Gothic"/>
              </a:rPr>
              <a:t>1,5 à 2°C </a:t>
            </a:r>
            <a:r>
              <a:rPr lang="fr-FR" sz="1600" dirty="0">
                <a:solidFill>
                  <a:schemeClr val="tx1"/>
                </a:solidFill>
                <a:latin typeface="Century Gothic"/>
                <a:cs typeface="Century Gothic"/>
              </a:rPr>
              <a:t>par rapport aux 19ème (révolution industrielle)</a:t>
            </a:r>
          </a:p>
          <a:p>
            <a:pPr marL="457200" indent="-457200">
              <a:spcBef>
                <a:spcPts val="0"/>
              </a:spcBef>
              <a:buClr>
                <a:srgbClr val="B5D040"/>
              </a:buClr>
              <a:buFont typeface="Wingdings" charset="0"/>
              <a:buChar char="n"/>
            </a:pPr>
            <a:r>
              <a:rPr lang="fr-FR" sz="1600" dirty="0">
                <a:solidFill>
                  <a:schemeClr val="tx1"/>
                </a:solidFill>
                <a:latin typeface="Century Gothic"/>
                <a:cs typeface="Century Gothic"/>
              </a:rPr>
              <a:t>Neutralité carbone en 2050</a:t>
            </a:r>
          </a:p>
          <a:p>
            <a:pPr marL="457200" indent="-457200">
              <a:spcBef>
                <a:spcPts val="0"/>
              </a:spcBef>
              <a:buClr>
                <a:srgbClr val="B5D040"/>
              </a:buClr>
              <a:buFont typeface="Wingdings" charset="0"/>
              <a:buChar char="n"/>
            </a:pPr>
            <a:r>
              <a:rPr lang="fr-FR" sz="1600" dirty="0">
                <a:solidFill>
                  <a:schemeClr val="tx1"/>
                </a:solidFill>
                <a:latin typeface="Century Gothic"/>
                <a:cs typeface="Century Gothic"/>
              </a:rPr>
              <a:t>Bâtiments, transport, énergies, agriculture &amp; forêt, industrie et déchet.</a:t>
            </a:r>
            <a:br>
              <a:rPr lang="fr-FR" sz="1600" dirty="0">
                <a:solidFill>
                  <a:schemeClr val="tx1"/>
                </a:solidFill>
                <a:latin typeface="Century Gothic"/>
                <a:cs typeface="Century Gothic"/>
              </a:rPr>
            </a:br>
            <a:r>
              <a:rPr lang="fr-FR" sz="1600" dirty="0">
                <a:solidFill>
                  <a:srgbClr val="FF0000"/>
                </a:solidFill>
                <a:latin typeface="Century Gothic"/>
                <a:cs typeface="Century Gothic"/>
              </a:rPr>
              <a:t>La solidarité (ici et là bas) est le fil rouge des actions</a:t>
            </a:r>
          </a:p>
          <a:p>
            <a:pPr>
              <a:spcBef>
                <a:spcPts val="0"/>
              </a:spcBef>
              <a:buClr>
                <a:srgbClr val="B5D040"/>
              </a:buClr>
            </a:pPr>
            <a:endParaRPr lang="fr-FR" sz="1400" b="1" dirty="0">
              <a:solidFill>
                <a:schemeClr val="tx1"/>
              </a:solidFill>
              <a:latin typeface="Century Gothic"/>
            </a:endParaRPr>
          </a:p>
          <a:p>
            <a:pPr>
              <a:spcBef>
                <a:spcPts val="0"/>
              </a:spcBef>
              <a:buClr>
                <a:srgbClr val="B5D040"/>
              </a:buClr>
            </a:pPr>
            <a:r>
              <a:rPr lang="fr-FR" sz="1600" b="1" dirty="0">
                <a:solidFill>
                  <a:schemeClr val="tx1"/>
                </a:solidFill>
                <a:latin typeface="Century Gothic"/>
              </a:rPr>
              <a:t>TRANSPORT, 1 émetteur de GES dont 50% véhicules particuliers</a:t>
            </a:r>
          </a:p>
          <a:p>
            <a:pPr>
              <a:spcBef>
                <a:spcPts val="0"/>
              </a:spcBef>
              <a:buClr>
                <a:srgbClr val="B5D040"/>
              </a:buClr>
            </a:pPr>
            <a:endParaRPr lang="fr-FR" sz="1400" b="1" dirty="0">
              <a:solidFill>
                <a:schemeClr val="tx1"/>
              </a:solidFill>
              <a:latin typeface="Century Gothic"/>
            </a:endParaRPr>
          </a:p>
          <a:p>
            <a:pPr marL="457200" indent="-457200">
              <a:spcBef>
                <a:spcPts val="0"/>
              </a:spcBef>
              <a:buClr>
                <a:srgbClr val="B5D040"/>
              </a:buClr>
              <a:buFont typeface="Wingdings" charset="0"/>
              <a:buChar char="n"/>
            </a:pPr>
            <a:r>
              <a:rPr lang="fr-FR" sz="1600" b="1" dirty="0">
                <a:solidFill>
                  <a:schemeClr val="tx1"/>
                </a:solidFill>
                <a:latin typeface="Century Gothic"/>
                <a:cs typeface="Century Gothic"/>
              </a:rPr>
              <a:t>2040</a:t>
            </a:r>
            <a:r>
              <a:rPr lang="fr-FR" sz="1600" dirty="0">
                <a:solidFill>
                  <a:schemeClr val="tx1"/>
                </a:solidFill>
                <a:latin typeface="Century Gothic"/>
                <a:cs typeface="Century Gothic"/>
              </a:rPr>
              <a:t> fin de la vente des véhicules essence et Diesel</a:t>
            </a:r>
          </a:p>
          <a:p>
            <a:pPr marL="457200" indent="-457200">
              <a:spcBef>
                <a:spcPts val="0"/>
              </a:spcBef>
              <a:buClr>
                <a:srgbClr val="B5D040"/>
              </a:buClr>
              <a:buFont typeface="Wingdings" charset="0"/>
              <a:buChar char="n"/>
            </a:pPr>
            <a:r>
              <a:rPr lang="fr-FR" sz="1600" dirty="0">
                <a:solidFill>
                  <a:schemeClr val="tx1"/>
                </a:solidFill>
                <a:latin typeface="Century Gothic"/>
                <a:cs typeface="Century Gothic"/>
              </a:rPr>
              <a:t>Prime à la conversion des véhicules polluants </a:t>
            </a:r>
            <a:r>
              <a:rPr lang="fr-FR" sz="1600" dirty="0">
                <a:solidFill>
                  <a:srgbClr val="FF0000"/>
                </a:solidFill>
                <a:latin typeface="Century Gothic"/>
                <a:cs typeface="Century Gothic"/>
              </a:rPr>
              <a:t>bonifiée pour les ménages non imposables depuis janvier 2018</a:t>
            </a:r>
          </a:p>
        </p:txBody>
      </p:sp>
      <p:sp>
        <p:nvSpPr>
          <p:cNvPr id="2" name="Espace réservé du numéro de diapositive 1"/>
          <p:cNvSpPr>
            <a:spLocks noGrp="1"/>
          </p:cNvSpPr>
          <p:nvPr>
            <p:ph type="sldNum" sz="quarter" idx="4"/>
          </p:nvPr>
        </p:nvSpPr>
        <p:spPr/>
        <p:txBody>
          <a:bodyPr/>
          <a:lstStyle/>
          <a:p>
            <a:fld id="{2F9A5648-B596-C640-B495-5D9F694734BC}" type="slidenum">
              <a:rPr lang="fr-FR" smtClean="0"/>
              <a:pPr/>
              <a:t>22</a:t>
            </a:fld>
            <a:endParaRPr lang="fr-FR" dirty="0"/>
          </a:p>
        </p:txBody>
      </p:sp>
      <p:sp>
        <p:nvSpPr>
          <p:cNvPr id="6" name="Text Box 1"/>
          <p:cNvSpPr txBox="1">
            <a:spLocks noChangeArrowheads="1"/>
          </p:cNvSpPr>
          <p:nvPr/>
        </p:nvSpPr>
        <p:spPr bwMode="auto">
          <a:xfrm>
            <a:off x="611560" y="-14436"/>
            <a:ext cx="853244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dirty="0">
                <a:solidFill>
                  <a:srgbClr val="FF0000"/>
                </a:solidFill>
                <a:effectLst>
                  <a:outerShdw blurRad="38100" dist="38100" dir="2700000" algn="tl">
                    <a:srgbClr val="DDDDDD"/>
                  </a:outerShdw>
                </a:effectLst>
                <a:latin typeface="Chalkboard"/>
                <a:cs typeface="Chalkboard"/>
              </a:rPr>
              <a:t>Aspects réglementaires en bref</a:t>
            </a:r>
          </a:p>
          <a:p>
            <a:pPr>
              <a:buClrTx/>
              <a:buFontTx/>
              <a:buNone/>
            </a:pPr>
            <a:r>
              <a:rPr lang="fr-FR" b="1" dirty="0">
                <a:solidFill>
                  <a:srgbClr val="FF0000"/>
                </a:solidFill>
                <a:effectLst>
                  <a:outerShdw blurRad="38100" dist="38100" dir="2700000" algn="tl">
                    <a:srgbClr val="DDDDDD"/>
                  </a:outerShdw>
                </a:effectLst>
                <a:latin typeface="Century Gothic" charset="0"/>
              </a:rPr>
              <a:t>Plan climat : orientations/objectifs</a:t>
            </a:r>
          </a:p>
        </p:txBody>
      </p:sp>
      <p:graphicFrame>
        <p:nvGraphicFramePr>
          <p:cNvPr id="7" name="Tableau 6">
            <a:extLst>
              <a:ext uri="{FF2B5EF4-FFF2-40B4-BE49-F238E27FC236}">
                <a16:creationId xmlns:a16="http://schemas.microsoft.com/office/drawing/2014/main" xmlns="" id="{0D0F5A55-BAF2-B243-A26D-9A96224D2108}"/>
              </a:ext>
            </a:extLst>
          </p:cNvPr>
          <p:cNvGraphicFramePr>
            <a:graphicFrameLocks noGrp="1"/>
          </p:cNvGraphicFramePr>
          <p:nvPr>
            <p:extLst>
              <p:ext uri="{D42A27DB-BD31-4B8C-83A1-F6EECF244321}">
                <p14:modId xmlns:p14="http://schemas.microsoft.com/office/powerpoint/2010/main" val="1780423103"/>
              </p:ext>
            </p:extLst>
          </p:nvPr>
        </p:nvGraphicFramePr>
        <p:xfrm>
          <a:off x="683568" y="4581128"/>
          <a:ext cx="6654130" cy="1059973"/>
        </p:xfrm>
        <a:graphic>
          <a:graphicData uri="http://schemas.openxmlformats.org/drawingml/2006/table">
            <a:tbl>
              <a:tblPr firstRow="1" bandRow="1">
                <a:tableStyleId>{21E4AEA4-8DFA-4A89-87EB-49C32662AFE0}</a:tableStyleId>
              </a:tblPr>
              <a:tblGrid>
                <a:gridCol w="1918049">
                  <a:extLst>
                    <a:ext uri="{9D8B030D-6E8A-4147-A177-3AD203B41FA5}">
                      <a16:colId xmlns:a16="http://schemas.microsoft.com/office/drawing/2014/main" xmlns="" val="2237071201"/>
                    </a:ext>
                  </a:extLst>
                </a:gridCol>
                <a:gridCol w="2114399">
                  <a:extLst>
                    <a:ext uri="{9D8B030D-6E8A-4147-A177-3AD203B41FA5}">
                      <a16:colId xmlns:a16="http://schemas.microsoft.com/office/drawing/2014/main" xmlns="" val="607168601"/>
                    </a:ext>
                  </a:extLst>
                </a:gridCol>
                <a:gridCol w="2621682">
                  <a:extLst>
                    <a:ext uri="{9D8B030D-6E8A-4147-A177-3AD203B41FA5}">
                      <a16:colId xmlns:a16="http://schemas.microsoft.com/office/drawing/2014/main" xmlns="" val="2400780202"/>
                    </a:ext>
                  </a:extLst>
                </a:gridCol>
              </a:tblGrid>
              <a:tr h="369451">
                <a:tc>
                  <a:txBody>
                    <a:bodyPr/>
                    <a:lstStyle/>
                    <a:p>
                      <a:endParaRPr lang="fr-FR" sz="1100" dirty="0">
                        <a:latin typeface="Century Gothic" panose="020B0502020202020204" pitchFamily="34" charset="0"/>
                      </a:endParaRPr>
                    </a:p>
                  </a:txBody>
                  <a:tcPr/>
                </a:tc>
                <a:tc>
                  <a:txBody>
                    <a:bodyPr/>
                    <a:lstStyle/>
                    <a:p>
                      <a:pPr algn="ctr"/>
                      <a:r>
                        <a:rPr lang="fr-FR" sz="1100" dirty="0">
                          <a:latin typeface="Century Gothic" panose="020B0502020202020204" pitchFamily="34" charset="0"/>
                        </a:rPr>
                        <a:t>Ménage imposable</a:t>
                      </a:r>
                    </a:p>
                  </a:txBody>
                  <a:tcPr/>
                </a:tc>
                <a:tc>
                  <a:txBody>
                    <a:bodyPr/>
                    <a:lstStyle/>
                    <a:p>
                      <a:pPr algn="ctr"/>
                      <a:r>
                        <a:rPr lang="fr-FR" sz="1100" dirty="0">
                          <a:latin typeface="Century Gothic" panose="020B0502020202020204" pitchFamily="34" charset="0"/>
                        </a:rPr>
                        <a:t>Ménage non imposable</a:t>
                      </a:r>
                    </a:p>
                  </a:txBody>
                  <a:tcPr/>
                </a:tc>
                <a:extLst>
                  <a:ext uri="{0D108BD9-81ED-4DB2-BD59-A6C34878D82A}">
                    <a16:rowId xmlns:a16="http://schemas.microsoft.com/office/drawing/2014/main" xmlns="" val="2147104092"/>
                  </a:ext>
                </a:extLst>
              </a:tr>
              <a:tr h="369451">
                <a:tc>
                  <a:txBody>
                    <a:bodyPr/>
                    <a:lstStyle/>
                    <a:p>
                      <a:pPr algn="ctr"/>
                      <a:r>
                        <a:rPr lang="fr-FR" sz="1100" dirty="0">
                          <a:latin typeface="Century Gothic" panose="020B0502020202020204" pitchFamily="34" charset="0"/>
                        </a:rPr>
                        <a:t>Diesel</a:t>
                      </a:r>
                    </a:p>
                  </a:txBody>
                  <a:tcPr/>
                </a:tc>
                <a:tc>
                  <a:txBody>
                    <a:bodyPr/>
                    <a:lstStyle/>
                    <a:p>
                      <a:pPr algn="ctr"/>
                      <a:r>
                        <a:rPr lang="fr-FR" sz="1100" dirty="0">
                          <a:latin typeface="Century Gothic" panose="020B0502020202020204" pitchFamily="34" charset="0"/>
                        </a:rPr>
                        <a:t>Immatriculé avant </a:t>
                      </a:r>
                      <a:r>
                        <a:rPr lang="fr-FR" sz="1100" b="1" dirty="0">
                          <a:latin typeface="Century Gothic" panose="020B0502020202020204" pitchFamily="34" charset="0"/>
                        </a:rPr>
                        <a:t>2001</a:t>
                      </a:r>
                    </a:p>
                  </a:txBody>
                  <a:tcPr/>
                </a:tc>
                <a:tc>
                  <a:txBody>
                    <a:bodyPr/>
                    <a:lstStyle/>
                    <a:p>
                      <a:pPr algn="ctr"/>
                      <a:r>
                        <a:rPr lang="fr-FR" sz="1100" dirty="0">
                          <a:latin typeface="Century Gothic" panose="020B0502020202020204" pitchFamily="34" charset="0"/>
                        </a:rPr>
                        <a:t>Immatriculé avant </a:t>
                      </a:r>
                      <a:r>
                        <a:rPr lang="fr-FR" sz="1100" b="1" dirty="0">
                          <a:latin typeface="Century Gothic" panose="020B0502020202020204" pitchFamily="34" charset="0"/>
                        </a:rPr>
                        <a:t>2006</a:t>
                      </a:r>
                    </a:p>
                  </a:txBody>
                  <a:tcPr/>
                </a:tc>
                <a:extLst>
                  <a:ext uri="{0D108BD9-81ED-4DB2-BD59-A6C34878D82A}">
                    <a16:rowId xmlns:a16="http://schemas.microsoft.com/office/drawing/2014/main" xmlns="" val="2116094529"/>
                  </a:ext>
                </a:extLst>
              </a:tr>
              <a:tr h="321071">
                <a:tc>
                  <a:txBody>
                    <a:bodyPr/>
                    <a:lstStyle/>
                    <a:p>
                      <a:pPr algn="ctr"/>
                      <a:r>
                        <a:rPr lang="fr-FR" sz="1100" dirty="0">
                          <a:latin typeface="Century Gothic" panose="020B0502020202020204" pitchFamily="34" charset="0"/>
                        </a:rPr>
                        <a:t>Essence</a:t>
                      </a:r>
                    </a:p>
                  </a:txBody>
                  <a:tcPr/>
                </a:tc>
                <a:tc gridSpan="2">
                  <a:txBody>
                    <a:bodyPr/>
                    <a:lstStyle/>
                    <a:p>
                      <a:pPr algn="ctr"/>
                      <a:r>
                        <a:rPr lang="fr-FR" sz="1100" dirty="0">
                          <a:latin typeface="Century Gothic" panose="020B0502020202020204" pitchFamily="34" charset="0"/>
                        </a:rPr>
                        <a:t>Immatriculé avant </a:t>
                      </a:r>
                      <a:r>
                        <a:rPr lang="fr-FR" sz="1100" b="1" dirty="0">
                          <a:latin typeface="Century Gothic" panose="020B0502020202020204" pitchFamily="34" charset="0"/>
                        </a:rPr>
                        <a:t>1997</a:t>
                      </a:r>
                    </a:p>
                  </a:txBody>
                  <a:tcPr/>
                </a:tc>
                <a:tc hMerge="1">
                  <a:txBody>
                    <a:bodyPr/>
                    <a:lstStyle/>
                    <a:p>
                      <a:endParaRPr lang="fr-FR"/>
                    </a:p>
                  </a:txBody>
                  <a:tcPr/>
                </a:tc>
                <a:extLst>
                  <a:ext uri="{0D108BD9-81ED-4DB2-BD59-A6C34878D82A}">
                    <a16:rowId xmlns:a16="http://schemas.microsoft.com/office/drawing/2014/main" xmlns="" val="747596758"/>
                  </a:ext>
                </a:extLst>
              </a:tr>
            </a:tbl>
          </a:graphicData>
        </a:graphic>
      </p:graphicFrame>
    </p:spTree>
    <p:extLst>
      <p:ext uri="{BB962C8B-B14F-4D97-AF65-F5344CB8AC3E}">
        <p14:creationId xmlns:p14="http://schemas.microsoft.com/office/powerpoint/2010/main" val="31586575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dirty="0">
              <a:solidFill>
                <a:srgbClr val="FF0000"/>
              </a:solidFill>
              <a:effectLst>
                <a:outerShdw blurRad="38100" dist="38100" dir="2700000" algn="tl">
                  <a:srgbClr val="DDDDDD"/>
                </a:outerShdw>
              </a:effectLst>
              <a:latin typeface="Century Gothic" charset="0"/>
            </a:endParaRPr>
          </a:p>
        </p:txBody>
      </p:sp>
      <p:sp>
        <p:nvSpPr>
          <p:cNvPr id="8" name="Rectangle 7"/>
          <p:cNvSpPr/>
          <p:nvPr/>
        </p:nvSpPr>
        <p:spPr>
          <a:xfrm>
            <a:off x="539552" y="1196752"/>
            <a:ext cx="8280920" cy="2123658"/>
          </a:xfrm>
          <a:prstGeom prst="rect">
            <a:avLst/>
          </a:prstGeom>
        </p:spPr>
        <p:txBody>
          <a:bodyPr wrap="square">
            <a:spAutoFit/>
          </a:bodyPr>
          <a:lstStyle/>
          <a:p>
            <a:pPr>
              <a:spcBef>
                <a:spcPts val="0"/>
              </a:spcBef>
              <a:buClr>
                <a:srgbClr val="B5D040"/>
              </a:buClr>
            </a:pPr>
            <a:r>
              <a:rPr lang="fr-FR" sz="1600" b="1" dirty="0">
                <a:solidFill>
                  <a:schemeClr val="tx1"/>
                </a:solidFill>
                <a:latin typeface="Century Gothic"/>
              </a:rPr>
              <a:t>Focus sur la prime à la conversion bonifiée pour les ménages non imposables</a:t>
            </a:r>
          </a:p>
          <a:p>
            <a:pPr>
              <a:spcBef>
                <a:spcPts val="0"/>
              </a:spcBef>
              <a:buClr>
                <a:srgbClr val="B5D040"/>
              </a:buClr>
            </a:pPr>
            <a:endParaRPr lang="fr-FR" sz="1400" b="1" dirty="0">
              <a:solidFill>
                <a:schemeClr val="tx1"/>
              </a:solidFill>
              <a:latin typeface="Century Gothic"/>
            </a:endParaRPr>
          </a:p>
          <a:p>
            <a:r>
              <a:rPr lang="fr-FR" sz="1600" dirty="0">
                <a:solidFill>
                  <a:schemeClr val="tx2"/>
                </a:solidFill>
                <a:latin typeface="Century Gothic"/>
              </a:rPr>
              <a:t>Salariés ou travailleurs indépendants qui parcourent au moins 60 km aller-retour pour se rendre au travail </a:t>
            </a:r>
          </a:p>
          <a:p>
            <a:endParaRPr lang="fr-FR" sz="1400" dirty="0">
              <a:solidFill>
                <a:schemeClr val="tx1"/>
              </a:solidFill>
              <a:latin typeface="Century Gothic"/>
            </a:endParaRPr>
          </a:p>
          <a:p>
            <a:r>
              <a:rPr lang="fr-FR" sz="1400" dirty="0">
                <a:solidFill>
                  <a:schemeClr val="tx1"/>
                </a:solidFill>
                <a:latin typeface="Century Gothic"/>
              </a:rPr>
              <a:t>« </a:t>
            </a:r>
            <a:r>
              <a:rPr lang="fr-FR" sz="1400" i="1" dirty="0">
                <a:solidFill>
                  <a:schemeClr val="tx1"/>
                </a:solidFill>
                <a:latin typeface="Century Gothic"/>
              </a:rPr>
              <a:t>Une C3 essence d’occasion, vous pouvez l’acheter à 5000, 5500 euros. Le reste à charge pour le Français sera de 1000 à 1500 euros, qui consommera nettement moins c’est une économie de 200 euros par an", Edouard PHILIPPE, Premier ministre</a:t>
            </a:r>
          </a:p>
          <a:p>
            <a:pPr>
              <a:spcBef>
                <a:spcPts val="0"/>
              </a:spcBef>
              <a:buClr>
                <a:srgbClr val="B5D040"/>
              </a:buClr>
            </a:pPr>
            <a:endParaRPr lang="fr-FR" sz="1400" dirty="0">
              <a:solidFill>
                <a:schemeClr val="tx1"/>
              </a:solidFill>
              <a:latin typeface="Century Gothic"/>
            </a:endParaRPr>
          </a:p>
        </p:txBody>
      </p:sp>
      <p:sp>
        <p:nvSpPr>
          <p:cNvPr id="2" name="Espace réservé du numéro de diapositive 1"/>
          <p:cNvSpPr>
            <a:spLocks noGrp="1"/>
          </p:cNvSpPr>
          <p:nvPr>
            <p:ph type="sldNum" sz="quarter" idx="4"/>
          </p:nvPr>
        </p:nvSpPr>
        <p:spPr/>
        <p:txBody>
          <a:bodyPr/>
          <a:lstStyle/>
          <a:p>
            <a:fld id="{2F9A5648-B596-C640-B495-5D9F694734BC}" type="slidenum">
              <a:rPr lang="fr-FR" smtClean="0"/>
              <a:pPr/>
              <a:t>23</a:t>
            </a:fld>
            <a:endParaRPr lang="fr-FR" dirty="0"/>
          </a:p>
        </p:txBody>
      </p:sp>
      <p:sp>
        <p:nvSpPr>
          <p:cNvPr id="6" name="Text Box 1"/>
          <p:cNvSpPr txBox="1">
            <a:spLocks noChangeArrowheads="1"/>
          </p:cNvSpPr>
          <p:nvPr/>
        </p:nvSpPr>
        <p:spPr bwMode="auto">
          <a:xfrm>
            <a:off x="611560" y="-14436"/>
            <a:ext cx="853244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dirty="0">
                <a:solidFill>
                  <a:srgbClr val="FF0000"/>
                </a:solidFill>
                <a:effectLst>
                  <a:outerShdw blurRad="38100" dist="38100" dir="2700000" algn="tl">
                    <a:srgbClr val="DDDDDD"/>
                  </a:outerShdw>
                </a:effectLst>
                <a:latin typeface="Chalkboard"/>
                <a:cs typeface="Chalkboard"/>
              </a:rPr>
              <a:t>Aspects réglementaires en bref</a:t>
            </a:r>
          </a:p>
          <a:p>
            <a:pPr>
              <a:buClrTx/>
              <a:buFontTx/>
              <a:buNone/>
            </a:pPr>
            <a:r>
              <a:rPr lang="fr-FR" b="1" dirty="0">
                <a:solidFill>
                  <a:srgbClr val="FF0000"/>
                </a:solidFill>
                <a:effectLst>
                  <a:outerShdw blurRad="38100" dist="38100" dir="2700000" algn="tl">
                    <a:srgbClr val="DDDDDD"/>
                  </a:outerShdw>
                </a:effectLst>
                <a:latin typeface="Century Gothic" charset="0"/>
              </a:rPr>
              <a:t>Plan climat : orientations/objectifs</a:t>
            </a:r>
          </a:p>
        </p:txBody>
      </p:sp>
      <p:graphicFrame>
        <p:nvGraphicFramePr>
          <p:cNvPr id="3" name="Tableau 2">
            <a:extLst>
              <a:ext uri="{FF2B5EF4-FFF2-40B4-BE49-F238E27FC236}">
                <a16:creationId xmlns:a16="http://schemas.microsoft.com/office/drawing/2014/main" xmlns="" id="{8284D0B6-113D-B14E-890D-E83DDCC49944}"/>
              </a:ext>
            </a:extLst>
          </p:cNvPr>
          <p:cNvGraphicFramePr>
            <a:graphicFrameLocks noGrp="1"/>
          </p:cNvGraphicFramePr>
          <p:nvPr>
            <p:extLst>
              <p:ext uri="{D42A27DB-BD31-4B8C-83A1-F6EECF244321}">
                <p14:modId xmlns:p14="http://schemas.microsoft.com/office/powerpoint/2010/main" val="825524074"/>
              </p:ext>
            </p:extLst>
          </p:nvPr>
        </p:nvGraphicFramePr>
        <p:xfrm>
          <a:off x="449324" y="3834502"/>
          <a:ext cx="8352928" cy="2051948"/>
        </p:xfrm>
        <a:graphic>
          <a:graphicData uri="http://schemas.openxmlformats.org/drawingml/2006/table">
            <a:tbl>
              <a:tblPr firstRow="1" bandRow="1">
                <a:tableStyleId>{21E4AEA4-8DFA-4A89-87EB-49C32662AFE0}</a:tableStyleId>
              </a:tblPr>
              <a:tblGrid>
                <a:gridCol w="2226674">
                  <a:extLst>
                    <a:ext uri="{9D8B030D-6E8A-4147-A177-3AD203B41FA5}">
                      <a16:colId xmlns:a16="http://schemas.microsoft.com/office/drawing/2014/main" xmlns="" val="2237071201"/>
                    </a:ext>
                  </a:extLst>
                </a:gridCol>
                <a:gridCol w="2152451">
                  <a:extLst>
                    <a:ext uri="{9D8B030D-6E8A-4147-A177-3AD203B41FA5}">
                      <a16:colId xmlns:a16="http://schemas.microsoft.com/office/drawing/2014/main" xmlns="" val="607168601"/>
                    </a:ext>
                  </a:extLst>
                </a:gridCol>
                <a:gridCol w="1957579">
                  <a:extLst>
                    <a:ext uri="{9D8B030D-6E8A-4147-A177-3AD203B41FA5}">
                      <a16:colId xmlns:a16="http://schemas.microsoft.com/office/drawing/2014/main" xmlns="" val="2400780202"/>
                    </a:ext>
                  </a:extLst>
                </a:gridCol>
                <a:gridCol w="2016224">
                  <a:extLst>
                    <a:ext uri="{9D8B030D-6E8A-4147-A177-3AD203B41FA5}">
                      <a16:colId xmlns:a16="http://schemas.microsoft.com/office/drawing/2014/main" xmlns="" val="1003409439"/>
                    </a:ext>
                  </a:extLst>
                </a:gridCol>
              </a:tblGrid>
              <a:tr h="390996">
                <a:tc>
                  <a:txBody>
                    <a:bodyPr/>
                    <a:lstStyle/>
                    <a:p>
                      <a:endParaRPr lang="fr-FR" sz="1100" dirty="0">
                        <a:latin typeface="Century Gothic" panose="020B0502020202020204" pitchFamily="34" charset="0"/>
                      </a:endParaRPr>
                    </a:p>
                  </a:txBody>
                  <a:tcPr/>
                </a:tc>
                <a:tc>
                  <a:txBody>
                    <a:bodyPr/>
                    <a:lstStyle/>
                    <a:p>
                      <a:pPr algn="ctr"/>
                      <a:r>
                        <a:rPr lang="fr-FR" sz="1100" dirty="0">
                          <a:latin typeface="Century Gothic" panose="020B0502020202020204" pitchFamily="34" charset="0"/>
                        </a:rPr>
                        <a:t>Ménage imposable</a:t>
                      </a:r>
                    </a:p>
                  </a:txBody>
                  <a:tcPr/>
                </a:tc>
                <a:tc>
                  <a:txBody>
                    <a:bodyPr/>
                    <a:lstStyle/>
                    <a:p>
                      <a:pPr algn="ctr"/>
                      <a:r>
                        <a:rPr lang="fr-FR" sz="1100" dirty="0">
                          <a:latin typeface="Century Gothic" panose="020B0502020202020204" pitchFamily="34" charset="0"/>
                        </a:rPr>
                        <a:t>Ménage non imposable</a:t>
                      </a:r>
                    </a:p>
                  </a:txBody>
                  <a:tcPr/>
                </a:tc>
                <a:tc>
                  <a:txBody>
                    <a:bodyPr/>
                    <a:lstStyle/>
                    <a:p>
                      <a:pPr algn="ctr"/>
                      <a:r>
                        <a:rPr lang="fr-FR" sz="1100" dirty="0">
                          <a:latin typeface="Century Gothic" panose="020B0502020202020204" pitchFamily="34" charset="0"/>
                        </a:rPr>
                        <a:t>Ménage non imposable 01/2019</a:t>
                      </a:r>
                    </a:p>
                  </a:txBody>
                  <a:tcPr/>
                </a:tc>
                <a:extLst>
                  <a:ext uri="{0D108BD9-81ED-4DB2-BD59-A6C34878D82A}">
                    <a16:rowId xmlns:a16="http://schemas.microsoft.com/office/drawing/2014/main" xmlns="" val="2147104092"/>
                  </a:ext>
                </a:extLst>
              </a:tr>
              <a:tr h="544602">
                <a:tc>
                  <a:txBody>
                    <a:bodyPr/>
                    <a:lstStyle/>
                    <a:p>
                      <a:r>
                        <a:rPr lang="fr-FR" sz="1100" dirty="0">
                          <a:latin typeface="Century Gothic" panose="020B0502020202020204" pitchFamily="34" charset="0"/>
                        </a:rPr>
                        <a:t>Véhicule électrique</a:t>
                      </a:r>
                    </a:p>
                  </a:txBody>
                  <a:tcPr/>
                </a:tc>
                <a:tc>
                  <a:txBody>
                    <a:bodyPr/>
                    <a:lstStyle/>
                    <a:p>
                      <a:pPr marL="171450" indent="-171450">
                        <a:buFont typeface="Arial" panose="020B0604020202020204" pitchFamily="34" charset="0"/>
                        <a:buChar char="•"/>
                      </a:pPr>
                      <a:r>
                        <a:rPr lang="fr-FR" sz="1100" dirty="0">
                          <a:latin typeface="Century Gothic" panose="020B0502020202020204" pitchFamily="34" charset="0"/>
                        </a:rPr>
                        <a:t>Occasion 1000 € </a:t>
                      </a:r>
                    </a:p>
                    <a:p>
                      <a:pPr marL="171450" indent="-171450">
                        <a:buFont typeface="Arial" panose="020B0604020202020204" pitchFamily="34" charset="0"/>
                        <a:buChar char="•"/>
                      </a:pPr>
                      <a:r>
                        <a:rPr lang="fr-FR" sz="1100" dirty="0">
                          <a:latin typeface="Century Gothic" panose="020B0502020202020204" pitchFamily="34" charset="0"/>
                        </a:rPr>
                        <a:t>Neuf 2 500 €</a:t>
                      </a:r>
                    </a:p>
                  </a:txBody>
                  <a:tcPr/>
                </a:tc>
                <a:tc>
                  <a:txBody>
                    <a:bodyPr/>
                    <a:lstStyle/>
                    <a:p>
                      <a:pPr marL="171450" indent="-171450">
                        <a:buFont typeface="Arial" panose="020B0604020202020204" pitchFamily="34" charset="0"/>
                        <a:buChar char="•"/>
                      </a:pPr>
                      <a:r>
                        <a:rPr lang="fr-FR" sz="1100" dirty="0">
                          <a:latin typeface="Century Gothic" panose="020B0502020202020204" pitchFamily="34" charset="0"/>
                        </a:rPr>
                        <a:t>Occasion </a:t>
                      </a:r>
                      <a:r>
                        <a:rPr lang="fr-FR" sz="1100" b="1" dirty="0">
                          <a:latin typeface="Century Gothic" panose="020B0502020202020204" pitchFamily="34" charset="0"/>
                        </a:rPr>
                        <a:t>2 000 € </a:t>
                      </a:r>
                    </a:p>
                    <a:p>
                      <a:pPr marL="171450" indent="-171450">
                        <a:buFont typeface="Arial" panose="020B0604020202020204" pitchFamily="34" charset="0"/>
                        <a:buChar char="•"/>
                      </a:pPr>
                      <a:r>
                        <a:rPr lang="fr-FR" sz="1100" dirty="0">
                          <a:latin typeface="Century Gothic" panose="020B0502020202020204" pitchFamily="34" charset="0"/>
                        </a:rPr>
                        <a:t>Neuf 2 500 €</a:t>
                      </a:r>
                    </a:p>
                  </a:txBody>
                  <a:tcPr/>
                </a:tc>
                <a:tc>
                  <a:txBody>
                    <a:bodyPr/>
                    <a:lstStyle/>
                    <a:p>
                      <a:pPr marL="0" indent="0" algn="ctr">
                        <a:buFont typeface="Arial" panose="020B0604020202020204" pitchFamily="34" charset="0"/>
                        <a:buNone/>
                      </a:pPr>
                      <a:r>
                        <a:rPr lang="fr-FR" sz="1100" dirty="0">
                          <a:latin typeface="Century Gothic" panose="020B0502020202020204" pitchFamily="34" charset="0"/>
                        </a:rPr>
                        <a:t>Occasion ou neuf </a:t>
                      </a:r>
                      <a:br>
                        <a:rPr lang="fr-FR" sz="1100" dirty="0">
                          <a:latin typeface="Century Gothic" panose="020B0502020202020204" pitchFamily="34" charset="0"/>
                        </a:rPr>
                      </a:br>
                      <a:r>
                        <a:rPr lang="fr-FR" sz="1100" b="1" dirty="0">
                          <a:latin typeface="Century Gothic" panose="020B0502020202020204" pitchFamily="34" charset="0"/>
                        </a:rPr>
                        <a:t>5 000 €</a:t>
                      </a:r>
                    </a:p>
                  </a:txBody>
                  <a:tcPr/>
                </a:tc>
                <a:extLst>
                  <a:ext uri="{0D108BD9-81ED-4DB2-BD59-A6C34878D82A}">
                    <a16:rowId xmlns:a16="http://schemas.microsoft.com/office/drawing/2014/main" xmlns="" val="2804953078"/>
                  </a:ext>
                </a:extLst>
              </a:tr>
              <a:tr h="629021">
                <a:tc>
                  <a:txBody>
                    <a:bodyPr/>
                    <a:lstStyle/>
                    <a:p>
                      <a:r>
                        <a:rPr lang="fr-FR" sz="1100" dirty="0">
                          <a:latin typeface="Century Gothic" panose="020B0502020202020204" pitchFamily="34" charset="0"/>
                        </a:rPr>
                        <a:t>Diesel ou Essence </a:t>
                      </a:r>
                      <a:br>
                        <a:rPr lang="fr-FR" sz="1100" dirty="0">
                          <a:latin typeface="Century Gothic" panose="020B0502020202020204" pitchFamily="34" charset="0"/>
                        </a:rPr>
                      </a:br>
                      <a:r>
                        <a:rPr lang="fr-FR" sz="1100" dirty="0" err="1">
                          <a:latin typeface="Century Gothic" panose="020B0502020202020204" pitchFamily="34" charset="0"/>
                        </a:rPr>
                        <a:t>Crit’air</a:t>
                      </a:r>
                      <a:r>
                        <a:rPr lang="fr-FR" sz="1100" dirty="0">
                          <a:latin typeface="Century Gothic" panose="020B0502020202020204" pitchFamily="34" charset="0"/>
                        </a:rPr>
                        <a:t> 1 ou 2 &lt; 130g CO2/km</a:t>
                      </a:r>
                    </a:p>
                  </a:txBody>
                  <a:tcPr/>
                </a:tc>
                <a:tc>
                  <a:txBody>
                    <a:bodyPr/>
                    <a:lstStyle/>
                    <a:p>
                      <a:pPr marL="0" indent="0" algn="ctr">
                        <a:buFont typeface="Arial" panose="020B0604020202020204" pitchFamily="34" charset="0"/>
                        <a:buNone/>
                      </a:pPr>
                      <a:r>
                        <a:rPr lang="fr-FR" sz="1100">
                          <a:latin typeface="Century Gothic" panose="020B0502020202020204" pitchFamily="34" charset="0"/>
                        </a:rPr>
                        <a:t>Occasion ou neuf </a:t>
                      </a:r>
                      <a:br>
                        <a:rPr lang="fr-FR" sz="1100">
                          <a:latin typeface="Century Gothic" panose="020B0502020202020204" pitchFamily="34" charset="0"/>
                        </a:rPr>
                      </a:br>
                      <a:r>
                        <a:rPr lang="fr-FR" sz="1100">
                          <a:latin typeface="Century Gothic" panose="020B0502020202020204" pitchFamily="34" charset="0"/>
                        </a:rPr>
                        <a:t>1 000 €</a:t>
                      </a:r>
                    </a:p>
                  </a:txBody>
                  <a:tcPr/>
                </a:tc>
                <a:tc>
                  <a:txBody>
                    <a:bodyPr/>
                    <a:lstStyle/>
                    <a:p>
                      <a:pPr marL="0" indent="0" algn="ctr">
                        <a:buFont typeface="Arial" panose="020B0604020202020204" pitchFamily="34" charset="0"/>
                        <a:buNone/>
                      </a:pPr>
                      <a:r>
                        <a:rPr lang="fr-FR" sz="1100">
                          <a:latin typeface="Century Gothic" panose="020B0502020202020204" pitchFamily="34" charset="0"/>
                        </a:rPr>
                        <a:t>Occasion ou neuf </a:t>
                      </a:r>
                      <a:br>
                        <a:rPr lang="fr-FR" sz="1100">
                          <a:latin typeface="Century Gothic" panose="020B0502020202020204" pitchFamily="34" charset="0"/>
                        </a:rPr>
                      </a:br>
                      <a:r>
                        <a:rPr lang="fr-FR" sz="1100" b="1">
                          <a:latin typeface="Century Gothic" panose="020B0502020202020204" pitchFamily="34" charset="0"/>
                        </a:rPr>
                        <a:t>2 000 €</a:t>
                      </a:r>
                      <a:endParaRPr lang="fr-FR" sz="1100">
                        <a:latin typeface="Century Gothic" panose="020B0502020202020204" pitchFamily="34"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100">
                          <a:latin typeface="Century Gothic" panose="020B0502020202020204" pitchFamily="34" charset="0"/>
                        </a:rPr>
                        <a:t>Occasion ou neuf </a:t>
                      </a:r>
                      <a:br>
                        <a:rPr lang="fr-FR" sz="1100">
                          <a:latin typeface="Century Gothic" panose="020B0502020202020204" pitchFamily="34" charset="0"/>
                        </a:rPr>
                      </a:br>
                      <a:r>
                        <a:rPr lang="fr-FR" sz="1100" b="1">
                          <a:latin typeface="Century Gothic" panose="020B0502020202020204" pitchFamily="34" charset="0"/>
                        </a:rPr>
                        <a:t>4 000 €</a:t>
                      </a:r>
                    </a:p>
                    <a:p>
                      <a:pPr marL="0" indent="0">
                        <a:buFont typeface="Arial" panose="020B0604020202020204" pitchFamily="34" charset="0"/>
                        <a:buNone/>
                      </a:pPr>
                      <a:endParaRPr lang="fr-FR" sz="1100">
                        <a:latin typeface="Century Gothic" panose="020B0502020202020204" pitchFamily="34" charset="0"/>
                      </a:endParaRPr>
                    </a:p>
                  </a:txBody>
                  <a:tcPr/>
                </a:tc>
                <a:extLst>
                  <a:ext uri="{0D108BD9-81ED-4DB2-BD59-A6C34878D82A}">
                    <a16:rowId xmlns:a16="http://schemas.microsoft.com/office/drawing/2014/main" xmlns="" val="646594129"/>
                  </a:ext>
                </a:extLst>
              </a:tr>
              <a:tr h="451605">
                <a:tc>
                  <a:txBody>
                    <a:bodyPr/>
                    <a:lstStyle/>
                    <a:p>
                      <a:r>
                        <a:rPr lang="fr-FR" sz="1100">
                          <a:latin typeface="Century Gothic" panose="020B0502020202020204" pitchFamily="34" charset="0"/>
                        </a:rPr>
                        <a:t>2 ou 3 roues motorisées ou quadricycle électrique</a:t>
                      </a:r>
                    </a:p>
                  </a:txBody>
                  <a:tcPr/>
                </a:tc>
                <a:tc>
                  <a:txBody>
                    <a:bodyPr/>
                    <a:lstStyle/>
                    <a:p>
                      <a:pPr marL="0" indent="0" algn="ctr">
                        <a:buFont typeface="Arial" panose="020B0604020202020204" pitchFamily="34" charset="0"/>
                        <a:buNone/>
                      </a:pPr>
                      <a:r>
                        <a:rPr lang="fr-FR" sz="1100">
                          <a:latin typeface="Century Gothic" panose="020B0502020202020204" pitchFamily="34" charset="0"/>
                        </a:rPr>
                        <a:t>Neuf 100 €</a:t>
                      </a:r>
                    </a:p>
                  </a:txBody>
                  <a:tcPr/>
                </a:tc>
                <a:tc>
                  <a:txBody>
                    <a:bodyPr/>
                    <a:lstStyle/>
                    <a:p>
                      <a:pPr marL="0" indent="0" algn="ctr">
                        <a:buFont typeface="Arial" panose="020B0604020202020204" pitchFamily="34" charset="0"/>
                        <a:buNone/>
                      </a:pPr>
                      <a:r>
                        <a:rPr lang="fr-FR" sz="1100" b="0">
                          <a:latin typeface="Century Gothic" panose="020B0502020202020204" pitchFamily="34" charset="0"/>
                        </a:rPr>
                        <a:t>Neuf </a:t>
                      </a:r>
                      <a:r>
                        <a:rPr lang="fr-FR" sz="1100" b="1">
                          <a:latin typeface="Century Gothic" panose="020B0502020202020204" pitchFamily="34" charset="0"/>
                        </a:rPr>
                        <a:t>1 100 €</a:t>
                      </a:r>
                      <a:endParaRPr lang="fr-FR" sz="1100">
                        <a:latin typeface="Century Gothic" panose="020B0502020202020204" pitchFamily="34" charset="0"/>
                      </a:endParaRPr>
                    </a:p>
                  </a:txBody>
                  <a:tcPr/>
                </a:tc>
                <a:tc>
                  <a:txBody>
                    <a:bodyPr/>
                    <a:lstStyle/>
                    <a:p>
                      <a:pPr marL="0" indent="0" algn="ctr">
                        <a:buFont typeface="Arial" panose="020B0604020202020204" pitchFamily="34" charset="0"/>
                        <a:buNone/>
                      </a:pPr>
                      <a:r>
                        <a:rPr lang="fr-FR" sz="1100" i="1">
                          <a:latin typeface="Century Gothic" panose="020B0502020202020204" pitchFamily="34" charset="0"/>
                        </a:rPr>
                        <a:t>Info non trouvée </a:t>
                      </a:r>
                      <a:br>
                        <a:rPr lang="fr-FR" sz="1100" i="1">
                          <a:latin typeface="Century Gothic" panose="020B0502020202020204" pitchFamily="34" charset="0"/>
                        </a:rPr>
                      </a:br>
                      <a:r>
                        <a:rPr lang="fr-FR" sz="1100" i="1">
                          <a:latin typeface="Century Gothic" panose="020B0502020202020204" pitchFamily="34" charset="0"/>
                        </a:rPr>
                        <a:t>2 200 € à priori</a:t>
                      </a:r>
                    </a:p>
                  </a:txBody>
                  <a:tcPr/>
                </a:tc>
                <a:extLst>
                  <a:ext uri="{0D108BD9-81ED-4DB2-BD59-A6C34878D82A}">
                    <a16:rowId xmlns:a16="http://schemas.microsoft.com/office/drawing/2014/main" xmlns="" val="2619639524"/>
                  </a:ext>
                </a:extLst>
              </a:tr>
            </a:tbl>
          </a:graphicData>
        </a:graphic>
      </p:graphicFrame>
      <p:sp>
        <p:nvSpPr>
          <p:cNvPr id="4" name="ZoneTexte 3">
            <a:extLst>
              <a:ext uri="{FF2B5EF4-FFF2-40B4-BE49-F238E27FC236}">
                <a16:creationId xmlns:a16="http://schemas.microsoft.com/office/drawing/2014/main" xmlns="" id="{C2FA8EA8-0AA2-654A-8158-A9D2B5FF2472}"/>
              </a:ext>
            </a:extLst>
          </p:cNvPr>
          <p:cNvSpPr txBox="1"/>
          <p:nvPr/>
        </p:nvSpPr>
        <p:spPr>
          <a:xfrm>
            <a:off x="7020272" y="3324844"/>
            <a:ext cx="1412566" cy="369332"/>
          </a:xfrm>
          <a:prstGeom prst="rect">
            <a:avLst/>
          </a:prstGeom>
          <a:noFill/>
        </p:spPr>
        <p:txBody>
          <a:bodyPr wrap="none" rtlCol="0">
            <a:spAutoFit/>
          </a:bodyPr>
          <a:lstStyle/>
          <a:p>
            <a:pPr algn="ctr"/>
            <a:r>
              <a:rPr lang="fr-FR" sz="1800">
                <a:solidFill>
                  <a:srgbClr val="FF0000"/>
                </a:solidFill>
                <a:latin typeface="Century Gothic" panose="020B0502020202020204" pitchFamily="34" charset="0"/>
              </a:rPr>
              <a:t>14/11/2018</a:t>
            </a:r>
          </a:p>
        </p:txBody>
      </p:sp>
    </p:spTree>
    <p:extLst>
      <p:ext uri="{BB962C8B-B14F-4D97-AF65-F5344CB8AC3E}">
        <p14:creationId xmlns:p14="http://schemas.microsoft.com/office/powerpoint/2010/main" val="22527332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8" name="Rectangle 7"/>
          <p:cNvSpPr/>
          <p:nvPr/>
        </p:nvSpPr>
        <p:spPr>
          <a:xfrm>
            <a:off x="539552" y="1196752"/>
            <a:ext cx="8280920" cy="5016758"/>
          </a:xfrm>
          <a:prstGeom prst="rect">
            <a:avLst/>
          </a:prstGeom>
        </p:spPr>
        <p:txBody>
          <a:bodyPr wrap="square">
            <a:spAutoFit/>
          </a:bodyPr>
          <a:lstStyle/>
          <a:p>
            <a:pPr>
              <a:spcBef>
                <a:spcPts val="0"/>
              </a:spcBef>
              <a:buClr>
                <a:srgbClr val="B5D040"/>
              </a:buClr>
            </a:pPr>
            <a:r>
              <a:rPr lang="fr-FR" sz="1600" b="1" dirty="0">
                <a:solidFill>
                  <a:schemeClr val="tx1"/>
                </a:solidFill>
                <a:latin typeface="Century Gothic"/>
              </a:rPr>
              <a:t>LOGEMENT,  2 émetteur de GES : Plan de Rénovation Energétique </a:t>
            </a:r>
          </a:p>
          <a:p>
            <a:pPr>
              <a:spcBef>
                <a:spcPts val="0"/>
              </a:spcBef>
              <a:buClr>
                <a:srgbClr val="B5D040"/>
              </a:buClr>
            </a:pPr>
            <a:endParaRPr lang="fr-FR" sz="1600" dirty="0">
              <a:solidFill>
                <a:schemeClr val="tx1"/>
              </a:solidFill>
              <a:latin typeface="Century Gothic"/>
              <a:cs typeface="Century Gothic"/>
            </a:endParaRPr>
          </a:p>
          <a:p>
            <a:pPr marL="457200" indent="-457200">
              <a:spcBef>
                <a:spcPts val="0"/>
              </a:spcBef>
              <a:buClr>
                <a:srgbClr val="B5D040"/>
              </a:buClr>
              <a:buFont typeface="Wingdings" charset="0"/>
              <a:buChar char="n"/>
            </a:pPr>
            <a:r>
              <a:rPr lang="fr-FR" sz="1600" dirty="0">
                <a:solidFill>
                  <a:schemeClr val="tx1"/>
                </a:solidFill>
                <a:latin typeface="Century Gothic"/>
                <a:cs typeface="Century Gothic"/>
              </a:rPr>
              <a:t> </a:t>
            </a:r>
            <a:r>
              <a:rPr lang="fr-FR" sz="1600" b="1" dirty="0">
                <a:solidFill>
                  <a:schemeClr val="tx1"/>
                </a:solidFill>
                <a:latin typeface="Century Gothic"/>
                <a:cs typeface="Century Gothic"/>
              </a:rPr>
              <a:t>7 à 8 millions de passoires thermiques </a:t>
            </a:r>
            <a:r>
              <a:rPr lang="fr-FR" sz="1600" dirty="0">
                <a:solidFill>
                  <a:schemeClr val="tx1"/>
                </a:solidFill>
                <a:latin typeface="Century Gothic"/>
                <a:cs typeface="Century Gothic"/>
              </a:rPr>
              <a:t>dont </a:t>
            </a:r>
            <a:r>
              <a:rPr lang="fr-FR" sz="1600" b="1" dirty="0">
                <a:solidFill>
                  <a:schemeClr val="tx1"/>
                </a:solidFill>
                <a:latin typeface="Century Gothic"/>
                <a:cs typeface="Century Gothic"/>
              </a:rPr>
              <a:t>3,8 millions sont occupées par des ménages modestes </a:t>
            </a:r>
            <a:r>
              <a:rPr lang="fr-FR" sz="1600" dirty="0">
                <a:solidFill>
                  <a:schemeClr val="tx1"/>
                </a:solidFill>
                <a:latin typeface="Century Gothic"/>
                <a:cs typeface="Century Gothic"/>
              </a:rPr>
              <a:t>(1,5 million propriétaires)</a:t>
            </a:r>
            <a:br>
              <a:rPr lang="fr-FR" sz="1600" dirty="0">
                <a:solidFill>
                  <a:schemeClr val="tx1"/>
                </a:solidFill>
                <a:latin typeface="Century Gothic"/>
                <a:cs typeface="Century Gothic"/>
              </a:rPr>
            </a:br>
            <a:r>
              <a:rPr lang="fr-FR" sz="1600" dirty="0">
                <a:solidFill>
                  <a:schemeClr val="tx1"/>
                </a:solidFill>
                <a:latin typeface="Century Gothic"/>
                <a:cs typeface="Century Gothic"/>
              </a:rPr>
              <a:t>D’ici 2025 rénover </a:t>
            </a:r>
            <a:r>
              <a:rPr lang="fr-FR" sz="1600" b="1" dirty="0">
                <a:solidFill>
                  <a:schemeClr val="tx1"/>
                </a:solidFill>
                <a:latin typeface="Century Gothic"/>
                <a:cs typeface="Century Gothic"/>
              </a:rPr>
              <a:t>500 000 logements/an</a:t>
            </a:r>
            <a:br>
              <a:rPr lang="fr-FR" sz="1600" b="1" dirty="0">
                <a:solidFill>
                  <a:schemeClr val="tx1"/>
                </a:solidFill>
                <a:latin typeface="Century Gothic"/>
                <a:cs typeface="Century Gothic"/>
              </a:rPr>
            </a:br>
            <a:r>
              <a:rPr lang="fr-FR" sz="1600" dirty="0">
                <a:solidFill>
                  <a:srgbClr val="FF0000"/>
                </a:solidFill>
                <a:latin typeface="Century Gothic"/>
                <a:cs typeface="Century Gothic"/>
              </a:rPr>
              <a:t>Ménages modestes 150 000 logements rénovés/an à partir 2018</a:t>
            </a:r>
          </a:p>
          <a:p>
            <a:pPr marL="457200" indent="-457200">
              <a:spcBef>
                <a:spcPts val="0"/>
              </a:spcBef>
              <a:buClr>
                <a:srgbClr val="B5D040"/>
              </a:buClr>
              <a:buFont typeface="Wingdings" charset="0"/>
              <a:buChar char="n"/>
            </a:pPr>
            <a:endParaRPr lang="fr-FR" sz="1600" dirty="0">
              <a:solidFill>
                <a:schemeClr val="tx1"/>
              </a:solidFill>
              <a:latin typeface="Century Gothic"/>
              <a:cs typeface="Century Gothic"/>
            </a:endParaRPr>
          </a:p>
          <a:p>
            <a:pPr marL="457200" indent="-457200">
              <a:spcBef>
                <a:spcPts val="0"/>
              </a:spcBef>
              <a:buClr>
                <a:srgbClr val="B5D040"/>
              </a:buClr>
              <a:buFont typeface="Wingdings" charset="0"/>
              <a:buChar char="n"/>
            </a:pPr>
            <a:r>
              <a:rPr lang="fr-FR" sz="1600" dirty="0">
                <a:solidFill>
                  <a:schemeClr val="tx1"/>
                </a:solidFill>
                <a:latin typeface="Century Gothic"/>
              </a:rPr>
              <a:t>Rénovation thermique : «</a:t>
            </a:r>
            <a:r>
              <a:rPr lang="fr-FR" sz="1600" b="1" dirty="0">
                <a:solidFill>
                  <a:schemeClr val="tx1"/>
                </a:solidFill>
                <a:latin typeface="Century Gothic"/>
              </a:rPr>
              <a:t> une priorité nationale</a:t>
            </a:r>
            <a:r>
              <a:rPr lang="fr-FR" sz="1600" dirty="0">
                <a:solidFill>
                  <a:schemeClr val="tx1"/>
                </a:solidFill>
                <a:latin typeface="Century Gothic"/>
              </a:rPr>
              <a:t> » : </a:t>
            </a:r>
          </a:p>
          <a:p>
            <a:pPr marL="720000" indent="-285750">
              <a:spcBef>
                <a:spcPts val="0"/>
              </a:spcBef>
              <a:buClr>
                <a:srgbClr val="B5D040"/>
              </a:buClr>
              <a:buFont typeface="Arial" panose="020B0604020202020204" pitchFamily="34" charset="0"/>
              <a:buChar char="•"/>
            </a:pPr>
            <a:r>
              <a:rPr lang="fr-FR" sz="1600" dirty="0">
                <a:solidFill>
                  <a:schemeClr val="tx1"/>
                </a:solidFill>
                <a:latin typeface="Century Gothic"/>
                <a:cs typeface="Century Gothic"/>
              </a:rPr>
              <a:t>Réglementation : mesures incitatives et coercitive pour les passoires thermiques lors des ventes/location</a:t>
            </a:r>
            <a:endParaRPr lang="fr-FR" sz="1600" dirty="0">
              <a:solidFill>
                <a:schemeClr val="tx1"/>
              </a:solidFill>
              <a:latin typeface="Century Gothic"/>
            </a:endParaRPr>
          </a:p>
          <a:p>
            <a:pPr marL="720000" indent="-285750">
              <a:spcBef>
                <a:spcPts val="0"/>
              </a:spcBef>
              <a:buClr>
                <a:srgbClr val="B5D040"/>
              </a:buClr>
              <a:buFont typeface="Arial" panose="020B0604020202020204" pitchFamily="34" charset="0"/>
              <a:buChar char="•"/>
            </a:pPr>
            <a:r>
              <a:rPr lang="fr-FR" sz="1600" dirty="0">
                <a:solidFill>
                  <a:schemeClr val="tx1"/>
                </a:solidFill>
                <a:latin typeface="Century Gothic"/>
              </a:rPr>
              <a:t>Industrie : soutien l’innovation pour une « massification », </a:t>
            </a:r>
          </a:p>
          <a:p>
            <a:pPr marL="720000" indent="-285750">
              <a:spcBef>
                <a:spcPts val="0"/>
              </a:spcBef>
              <a:buClr>
                <a:srgbClr val="B5D040"/>
              </a:buClr>
              <a:buFont typeface="Arial" panose="020B0604020202020204" pitchFamily="34" charset="0"/>
              <a:buChar char="•"/>
            </a:pPr>
            <a:r>
              <a:rPr lang="fr-FR" sz="1600" dirty="0">
                <a:solidFill>
                  <a:schemeClr val="tx1"/>
                </a:solidFill>
                <a:latin typeface="Century Gothic"/>
              </a:rPr>
              <a:t>Artisans : formation, </a:t>
            </a:r>
          </a:p>
          <a:p>
            <a:pPr marL="720000" indent="-285750">
              <a:spcBef>
                <a:spcPts val="0"/>
              </a:spcBef>
              <a:buClr>
                <a:srgbClr val="B5D040"/>
              </a:buClr>
              <a:buFont typeface="Arial" panose="020B0604020202020204" pitchFamily="34" charset="0"/>
              <a:buChar char="•"/>
            </a:pPr>
            <a:r>
              <a:rPr lang="fr-FR" sz="1600" dirty="0">
                <a:solidFill>
                  <a:schemeClr val="tx1"/>
                </a:solidFill>
                <a:latin typeface="Century Gothic"/>
              </a:rPr>
              <a:t>Particuliers : contrôle de qualité , </a:t>
            </a:r>
            <a:r>
              <a:rPr lang="fr-FR" sz="1600" dirty="0">
                <a:solidFill>
                  <a:schemeClr val="tx1"/>
                </a:solidFill>
                <a:latin typeface="Century Gothic"/>
                <a:cs typeface="Century Gothic"/>
              </a:rPr>
              <a:t>DPE actualisé et audit énergétique pour les passoires thermiques</a:t>
            </a:r>
          </a:p>
          <a:p>
            <a:pPr marL="720000" indent="-285750">
              <a:spcBef>
                <a:spcPts val="0"/>
              </a:spcBef>
              <a:buClr>
                <a:srgbClr val="B5D040"/>
              </a:buClr>
              <a:buFont typeface="Arial" panose="020B0604020202020204" pitchFamily="34" charset="0"/>
              <a:buChar char="•"/>
            </a:pPr>
            <a:endParaRPr lang="fr-FR" sz="1600" dirty="0">
              <a:solidFill>
                <a:schemeClr val="tx1"/>
              </a:solidFill>
              <a:latin typeface="Century Gothic"/>
            </a:endParaRPr>
          </a:p>
          <a:p>
            <a:pPr marL="457200" indent="-457200">
              <a:spcBef>
                <a:spcPts val="0"/>
              </a:spcBef>
              <a:buClr>
                <a:srgbClr val="B5D040"/>
              </a:buClr>
              <a:buFont typeface="Wingdings" charset="0"/>
              <a:buChar char="n"/>
            </a:pPr>
            <a:r>
              <a:rPr lang="fr-FR" sz="1600" dirty="0">
                <a:solidFill>
                  <a:schemeClr val="tx1"/>
                </a:solidFill>
                <a:latin typeface="Century Gothic"/>
              </a:rPr>
              <a:t>« </a:t>
            </a:r>
            <a:r>
              <a:rPr lang="fr-FR" sz="1600" dirty="0">
                <a:solidFill>
                  <a:schemeClr val="tx1"/>
                </a:solidFill>
                <a:latin typeface="Century Gothic"/>
                <a:cs typeface="Century Gothic"/>
              </a:rPr>
              <a:t>Plateforme de rénovation » fédère tous les acteurs sur un territoire afin d’accompagner les ménages : </a:t>
            </a:r>
            <a:r>
              <a:rPr lang="fr-FR" sz="1600" dirty="0">
                <a:solidFill>
                  <a:schemeClr val="tx1"/>
                </a:solidFill>
                <a:latin typeface="Century Gothic"/>
              </a:rPr>
              <a:t>conception, réalisation et suivi dans le temps des consommations. </a:t>
            </a:r>
            <a:br>
              <a:rPr lang="fr-FR" sz="1600" dirty="0">
                <a:solidFill>
                  <a:schemeClr val="tx1"/>
                </a:solidFill>
                <a:latin typeface="Century Gothic"/>
              </a:rPr>
            </a:br>
            <a:r>
              <a:rPr lang="fr-FR" sz="1600" i="1">
                <a:solidFill>
                  <a:schemeClr val="tx1"/>
                </a:solidFill>
                <a:latin typeface="Century Gothic"/>
              </a:rPr>
              <a:t>Bientôt </a:t>
            </a:r>
            <a:r>
              <a:rPr lang="fr-FR" sz="1600" i="1">
                <a:solidFill>
                  <a:schemeClr val="tx1"/>
                </a:solidFill>
                <a:latin typeface="Century Gothic"/>
                <a:cs typeface="Century Gothic"/>
              </a:rPr>
              <a:t>sur Toulouse Métropole ! </a:t>
            </a:r>
            <a:endParaRPr lang="fr-FR" sz="1600" i="1" dirty="0">
              <a:solidFill>
                <a:schemeClr val="tx1"/>
              </a:solidFill>
              <a:latin typeface="Century Gothic"/>
              <a:cs typeface="Century Gothic"/>
            </a:endParaRPr>
          </a:p>
          <a:p>
            <a:pPr marL="457200" indent="-457200">
              <a:spcBef>
                <a:spcPts val="0"/>
              </a:spcBef>
              <a:buClr>
                <a:srgbClr val="B5D040"/>
              </a:buClr>
              <a:buFont typeface="Wingdings" charset="0"/>
              <a:buChar char="n"/>
            </a:pPr>
            <a:endParaRPr lang="fr-FR" sz="1600" dirty="0">
              <a:solidFill>
                <a:schemeClr val="tx1"/>
              </a:solidFill>
              <a:latin typeface="Century Gothic"/>
              <a:cs typeface="Century Gothic"/>
            </a:endParaRPr>
          </a:p>
        </p:txBody>
      </p:sp>
      <p:sp>
        <p:nvSpPr>
          <p:cNvPr id="2" name="Espace réservé du numéro de diapositive 1"/>
          <p:cNvSpPr>
            <a:spLocks noGrp="1"/>
          </p:cNvSpPr>
          <p:nvPr>
            <p:ph type="sldNum" sz="quarter" idx="4"/>
          </p:nvPr>
        </p:nvSpPr>
        <p:spPr/>
        <p:txBody>
          <a:bodyPr/>
          <a:lstStyle/>
          <a:p>
            <a:fld id="{2F9A5648-B596-C640-B495-5D9F694734BC}" type="slidenum">
              <a:rPr lang="fr-FR" smtClean="0"/>
              <a:pPr/>
              <a:t>24</a:t>
            </a:fld>
            <a:endParaRPr lang="fr-FR"/>
          </a:p>
        </p:txBody>
      </p:sp>
      <p:sp>
        <p:nvSpPr>
          <p:cNvPr id="7" name="Text Box 1">
            <a:extLst>
              <a:ext uri="{FF2B5EF4-FFF2-40B4-BE49-F238E27FC236}">
                <a16:creationId xmlns:a16="http://schemas.microsoft.com/office/drawing/2014/main" xmlns="" id="{3FF92658-4B83-9849-8EDE-93D42DDBB39D}"/>
              </a:ext>
            </a:extLst>
          </p:cNvPr>
          <p:cNvSpPr txBox="1">
            <a:spLocks noChangeArrowheads="1"/>
          </p:cNvSpPr>
          <p:nvPr/>
        </p:nvSpPr>
        <p:spPr bwMode="auto">
          <a:xfrm>
            <a:off x="611560" y="-14436"/>
            <a:ext cx="853244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Aspects réglementaires en bref</a:t>
            </a:r>
          </a:p>
          <a:p>
            <a:pPr>
              <a:buClrTx/>
              <a:buFontTx/>
              <a:buNone/>
            </a:pPr>
            <a:r>
              <a:rPr lang="fr-FR" b="1">
                <a:solidFill>
                  <a:srgbClr val="FF0000"/>
                </a:solidFill>
                <a:effectLst>
                  <a:outerShdw blurRad="38100" dist="38100" dir="2700000" algn="tl">
                    <a:srgbClr val="DDDDDD"/>
                  </a:outerShdw>
                </a:effectLst>
                <a:latin typeface="Century Gothic" charset="0"/>
              </a:rPr>
              <a:t>Plan climat : orientations/objectifs</a:t>
            </a:r>
          </a:p>
        </p:txBody>
      </p:sp>
      <p:pic>
        <p:nvPicPr>
          <p:cNvPr id="6" name="Image 5">
            <a:extLst>
              <a:ext uri="{FF2B5EF4-FFF2-40B4-BE49-F238E27FC236}">
                <a16:creationId xmlns:a16="http://schemas.microsoft.com/office/drawing/2014/main" xmlns="" id="{F6DD000E-1FEB-D649-9CFF-FBEC28BDAF07}"/>
              </a:ext>
            </a:extLst>
          </p:cNvPr>
          <p:cNvPicPr>
            <a:picLocks noChangeAspect="1"/>
          </p:cNvPicPr>
          <p:nvPr/>
        </p:nvPicPr>
        <p:blipFill>
          <a:blip r:embed="rId3"/>
          <a:stretch>
            <a:fillRect/>
          </a:stretch>
        </p:blipFill>
        <p:spPr>
          <a:xfrm>
            <a:off x="4499992" y="5589240"/>
            <a:ext cx="1448593" cy="394625"/>
          </a:xfrm>
          <a:prstGeom prst="rect">
            <a:avLst/>
          </a:prstGeom>
        </p:spPr>
      </p:pic>
    </p:spTree>
    <p:extLst>
      <p:ext uri="{BB962C8B-B14F-4D97-AF65-F5344CB8AC3E}">
        <p14:creationId xmlns:p14="http://schemas.microsoft.com/office/powerpoint/2010/main" val="397378727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8" name="Rectangle 7"/>
          <p:cNvSpPr/>
          <p:nvPr/>
        </p:nvSpPr>
        <p:spPr>
          <a:xfrm>
            <a:off x="539552" y="1196752"/>
            <a:ext cx="8280920" cy="3293209"/>
          </a:xfrm>
          <a:prstGeom prst="rect">
            <a:avLst/>
          </a:prstGeom>
        </p:spPr>
        <p:txBody>
          <a:bodyPr wrap="square">
            <a:spAutoFit/>
          </a:bodyPr>
          <a:lstStyle/>
          <a:p>
            <a:pPr>
              <a:spcBef>
                <a:spcPts val="0"/>
              </a:spcBef>
              <a:buClr>
                <a:srgbClr val="B5D040"/>
              </a:buClr>
            </a:pPr>
            <a:r>
              <a:rPr lang="fr-FR" sz="1600" b="1" dirty="0">
                <a:solidFill>
                  <a:schemeClr val="tx1"/>
                </a:solidFill>
                <a:latin typeface="Century Gothic"/>
              </a:rPr>
              <a:t>LOGEMENT : Focus pour les ménages modestes</a:t>
            </a:r>
          </a:p>
          <a:p>
            <a:pPr>
              <a:spcBef>
                <a:spcPts val="0"/>
              </a:spcBef>
              <a:buClr>
                <a:srgbClr val="B5D040"/>
              </a:buClr>
            </a:pPr>
            <a:endParaRPr lang="fr-FR" sz="1600" i="1" dirty="0">
              <a:solidFill>
                <a:srgbClr val="000000"/>
              </a:solidFill>
              <a:latin typeface="Chalkboard"/>
            </a:endParaRPr>
          </a:p>
          <a:p>
            <a:pPr>
              <a:spcBef>
                <a:spcPts val="0"/>
              </a:spcBef>
              <a:buClr>
                <a:srgbClr val="B5D040"/>
              </a:buClr>
            </a:pPr>
            <a:r>
              <a:rPr lang="fr-FR" sz="1600" i="1" dirty="0">
                <a:solidFill>
                  <a:srgbClr val="000000"/>
                </a:solidFill>
                <a:latin typeface="Chalkboard"/>
              </a:rPr>
              <a:t>Chèque énergie</a:t>
            </a:r>
          </a:p>
          <a:p>
            <a:pPr>
              <a:spcBef>
                <a:spcPts val="0"/>
              </a:spcBef>
              <a:buClr>
                <a:srgbClr val="B5D040"/>
              </a:buClr>
            </a:pPr>
            <a:endParaRPr lang="fr-FR" sz="1600" i="1" dirty="0">
              <a:solidFill>
                <a:srgbClr val="000000"/>
              </a:solidFill>
              <a:latin typeface="Chalkboard"/>
            </a:endParaRPr>
          </a:p>
          <a:p>
            <a:pPr marL="457200" indent="-457200">
              <a:spcBef>
                <a:spcPts val="0"/>
              </a:spcBef>
              <a:buClr>
                <a:srgbClr val="B5D040"/>
              </a:buClr>
              <a:buFont typeface="Wingdings" charset="0"/>
              <a:buChar char="n"/>
            </a:pPr>
            <a:r>
              <a:rPr lang="fr-FR" sz="1600" dirty="0">
                <a:solidFill>
                  <a:schemeClr val="tx1"/>
                </a:solidFill>
                <a:latin typeface="Century Gothic"/>
              </a:rPr>
              <a:t>2018 /</a:t>
            </a:r>
            <a:r>
              <a:rPr lang="fr-FR" sz="1600" b="1" dirty="0">
                <a:solidFill>
                  <a:schemeClr val="tx1"/>
                </a:solidFill>
                <a:latin typeface="Century Gothic"/>
              </a:rPr>
              <a:t>3,6 millions de ménages </a:t>
            </a:r>
            <a:r>
              <a:rPr lang="fr-FR" sz="1600" dirty="0">
                <a:solidFill>
                  <a:schemeClr val="tx1"/>
                </a:solidFill>
                <a:latin typeface="Century Gothic"/>
              </a:rPr>
              <a:t>(3 millions avec les tarifs sociaux) ≈ 150 €/an.</a:t>
            </a:r>
          </a:p>
          <a:p>
            <a:pPr marL="457200" indent="-457200">
              <a:spcBef>
                <a:spcPts val="0"/>
              </a:spcBef>
              <a:buClr>
                <a:srgbClr val="B5D040"/>
              </a:buClr>
              <a:buFont typeface="Wingdings" charset="0"/>
              <a:buChar char="n"/>
            </a:pPr>
            <a:r>
              <a:rPr lang="fr-FR" sz="1600" dirty="0">
                <a:solidFill>
                  <a:schemeClr val="tx1"/>
                </a:solidFill>
                <a:latin typeface="Century Gothic"/>
              </a:rPr>
              <a:t>2019/ </a:t>
            </a:r>
            <a:r>
              <a:rPr lang="fr-FR" sz="2000" b="1" dirty="0">
                <a:solidFill>
                  <a:schemeClr val="tx1"/>
                </a:solidFill>
                <a:latin typeface="Century Gothic"/>
              </a:rPr>
              <a:t>5,8 millions de ménages </a:t>
            </a:r>
            <a:r>
              <a:rPr lang="fr-FR" sz="1600" dirty="0">
                <a:solidFill>
                  <a:schemeClr val="tx1"/>
                </a:solidFill>
                <a:latin typeface="Century Gothic"/>
              </a:rPr>
              <a:t>+ 50 €/ménages pour les précédents bénéficiaires ET de nouveaux bénéficiaires (2,2 millions) </a:t>
            </a:r>
          </a:p>
          <a:p>
            <a:pPr marL="457200" indent="-457200">
              <a:spcBef>
                <a:spcPts val="0"/>
              </a:spcBef>
              <a:buClr>
                <a:srgbClr val="B5D040"/>
              </a:buClr>
              <a:buFont typeface="Wingdings" charset="0"/>
              <a:buChar char="n"/>
            </a:pPr>
            <a:endParaRPr lang="fr-FR" sz="1600" dirty="0">
              <a:solidFill>
                <a:schemeClr val="tx1"/>
              </a:solidFill>
              <a:latin typeface="Century Gothic"/>
            </a:endParaRPr>
          </a:p>
          <a:p>
            <a:pPr>
              <a:spcBef>
                <a:spcPts val="0"/>
              </a:spcBef>
              <a:buClr>
                <a:srgbClr val="B5D040"/>
              </a:buClr>
            </a:pPr>
            <a:r>
              <a:rPr lang="fr-FR" sz="1600" i="1" dirty="0">
                <a:solidFill>
                  <a:srgbClr val="000000"/>
                </a:solidFill>
                <a:latin typeface="Chalkboard"/>
              </a:rPr>
              <a:t>Aides financières pour la rénovation thermique du logement</a:t>
            </a:r>
          </a:p>
          <a:p>
            <a:pPr>
              <a:spcBef>
                <a:spcPts val="0"/>
              </a:spcBef>
              <a:buClr>
                <a:srgbClr val="B5D040"/>
              </a:buClr>
            </a:pPr>
            <a:endParaRPr lang="fr-FR" sz="1600" i="1" dirty="0">
              <a:solidFill>
                <a:srgbClr val="000000"/>
              </a:solidFill>
              <a:latin typeface="Chalkboard"/>
            </a:endParaRPr>
          </a:p>
          <a:p>
            <a:pPr marL="457200" indent="-457200">
              <a:spcBef>
                <a:spcPts val="0"/>
              </a:spcBef>
              <a:buClr>
                <a:srgbClr val="B5D040"/>
              </a:buClr>
              <a:buFont typeface="Wingdings" charset="0"/>
              <a:buChar char="n"/>
            </a:pPr>
            <a:r>
              <a:rPr lang="fr-FR" sz="1600" dirty="0">
                <a:solidFill>
                  <a:schemeClr val="tx1"/>
                </a:solidFill>
                <a:latin typeface="Century Gothic"/>
              </a:rPr>
              <a:t>2020  Crédit d’Impôt Transition Energétique évolue en prime forfaitaire. </a:t>
            </a:r>
            <a:endParaRPr lang="fr-FR" sz="1600" i="1" dirty="0">
              <a:solidFill>
                <a:srgbClr val="FF0000"/>
              </a:solidFill>
              <a:latin typeface="Century Gothic"/>
            </a:endParaRPr>
          </a:p>
          <a:p>
            <a:pPr marL="457200" indent="-457200">
              <a:spcBef>
                <a:spcPts val="0"/>
              </a:spcBef>
              <a:buClr>
                <a:srgbClr val="B5D040"/>
              </a:buClr>
              <a:buFont typeface="Wingdings" charset="0"/>
              <a:buChar char="n"/>
            </a:pPr>
            <a:r>
              <a:rPr lang="fr-FR" sz="1600" dirty="0">
                <a:solidFill>
                  <a:schemeClr val="tx1"/>
                </a:solidFill>
                <a:latin typeface="Century Gothic"/>
              </a:rPr>
              <a:t>Recherche de financement pour le « reste à charge » </a:t>
            </a:r>
          </a:p>
          <a:p>
            <a:pPr>
              <a:spcBef>
                <a:spcPts val="0"/>
              </a:spcBef>
              <a:buClr>
                <a:srgbClr val="B5D040"/>
              </a:buClr>
            </a:pPr>
            <a:endParaRPr lang="fr-FR" sz="1400" b="1" i="1" dirty="0">
              <a:solidFill>
                <a:srgbClr val="000000"/>
              </a:solidFill>
              <a:latin typeface="Century Gothic"/>
              <a:cs typeface="Century Gothic"/>
            </a:endParaRPr>
          </a:p>
        </p:txBody>
      </p:sp>
      <p:sp>
        <p:nvSpPr>
          <p:cNvPr id="2" name="Espace réservé du numéro de diapositive 1"/>
          <p:cNvSpPr>
            <a:spLocks noGrp="1"/>
          </p:cNvSpPr>
          <p:nvPr>
            <p:ph type="sldNum" sz="quarter" idx="4"/>
          </p:nvPr>
        </p:nvSpPr>
        <p:spPr/>
        <p:txBody>
          <a:bodyPr/>
          <a:lstStyle/>
          <a:p>
            <a:fld id="{2F9A5648-B596-C640-B495-5D9F694734BC}" type="slidenum">
              <a:rPr lang="fr-FR" smtClean="0"/>
              <a:pPr/>
              <a:t>25</a:t>
            </a:fld>
            <a:endParaRPr lang="fr-FR"/>
          </a:p>
        </p:txBody>
      </p:sp>
      <p:sp>
        <p:nvSpPr>
          <p:cNvPr id="7" name="Text Box 1">
            <a:extLst>
              <a:ext uri="{FF2B5EF4-FFF2-40B4-BE49-F238E27FC236}">
                <a16:creationId xmlns:a16="http://schemas.microsoft.com/office/drawing/2014/main" xmlns="" id="{3FF92658-4B83-9849-8EDE-93D42DDBB39D}"/>
              </a:ext>
            </a:extLst>
          </p:cNvPr>
          <p:cNvSpPr txBox="1">
            <a:spLocks noChangeArrowheads="1"/>
          </p:cNvSpPr>
          <p:nvPr/>
        </p:nvSpPr>
        <p:spPr bwMode="auto">
          <a:xfrm>
            <a:off x="611560" y="-14436"/>
            <a:ext cx="853244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Aspects réglementaires en bref</a:t>
            </a:r>
          </a:p>
          <a:p>
            <a:pPr>
              <a:buClrTx/>
              <a:buFontTx/>
              <a:buNone/>
            </a:pPr>
            <a:r>
              <a:rPr lang="fr-FR" b="1">
                <a:solidFill>
                  <a:srgbClr val="FF0000"/>
                </a:solidFill>
                <a:effectLst>
                  <a:outerShdw blurRad="38100" dist="38100" dir="2700000" algn="tl">
                    <a:srgbClr val="DDDDDD"/>
                  </a:outerShdw>
                </a:effectLst>
                <a:latin typeface="Century Gothic" charset="0"/>
              </a:rPr>
              <a:t>Plan climat : orientations/objectifs</a:t>
            </a:r>
          </a:p>
        </p:txBody>
      </p:sp>
    </p:spTree>
    <p:extLst>
      <p:ext uri="{BB962C8B-B14F-4D97-AF65-F5344CB8AC3E}">
        <p14:creationId xmlns:p14="http://schemas.microsoft.com/office/powerpoint/2010/main" val="32130917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8" name="Rectangle 7"/>
          <p:cNvSpPr/>
          <p:nvPr/>
        </p:nvSpPr>
        <p:spPr>
          <a:xfrm>
            <a:off x="539552" y="1196752"/>
            <a:ext cx="8280920" cy="4555093"/>
          </a:xfrm>
          <a:prstGeom prst="rect">
            <a:avLst/>
          </a:prstGeom>
        </p:spPr>
        <p:txBody>
          <a:bodyPr wrap="square">
            <a:spAutoFit/>
          </a:bodyPr>
          <a:lstStyle/>
          <a:p>
            <a:pPr>
              <a:spcBef>
                <a:spcPts val="0"/>
              </a:spcBef>
              <a:buClr>
                <a:srgbClr val="B5D040"/>
              </a:buClr>
            </a:pPr>
            <a:r>
              <a:rPr lang="fr-FR" sz="1600" i="1" dirty="0">
                <a:solidFill>
                  <a:srgbClr val="000000"/>
                </a:solidFill>
                <a:latin typeface="Chalkboard"/>
                <a:ea typeface="Wingdings"/>
                <a:cs typeface="Chalkboard"/>
              </a:rPr>
              <a:t>Un droit fondamental</a:t>
            </a:r>
          </a:p>
          <a:p>
            <a:pPr marL="457200" indent="-457200">
              <a:spcBef>
                <a:spcPts val="0"/>
              </a:spcBef>
              <a:buClr>
                <a:srgbClr val="B5D040"/>
              </a:buClr>
              <a:buFont typeface="Wingdings" charset="0"/>
              <a:buChar char="n"/>
            </a:pPr>
            <a:r>
              <a:rPr lang="fr-FR" sz="1600" dirty="0">
                <a:solidFill>
                  <a:schemeClr val="tx1"/>
                </a:solidFill>
                <a:latin typeface="Century Gothic"/>
                <a:cs typeface="Century Gothic"/>
              </a:rPr>
              <a:t>« …un </a:t>
            </a:r>
            <a:r>
              <a:rPr lang="fr-FR" sz="1600" b="1" dirty="0">
                <a:solidFill>
                  <a:srgbClr val="FF0000"/>
                </a:solidFill>
                <a:latin typeface="Century Gothic"/>
                <a:cs typeface="Century Gothic"/>
              </a:rPr>
              <a:t>DROIT</a:t>
            </a:r>
            <a:r>
              <a:rPr lang="fr-FR" sz="1600" dirty="0">
                <a:solidFill>
                  <a:schemeClr val="tx1"/>
                </a:solidFill>
                <a:latin typeface="Century Gothic"/>
                <a:cs typeface="Century Gothic"/>
              </a:rPr>
              <a:t> d’accès de tous les ménages à l’énergie sans coût excessif au regard de leurs ressources ». </a:t>
            </a:r>
            <a:r>
              <a:rPr lang="fr-FR" sz="1600" i="1" dirty="0">
                <a:solidFill>
                  <a:schemeClr val="tx1"/>
                </a:solidFill>
                <a:latin typeface="Century Gothic"/>
                <a:cs typeface="Century Gothic"/>
              </a:rPr>
              <a:t>Loi de la transition énergétique, </a:t>
            </a:r>
            <a:r>
              <a:rPr lang="fr-FR" sz="1600" b="1" dirty="0">
                <a:solidFill>
                  <a:srgbClr val="FF0000"/>
                </a:solidFill>
                <a:latin typeface="Century Gothic"/>
                <a:cs typeface="Century Gothic"/>
              </a:rPr>
              <a:t>2015</a:t>
            </a:r>
            <a:r>
              <a:rPr lang="fr-FR" sz="1600" i="1" dirty="0">
                <a:solidFill>
                  <a:schemeClr val="tx1"/>
                </a:solidFill>
                <a:latin typeface="Century Gothic"/>
                <a:cs typeface="Century Gothic"/>
              </a:rPr>
              <a:t> </a:t>
            </a:r>
          </a:p>
          <a:p>
            <a:pPr marL="457200" indent="-457200">
              <a:spcBef>
                <a:spcPts val="0"/>
              </a:spcBef>
              <a:buClr>
                <a:srgbClr val="B5D040"/>
              </a:buClr>
              <a:buFont typeface="Wingdings" charset="0"/>
              <a:buChar char="n"/>
            </a:pPr>
            <a:r>
              <a:rPr lang="fr-FR" sz="1600" dirty="0">
                <a:solidFill>
                  <a:schemeClr val="tx1"/>
                </a:solidFill>
                <a:latin typeface="Century Gothic"/>
                <a:cs typeface="Century Gothic"/>
              </a:rPr>
              <a:t>Expulsion locative et coupure d’électricité et de gaz naturel sont interdites durant la </a:t>
            </a:r>
            <a:r>
              <a:rPr lang="fr-FR" sz="1600" dirty="0">
                <a:solidFill>
                  <a:srgbClr val="000000"/>
                </a:solidFill>
                <a:latin typeface="Century Gothic"/>
                <a:cs typeface="Century Gothic"/>
              </a:rPr>
              <a:t>trêve </a:t>
            </a:r>
            <a:r>
              <a:rPr lang="fr-FR" sz="1600" dirty="0">
                <a:solidFill>
                  <a:schemeClr val="tx1"/>
                </a:solidFill>
                <a:latin typeface="Century Gothic"/>
                <a:cs typeface="Century Gothic"/>
              </a:rPr>
              <a:t>hivernale : 1</a:t>
            </a:r>
            <a:r>
              <a:rPr lang="fr-FR" sz="1600" baseline="30000" dirty="0">
                <a:solidFill>
                  <a:schemeClr val="tx1"/>
                </a:solidFill>
                <a:latin typeface="Century Gothic"/>
                <a:cs typeface="Century Gothic"/>
              </a:rPr>
              <a:t>er</a:t>
            </a:r>
            <a:r>
              <a:rPr lang="fr-FR" sz="1600" dirty="0">
                <a:solidFill>
                  <a:schemeClr val="tx1"/>
                </a:solidFill>
                <a:latin typeface="Century Gothic"/>
                <a:cs typeface="Century Gothic"/>
              </a:rPr>
              <a:t> novembre au 31 mars</a:t>
            </a:r>
          </a:p>
          <a:p>
            <a:pPr>
              <a:spcBef>
                <a:spcPts val="0"/>
              </a:spcBef>
              <a:buClr>
                <a:srgbClr val="B5D040"/>
              </a:buClr>
            </a:pPr>
            <a:endParaRPr lang="fr-FR" sz="1600" dirty="0">
              <a:solidFill>
                <a:schemeClr val="tx1"/>
              </a:solidFill>
              <a:latin typeface="Century Gothic"/>
              <a:cs typeface="Century Gothic"/>
            </a:endParaRPr>
          </a:p>
          <a:p>
            <a:pPr>
              <a:spcBef>
                <a:spcPts val="0"/>
              </a:spcBef>
              <a:buClr>
                <a:srgbClr val="B5D040"/>
              </a:buClr>
            </a:pPr>
            <a:r>
              <a:rPr lang="fr-FR" sz="1600" i="1" dirty="0">
                <a:solidFill>
                  <a:srgbClr val="000000"/>
                </a:solidFill>
                <a:latin typeface="Chalkboard"/>
                <a:ea typeface="Wingdings"/>
                <a:cs typeface="Chalkboard"/>
              </a:rPr>
              <a:t>Electricité et gaz naturel </a:t>
            </a:r>
          </a:p>
          <a:p>
            <a:pPr marL="457200" indent="-457200">
              <a:spcBef>
                <a:spcPts val="0"/>
              </a:spcBef>
              <a:buClr>
                <a:srgbClr val="B5D040"/>
              </a:buClr>
              <a:buFont typeface="Wingdings" charset="0"/>
              <a:buChar char="n"/>
            </a:pPr>
            <a:r>
              <a:rPr lang="fr-FR" sz="1600" dirty="0">
                <a:solidFill>
                  <a:srgbClr val="000000"/>
                </a:solidFill>
                <a:latin typeface="Century Gothic"/>
                <a:cs typeface="Century Gothic"/>
              </a:rPr>
              <a:t>Tarifs sociaux pour l’électricité (2005) et le gaz naturel (2007).</a:t>
            </a:r>
          </a:p>
          <a:p>
            <a:pPr marL="457200" indent="-457200">
              <a:spcBef>
                <a:spcPts val="0"/>
              </a:spcBef>
              <a:buClr>
                <a:srgbClr val="B5D040"/>
              </a:buClr>
              <a:buFont typeface="Wingdings" charset="0"/>
              <a:buChar char="n"/>
            </a:pPr>
            <a:r>
              <a:rPr lang="fr-FR" sz="1600" dirty="0">
                <a:solidFill>
                  <a:schemeClr val="tx1"/>
                </a:solidFill>
                <a:latin typeface="Century Gothic"/>
                <a:cs typeface="Century Gothic"/>
              </a:rPr>
              <a:t>Limiter les factures de rattrapage aux </a:t>
            </a:r>
            <a:r>
              <a:rPr lang="fr-FR" sz="1600" b="1" dirty="0">
                <a:solidFill>
                  <a:schemeClr val="tx1"/>
                </a:solidFill>
                <a:latin typeface="Century Gothic"/>
                <a:cs typeface="Century Gothic"/>
              </a:rPr>
              <a:t>14 mois précédents le dernier relevé </a:t>
            </a:r>
            <a:r>
              <a:rPr lang="fr-FR" sz="1600" dirty="0">
                <a:solidFill>
                  <a:schemeClr val="tx1"/>
                </a:solidFill>
                <a:latin typeface="Century Gothic"/>
                <a:cs typeface="Century Gothic"/>
              </a:rPr>
              <a:t>ou suite à la transmission d’un auto-relevé et non plus sur plusieurs années (2015)</a:t>
            </a:r>
          </a:p>
          <a:p>
            <a:endParaRPr lang="fr-FR" sz="1600" dirty="0">
              <a:solidFill>
                <a:schemeClr val="tx1"/>
              </a:solidFill>
              <a:latin typeface="Century Gothic"/>
            </a:endParaRPr>
          </a:p>
          <a:p>
            <a:r>
              <a:rPr lang="fr-FR" sz="1400" b="1" dirty="0">
                <a:solidFill>
                  <a:schemeClr val="tx1"/>
                </a:solidFill>
                <a:latin typeface="Century Gothic"/>
              </a:rPr>
              <a:t>Article 202, chapitre III du titre VIII de la loi transition énergétique 2015</a:t>
            </a:r>
            <a:r>
              <a:rPr lang="fr-FR" sz="1400" dirty="0">
                <a:solidFill>
                  <a:schemeClr val="tx1"/>
                </a:solidFill>
                <a:latin typeface="Century Gothic"/>
              </a:rPr>
              <a:t> : </a:t>
            </a:r>
          </a:p>
          <a:p>
            <a:r>
              <a:rPr lang="fr-FR" sz="1400" dirty="0">
                <a:solidFill>
                  <a:schemeClr val="tx1"/>
                </a:solidFill>
                <a:latin typeface="Century Gothic"/>
              </a:rPr>
              <a:t> « </a:t>
            </a:r>
            <a:r>
              <a:rPr lang="fr-FR" sz="1400" i="1" dirty="0">
                <a:solidFill>
                  <a:schemeClr val="tx1"/>
                </a:solidFill>
                <a:latin typeface="Century Gothic"/>
              </a:rPr>
              <a:t>Aucune consommation d’électricité ou de gaz naturel antérieure de plus de quatorze mois au dernier relevé ou </a:t>
            </a:r>
            <a:r>
              <a:rPr lang="fr-FR" sz="1400" i="1" dirty="0" err="1">
                <a:solidFill>
                  <a:schemeClr val="tx1"/>
                </a:solidFill>
                <a:latin typeface="Century Gothic"/>
              </a:rPr>
              <a:t>autorelevé</a:t>
            </a:r>
            <a:r>
              <a:rPr lang="fr-FR" sz="1400" i="1" dirty="0">
                <a:solidFill>
                  <a:schemeClr val="tx1"/>
                </a:solidFill>
                <a:latin typeface="Century Gothic"/>
              </a:rPr>
              <a:t> ne peut être facturée, sauf en cas de défaut d’accès au compteur, d’absence de transmission par le consommateur d’un index relatif à sa consommation réelle, après un courrier adressé au client par le gestionnaire de réseau par lettre recommandée avec demande d’avis de réception, ou de fraude</a:t>
            </a:r>
            <a:r>
              <a:rPr lang="fr-FR" sz="1400" dirty="0">
                <a:solidFill>
                  <a:schemeClr val="tx1"/>
                </a:solidFill>
                <a:latin typeface="Century Gothic"/>
              </a:rPr>
              <a:t>. »</a:t>
            </a:r>
          </a:p>
          <a:p>
            <a:pPr marL="457200" indent="-457200">
              <a:spcBef>
                <a:spcPts val="0"/>
              </a:spcBef>
              <a:buClr>
                <a:srgbClr val="B5D040"/>
              </a:buClr>
              <a:buFont typeface="Wingdings" charset="0"/>
              <a:buChar char="n"/>
            </a:pPr>
            <a:endParaRPr lang="fr-FR" sz="1600" dirty="0">
              <a:solidFill>
                <a:schemeClr val="tx1"/>
              </a:solidFill>
              <a:latin typeface="Century Gothic"/>
              <a:cs typeface="Century Gothic"/>
            </a:endParaRPr>
          </a:p>
          <a:p>
            <a:pPr>
              <a:spcBef>
                <a:spcPts val="0"/>
              </a:spcBef>
              <a:buClr>
                <a:srgbClr val="B5D040"/>
              </a:buClr>
            </a:pPr>
            <a:endParaRPr lang="fr-FR" sz="1400" b="1" i="1" dirty="0">
              <a:solidFill>
                <a:srgbClr val="000000"/>
              </a:solidFill>
              <a:latin typeface="Century Gothic"/>
              <a:cs typeface="Century Gothic"/>
            </a:endParaRPr>
          </a:p>
        </p:txBody>
      </p:sp>
      <p:sp>
        <p:nvSpPr>
          <p:cNvPr id="2" name="Espace réservé du numéro de diapositive 1"/>
          <p:cNvSpPr>
            <a:spLocks noGrp="1"/>
          </p:cNvSpPr>
          <p:nvPr>
            <p:ph type="sldNum" sz="quarter" idx="4"/>
          </p:nvPr>
        </p:nvSpPr>
        <p:spPr/>
        <p:txBody>
          <a:bodyPr/>
          <a:lstStyle/>
          <a:p>
            <a:fld id="{2F9A5648-B596-C640-B495-5D9F694734BC}" type="slidenum">
              <a:rPr lang="fr-FR" smtClean="0"/>
              <a:pPr/>
              <a:t>26</a:t>
            </a:fld>
            <a:endParaRPr lang="fr-FR"/>
          </a:p>
        </p:txBody>
      </p:sp>
      <p:sp>
        <p:nvSpPr>
          <p:cNvPr id="6" name="Text Box 1"/>
          <p:cNvSpPr txBox="1">
            <a:spLocks noChangeArrowheads="1"/>
          </p:cNvSpPr>
          <p:nvPr/>
        </p:nvSpPr>
        <p:spPr bwMode="auto">
          <a:xfrm>
            <a:off x="611560" y="-14436"/>
            <a:ext cx="853244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Aspects réglementaires en bref</a:t>
            </a:r>
          </a:p>
          <a:p>
            <a:pPr>
              <a:buClrTx/>
              <a:buFontTx/>
              <a:buNone/>
            </a:pPr>
            <a:r>
              <a:rPr lang="fr-FR" b="1">
                <a:solidFill>
                  <a:srgbClr val="FF0000"/>
                </a:solidFill>
                <a:effectLst>
                  <a:outerShdw blurRad="38100" dist="38100" dir="2700000" algn="tl">
                    <a:srgbClr val="DDDDDD"/>
                  </a:outerShdw>
                </a:effectLst>
                <a:latin typeface="Century Gothic" charset="0"/>
              </a:rPr>
              <a:t>Focus sur les dispositifs dédiés à la PE</a:t>
            </a:r>
          </a:p>
        </p:txBody>
      </p:sp>
    </p:spTree>
    <p:extLst>
      <p:ext uri="{BB962C8B-B14F-4D97-AF65-F5344CB8AC3E}">
        <p14:creationId xmlns:p14="http://schemas.microsoft.com/office/powerpoint/2010/main" val="111000274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8" name="Rectangle 7"/>
          <p:cNvSpPr/>
          <p:nvPr/>
        </p:nvSpPr>
        <p:spPr>
          <a:xfrm>
            <a:off x="539552" y="1196752"/>
            <a:ext cx="8280920" cy="3016210"/>
          </a:xfrm>
          <a:prstGeom prst="rect">
            <a:avLst/>
          </a:prstGeom>
        </p:spPr>
        <p:txBody>
          <a:bodyPr wrap="square">
            <a:spAutoFit/>
          </a:bodyPr>
          <a:lstStyle/>
          <a:p>
            <a:pPr>
              <a:spcBef>
                <a:spcPts val="0"/>
              </a:spcBef>
              <a:buClr>
                <a:srgbClr val="B5D040"/>
              </a:buClr>
            </a:pPr>
            <a:r>
              <a:rPr lang="fr-FR" sz="1600" i="1">
                <a:solidFill>
                  <a:srgbClr val="000000"/>
                </a:solidFill>
                <a:latin typeface="Chalkboard"/>
                <a:ea typeface="Wingdings"/>
                <a:cs typeface="Chalkboard"/>
              </a:rPr>
              <a:t>Electricité et gaz naturel </a:t>
            </a:r>
          </a:p>
          <a:p>
            <a:pPr marL="457200" indent="-457200">
              <a:spcBef>
                <a:spcPts val="0"/>
              </a:spcBef>
              <a:buClr>
                <a:srgbClr val="B5D040"/>
              </a:buClr>
              <a:buFont typeface="Wingdings" charset="0"/>
              <a:buChar char="n"/>
            </a:pPr>
            <a:r>
              <a:rPr lang="fr-FR" sz="1600" b="1">
                <a:solidFill>
                  <a:schemeClr val="tx1"/>
                </a:solidFill>
                <a:latin typeface="Century Gothic"/>
                <a:cs typeface="Century Gothic"/>
              </a:rPr>
              <a:t>Afficheurs déportés </a:t>
            </a:r>
            <a:r>
              <a:rPr lang="fr-FR" sz="1600">
                <a:solidFill>
                  <a:schemeClr val="tx1"/>
                </a:solidFill>
                <a:latin typeface="Century Gothic"/>
                <a:cs typeface="Century Gothic"/>
              </a:rPr>
              <a:t>reliés aux compteurs intelligents (</a:t>
            </a:r>
            <a:r>
              <a:rPr lang="fr-FR" sz="1600" err="1">
                <a:solidFill>
                  <a:schemeClr val="tx1"/>
                </a:solidFill>
                <a:latin typeface="Century Gothic"/>
                <a:cs typeface="Century Gothic"/>
              </a:rPr>
              <a:t>Linky</a:t>
            </a:r>
            <a:r>
              <a:rPr lang="fr-FR" sz="1600">
                <a:solidFill>
                  <a:schemeClr val="tx1"/>
                </a:solidFill>
                <a:latin typeface="Century Gothic"/>
                <a:cs typeface="Century Gothic"/>
              </a:rPr>
              <a:t> 2020 et Gaspar 2022) offerts par les fournisseurs d’énergie : Indique en temps réel la consommation </a:t>
            </a:r>
            <a:r>
              <a:rPr lang="fr-FR" sz="1600">
                <a:solidFill>
                  <a:srgbClr val="000000"/>
                </a:solidFill>
                <a:latin typeface="Century Gothic"/>
                <a:cs typeface="Century Gothic"/>
              </a:rPr>
              <a:t>qui s’exprime en kWh et en €. </a:t>
            </a:r>
            <a:br>
              <a:rPr lang="fr-FR" sz="1600">
                <a:solidFill>
                  <a:srgbClr val="000000"/>
                </a:solidFill>
                <a:latin typeface="Century Gothic"/>
                <a:cs typeface="Century Gothic"/>
              </a:rPr>
            </a:br>
            <a:r>
              <a:rPr lang="fr-FR" sz="1600">
                <a:solidFill>
                  <a:srgbClr val="FF0000"/>
                </a:solidFill>
                <a:latin typeface="Century Gothic"/>
                <a:cs typeface="Century Gothic"/>
              </a:rPr>
              <a:t>Prévu en 01/2018 reporté en 01/2019 !!</a:t>
            </a:r>
          </a:p>
          <a:p>
            <a:pPr marL="457200" indent="-457200">
              <a:spcBef>
                <a:spcPts val="0"/>
              </a:spcBef>
              <a:buClr>
                <a:srgbClr val="B5D040"/>
              </a:buClr>
              <a:buFont typeface="Wingdings" charset="0"/>
              <a:buChar char="n"/>
            </a:pPr>
            <a:endParaRPr lang="fr-FR" sz="1600">
              <a:solidFill>
                <a:schemeClr val="tx1"/>
              </a:solidFill>
              <a:latin typeface="Century Gothic"/>
              <a:cs typeface="Century Gothic"/>
            </a:endParaRPr>
          </a:p>
          <a:p>
            <a:pPr>
              <a:spcBef>
                <a:spcPts val="0"/>
              </a:spcBef>
              <a:buClr>
                <a:srgbClr val="B5D040"/>
              </a:buClr>
            </a:pPr>
            <a:r>
              <a:rPr lang="fr-FR" sz="1600" i="1">
                <a:solidFill>
                  <a:srgbClr val="000000"/>
                </a:solidFill>
                <a:latin typeface="Chalkboard"/>
                <a:ea typeface="Wingdings"/>
                <a:cs typeface="Chalkboard"/>
              </a:rPr>
              <a:t>Toutes les énergies </a:t>
            </a:r>
          </a:p>
          <a:p>
            <a:pPr marL="457200" indent="-457200">
              <a:spcBef>
                <a:spcPts val="0"/>
              </a:spcBef>
              <a:buClr>
                <a:srgbClr val="B5D040"/>
              </a:buClr>
              <a:buFont typeface="Wingdings" charset="0"/>
              <a:buChar char="n"/>
            </a:pPr>
            <a:r>
              <a:rPr lang="fr-FR" sz="1600">
                <a:solidFill>
                  <a:srgbClr val="000000"/>
                </a:solidFill>
                <a:latin typeface="Century Gothic"/>
                <a:cs typeface="Century Gothic"/>
              </a:rPr>
              <a:t>Chèque éner</a:t>
            </a:r>
            <a:r>
              <a:rPr lang="fr-FR" sz="1600">
                <a:solidFill>
                  <a:schemeClr val="tx1"/>
                </a:solidFill>
                <a:latin typeface="Century Gothic"/>
                <a:cs typeface="Century Gothic"/>
              </a:rPr>
              <a:t>gie remplace les tarifs sociaux 2018.</a:t>
            </a:r>
            <a:br>
              <a:rPr lang="fr-FR" sz="1600">
                <a:solidFill>
                  <a:schemeClr val="tx1"/>
                </a:solidFill>
                <a:latin typeface="Century Gothic"/>
                <a:cs typeface="Century Gothic"/>
              </a:rPr>
            </a:br>
            <a:r>
              <a:rPr lang="fr-FR" sz="1600" i="1">
                <a:solidFill>
                  <a:schemeClr val="tx1"/>
                </a:solidFill>
                <a:latin typeface="Century Gothic"/>
                <a:cs typeface="Century Gothic"/>
              </a:rPr>
              <a:t>En test depuis 05/2016 dans l’Aveyron, l’Ardèche, les Côtes d’Armor et Pas-de-Calais</a:t>
            </a:r>
          </a:p>
          <a:p>
            <a:pPr marL="457200" indent="-457200">
              <a:spcBef>
                <a:spcPts val="0"/>
              </a:spcBef>
              <a:buClr>
                <a:srgbClr val="B5D040"/>
              </a:buClr>
              <a:buFont typeface="Wingdings" charset="0"/>
              <a:buChar char="n"/>
            </a:pPr>
            <a:endParaRPr lang="fr-FR" sz="1600">
              <a:solidFill>
                <a:schemeClr val="tx1"/>
              </a:solidFill>
              <a:latin typeface="Century Gothic"/>
              <a:cs typeface="Century Gothic"/>
            </a:endParaRPr>
          </a:p>
          <a:p>
            <a:pPr>
              <a:spcBef>
                <a:spcPts val="0"/>
              </a:spcBef>
              <a:buClr>
                <a:srgbClr val="B5D040"/>
              </a:buClr>
            </a:pPr>
            <a:endParaRPr lang="fr-FR" sz="1400" b="1" i="1">
              <a:solidFill>
                <a:srgbClr val="000000"/>
              </a:solidFill>
              <a:latin typeface="Century Gothic"/>
              <a:cs typeface="Century Gothic"/>
            </a:endParaRPr>
          </a:p>
        </p:txBody>
      </p:sp>
      <p:sp>
        <p:nvSpPr>
          <p:cNvPr id="2" name="Espace réservé du numéro de diapositive 1"/>
          <p:cNvSpPr>
            <a:spLocks noGrp="1"/>
          </p:cNvSpPr>
          <p:nvPr>
            <p:ph type="sldNum" sz="quarter" idx="4"/>
          </p:nvPr>
        </p:nvSpPr>
        <p:spPr/>
        <p:txBody>
          <a:bodyPr/>
          <a:lstStyle/>
          <a:p>
            <a:fld id="{2F9A5648-B596-C640-B495-5D9F694734BC}" type="slidenum">
              <a:rPr lang="fr-FR" smtClean="0"/>
              <a:pPr/>
              <a:t>27</a:t>
            </a:fld>
            <a:endParaRPr lang="fr-FR"/>
          </a:p>
        </p:txBody>
      </p:sp>
      <p:sp>
        <p:nvSpPr>
          <p:cNvPr id="6" name="Text Box 1"/>
          <p:cNvSpPr txBox="1">
            <a:spLocks noChangeArrowheads="1"/>
          </p:cNvSpPr>
          <p:nvPr/>
        </p:nvSpPr>
        <p:spPr bwMode="auto">
          <a:xfrm>
            <a:off x="611560" y="-14436"/>
            <a:ext cx="853244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Aspects réglementaires en bref</a:t>
            </a:r>
          </a:p>
          <a:p>
            <a:pPr>
              <a:buClrTx/>
              <a:buFontTx/>
              <a:buNone/>
            </a:pPr>
            <a:r>
              <a:rPr lang="fr-FR" b="1">
                <a:solidFill>
                  <a:srgbClr val="FF0000"/>
                </a:solidFill>
                <a:effectLst>
                  <a:outerShdw blurRad="38100" dist="38100" dir="2700000" algn="tl">
                    <a:srgbClr val="DDDDDD"/>
                  </a:outerShdw>
                </a:effectLst>
                <a:latin typeface="Century Gothic" charset="0"/>
              </a:rPr>
              <a:t>Focus sur les dispositifs dédiés à la PE</a:t>
            </a:r>
          </a:p>
        </p:txBody>
      </p:sp>
    </p:spTree>
    <p:extLst>
      <p:ext uri="{BB962C8B-B14F-4D97-AF65-F5344CB8AC3E}">
        <p14:creationId xmlns:p14="http://schemas.microsoft.com/office/powerpoint/2010/main" val="343227087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8" name="Rectangle 7"/>
          <p:cNvSpPr/>
          <p:nvPr/>
        </p:nvSpPr>
        <p:spPr>
          <a:xfrm>
            <a:off x="539552" y="1196752"/>
            <a:ext cx="8280920" cy="5262979"/>
          </a:xfrm>
          <a:prstGeom prst="rect">
            <a:avLst/>
          </a:prstGeom>
        </p:spPr>
        <p:txBody>
          <a:bodyPr wrap="square">
            <a:spAutoFit/>
          </a:bodyPr>
          <a:lstStyle/>
          <a:p>
            <a:pPr>
              <a:spcBef>
                <a:spcPts val="0"/>
              </a:spcBef>
              <a:buClr>
                <a:srgbClr val="B5D040"/>
              </a:buClr>
            </a:pPr>
            <a:r>
              <a:rPr lang="fr-FR" sz="1600" i="1" dirty="0">
                <a:solidFill>
                  <a:srgbClr val="000000"/>
                </a:solidFill>
                <a:latin typeface="Chalkboard"/>
                <a:cs typeface="Chalkboard"/>
              </a:rPr>
              <a:t>Logements décents</a:t>
            </a:r>
          </a:p>
          <a:p>
            <a:pPr marL="457200" indent="-457200">
              <a:spcBef>
                <a:spcPts val="0"/>
              </a:spcBef>
              <a:buClr>
                <a:srgbClr val="B5D040"/>
              </a:buClr>
              <a:buFont typeface="Wingdings" charset="0"/>
              <a:buChar char="n"/>
            </a:pPr>
            <a:r>
              <a:rPr lang="fr-FR" sz="1600" dirty="0">
                <a:solidFill>
                  <a:srgbClr val="000000"/>
                </a:solidFill>
                <a:latin typeface="Century Gothic"/>
                <a:cs typeface="Century Gothic"/>
              </a:rPr>
              <a:t>Un </a:t>
            </a:r>
            <a:r>
              <a:rPr lang="fr-FR" sz="1600" b="1" dirty="0">
                <a:solidFill>
                  <a:srgbClr val="000000"/>
                </a:solidFill>
                <a:latin typeface="Century Gothic"/>
                <a:cs typeface="Century Gothic"/>
              </a:rPr>
              <a:t>critère de p</a:t>
            </a:r>
            <a:r>
              <a:rPr lang="fr-FR" sz="1600" b="1" dirty="0">
                <a:solidFill>
                  <a:schemeClr val="tx1"/>
                </a:solidFill>
                <a:latin typeface="Century Gothic"/>
                <a:cs typeface="Century Gothic"/>
              </a:rPr>
              <a:t>erformance énergétique minimal </a:t>
            </a:r>
            <a:r>
              <a:rPr lang="fr-FR" sz="1600" dirty="0">
                <a:solidFill>
                  <a:schemeClr val="tx1"/>
                </a:solidFill>
                <a:latin typeface="Century Gothic"/>
                <a:cs typeface="Century Gothic"/>
              </a:rPr>
              <a:t>est un nouveau critère de décence (décret 30/01/2002) dans le but d’interdire la location de passoires thermiques et d’inciter les propriétaires à faire des travaux (2015)</a:t>
            </a:r>
          </a:p>
          <a:p>
            <a:pPr>
              <a:spcBef>
                <a:spcPts val="0"/>
              </a:spcBef>
              <a:buClr>
                <a:srgbClr val="B5D040"/>
              </a:buClr>
            </a:pPr>
            <a:r>
              <a:rPr lang="fr-FR" sz="1600" dirty="0">
                <a:solidFill>
                  <a:srgbClr val="FF0000"/>
                </a:solidFill>
                <a:latin typeface="Century Gothic"/>
                <a:cs typeface="Century Gothic"/>
              </a:rPr>
              <a:t>Décret publié le 03/2017 </a:t>
            </a:r>
            <a:r>
              <a:rPr lang="is-IS" sz="1600" dirty="0">
                <a:solidFill>
                  <a:srgbClr val="FF0000"/>
                </a:solidFill>
                <a:latin typeface="Century Gothic"/>
                <a:cs typeface="Century Gothic"/>
              </a:rPr>
              <a:t>…10/2017 plusieurs associations déposent un recours contentieux pour annuler ce décret auprès du Conseil d‘Etat. </a:t>
            </a:r>
            <a:br>
              <a:rPr lang="is-IS" sz="1600" dirty="0">
                <a:solidFill>
                  <a:srgbClr val="FF0000"/>
                </a:solidFill>
                <a:latin typeface="Century Gothic"/>
                <a:cs typeface="Century Gothic"/>
              </a:rPr>
            </a:br>
            <a:r>
              <a:rPr lang="is-IS" sz="1600" dirty="0">
                <a:solidFill>
                  <a:srgbClr val="FF0000"/>
                </a:solidFill>
                <a:latin typeface="Century Gothic"/>
                <a:cs typeface="Century Gothic"/>
              </a:rPr>
              <a:t>Réjetée en 12/2018 car... Les “</a:t>
            </a:r>
            <a:r>
              <a:rPr lang="is-IS" sz="1600" i="1" dirty="0">
                <a:solidFill>
                  <a:srgbClr val="FF0000"/>
                </a:solidFill>
                <a:latin typeface="Century Gothic"/>
                <a:cs typeface="Century Gothic"/>
              </a:rPr>
              <a:t>critères sont suffisants</a:t>
            </a:r>
            <a:r>
              <a:rPr lang="is-IS" sz="1600" dirty="0">
                <a:solidFill>
                  <a:srgbClr val="FF0000"/>
                </a:solidFill>
                <a:latin typeface="Century Gothic"/>
                <a:cs typeface="Century Gothic"/>
              </a:rPr>
              <a:t>“ </a:t>
            </a:r>
          </a:p>
          <a:p>
            <a:pPr>
              <a:spcBef>
                <a:spcPts val="0"/>
              </a:spcBef>
              <a:buClr>
                <a:srgbClr val="B5D040"/>
              </a:buClr>
            </a:pPr>
            <a:endParaRPr lang="fr-FR" sz="1600" i="1" dirty="0">
              <a:solidFill>
                <a:srgbClr val="000000"/>
              </a:solidFill>
              <a:latin typeface="Chalkboard"/>
              <a:cs typeface="Chalkboard"/>
            </a:endParaRPr>
          </a:p>
          <a:p>
            <a:pPr marL="285750" indent="-285750">
              <a:spcBef>
                <a:spcPts val="0"/>
              </a:spcBef>
              <a:buClr>
                <a:srgbClr val="B5D040"/>
              </a:buClr>
              <a:buFont typeface="Wingdings" charset="2"/>
              <a:buChar char="²"/>
            </a:pPr>
            <a:r>
              <a:rPr lang="fr-FR" sz="1600" b="1" dirty="0">
                <a:solidFill>
                  <a:schemeClr val="tx1"/>
                </a:solidFill>
                <a:latin typeface="Century Gothic"/>
                <a:cs typeface="Century Gothic"/>
              </a:rPr>
              <a:t>Etanchéité à l’air  </a:t>
            </a:r>
            <a:r>
              <a:rPr lang="fr-FR" sz="1600" dirty="0">
                <a:solidFill>
                  <a:schemeClr val="tx1"/>
                </a:solidFill>
                <a:latin typeface="Century Gothic"/>
                <a:cs typeface="Century Gothic"/>
              </a:rPr>
              <a:t>: «</a:t>
            </a:r>
            <a:r>
              <a:rPr lang="fr-FR" sz="1600" i="1" dirty="0">
                <a:solidFill>
                  <a:schemeClr val="tx1"/>
                </a:solidFill>
                <a:latin typeface="Century Gothic"/>
                <a:cs typeface="Century Gothic"/>
              </a:rPr>
              <a:t> Le logement est protégé contre les infiltrations d’air parasites. Les portes et fenêtres du logement ainsi que les murs et parois de ce logement donnant sur l’extérieur ou des locaux non chauffés présentent une </a:t>
            </a:r>
            <a:r>
              <a:rPr lang="fr-FR" sz="1600" i="1" dirty="0">
                <a:solidFill>
                  <a:srgbClr val="FF0000"/>
                </a:solidFill>
                <a:latin typeface="Century Gothic"/>
                <a:cs typeface="Century Gothic"/>
              </a:rPr>
              <a:t>étanchéité à l’air suffisante</a:t>
            </a:r>
            <a:r>
              <a:rPr lang="fr-FR" sz="1600" i="1" dirty="0">
                <a:solidFill>
                  <a:schemeClr val="tx1"/>
                </a:solidFill>
                <a:latin typeface="Century Gothic"/>
                <a:cs typeface="Century Gothic"/>
              </a:rPr>
              <a:t>. </a:t>
            </a:r>
            <a:br>
              <a:rPr lang="fr-FR" sz="1600" i="1" dirty="0">
                <a:solidFill>
                  <a:schemeClr val="tx1"/>
                </a:solidFill>
                <a:latin typeface="Century Gothic"/>
                <a:cs typeface="Century Gothic"/>
              </a:rPr>
            </a:br>
            <a:r>
              <a:rPr lang="fr-FR" sz="1600" i="1" dirty="0">
                <a:solidFill>
                  <a:schemeClr val="tx1"/>
                </a:solidFill>
                <a:latin typeface="Century Gothic"/>
                <a:cs typeface="Century Gothic"/>
              </a:rPr>
              <a:t>Les ouvertures des pièces donnant sur des locaux annexes non chauffés sont munies de portes ou de fenêtres. Les cheminées doivent être munies de trappes</a:t>
            </a:r>
            <a:r>
              <a:rPr lang="fr-FR" sz="1600" dirty="0">
                <a:solidFill>
                  <a:schemeClr val="tx1"/>
                </a:solidFill>
                <a:latin typeface="Century Gothic"/>
                <a:cs typeface="Century Gothic"/>
              </a:rPr>
              <a:t> ».</a:t>
            </a:r>
          </a:p>
          <a:p>
            <a:pPr marL="285750" indent="-285750">
              <a:spcBef>
                <a:spcPts val="0"/>
              </a:spcBef>
              <a:buClr>
                <a:srgbClr val="B5D040"/>
              </a:buClr>
              <a:buFont typeface="Wingdings" charset="2"/>
              <a:buChar char="²"/>
            </a:pPr>
            <a:endParaRPr lang="fr-FR" sz="1600" dirty="0">
              <a:solidFill>
                <a:schemeClr val="tx1"/>
              </a:solidFill>
              <a:latin typeface="Century Gothic"/>
              <a:cs typeface="Century Gothic"/>
            </a:endParaRPr>
          </a:p>
          <a:p>
            <a:pPr marL="285750" indent="-285750">
              <a:spcBef>
                <a:spcPts val="0"/>
              </a:spcBef>
              <a:buClr>
                <a:srgbClr val="B5D040"/>
              </a:buClr>
              <a:buFont typeface="Wingdings" charset="2"/>
              <a:buChar char="²"/>
            </a:pPr>
            <a:r>
              <a:rPr lang="fr-FR" sz="1600" b="1" dirty="0">
                <a:solidFill>
                  <a:schemeClr val="tx1"/>
                </a:solidFill>
                <a:latin typeface="Century Gothic"/>
                <a:cs typeface="Century Gothic"/>
              </a:rPr>
              <a:t>Aération /ventilation</a:t>
            </a:r>
            <a:r>
              <a:rPr lang="fr-FR" sz="1600" dirty="0">
                <a:solidFill>
                  <a:schemeClr val="tx1"/>
                </a:solidFill>
                <a:latin typeface="Century Gothic"/>
                <a:cs typeface="Century Gothic"/>
              </a:rPr>
              <a:t>, «</a:t>
            </a:r>
            <a:r>
              <a:rPr lang="fr-FR" sz="1600" i="1" dirty="0">
                <a:solidFill>
                  <a:schemeClr val="tx1"/>
                </a:solidFill>
                <a:latin typeface="Century Gothic"/>
                <a:cs typeface="Century Gothic"/>
              </a:rPr>
              <a:t> Le logement permet une </a:t>
            </a:r>
            <a:r>
              <a:rPr lang="fr-FR" sz="1600" i="1" dirty="0">
                <a:solidFill>
                  <a:srgbClr val="FF0000"/>
                </a:solidFill>
                <a:latin typeface="Century Gothic"/>
                <a:cs typeface="Century Gothic"/>
              </a:rPr>
              <a:t>aération suffisante</a:t>
            </a:r>
            <a:r>
              <a:rPr lang="fr-FR" sz="1600" i="1" dirty="0">
                <a:solidFill>
                  <a:schemeClr val="tx1"/>
                </a:solidFill>
                <a:latin typeface="Century Gothic"/>
                <a:cs typeface="Century Gothic"/>
              </a:rPr>
              <a:t>. Les dispositifs d’ouverture et les </a:t>
            </a:r>
            <a:r>
              <a:rPr lang="fr-FR" sz="1600" i="1" dirty="0">
                <a:solidFill>
                  <a:srgbClr val="FF0000"/>
                </a:solidFill>
                <a:latin typeface="Century Gothic"/>
                <a:cs typeface="Century Gothic"/>
              </a:rPr>
              <a:t>éventuels</a:t>
            </a:r>
            <a:r>
              <a:rPr lang="fr-FR" sz="1600" i="1" dirty="0">
                <a:solidFill>
                  <a:schemeClr val="tx1"/>
                </a:solidFill>
                <a:latin typeface="Century Gothic"/>
                <a:cs typeface="Century Gothic"/>
              </a:rPr>
              <a:t> dispositifs de ventilation des logements sont en bon état et permettent un renouvellement de l’air et une évacuation de l’humidité adaptés aux besoins </a:t>
            </a:r>
            <a:r>
              <a:rPr lang="fr-FR" sz="1600" i="1" dirty="0">
                <a:solidFill>
                  <a:srgbClr val="FF0000"/>
                </a:solidFill>
                <a:latin typeface="Century Gothic"/>
                <a:cs typeface="Century Gothic"/>
              </a:rPr>
              <a:t>d’une occupation normale </a:t>
            </a:r>
            <a:r>
              <a:rPr lang="fr-FR" sz="1600" i="1" dirty="0">
                <a:solidFill>
                  <a:schemeClr val="tx1"/>
                </a:solidFill>
                <a:latin typeface="Century Gothic"/>
                <a:cs typeface="Century Gothic"/>
              </a:rPr>
              <a:t>du logement et au fonctionnement des équipements</a:t>
            </a:r>
            <a:r>
              <a:rPr lang="fr-FR" sz="1600" dirty="0">
                <a:solidFill>
                  <a:schemeClr val="tx1"/>
                </a:solidFill>
                <a:latin typeface="Century Gothic"/>
                <a:cs typeface="Century Gothic"/>
              </a:rPr>
              <a:t> ».</a:t>
            </a:r>
            <a:endParaRPr lang="fr-FR" sz="1600" i="1" dirty="0">
              <a:solidFill>
                <a:schemeClr val="tx1"/>
              </a:solidFill>
              <a:latin typeface="Century Gothic"/>
              <a:cs typeface="Century Gothic"/>
            </a:endParaRPr>
          </a:p>
        </p:txBody>
      </p:sp>
      <p:sp>
        <p:nvSpPr>
          <p:cNvPr id="2" name="Espace réservé du numéro de diapositive 1"/>
          <p:cNvSpPr>
            <a:spLocks noGrp="1"/>
          </p:cNvSpPr>
          <p:nvPr>
            <p:ph type="sldNum" sz="quarter" idx="4"/>
          </p:nvPr>
        </p:nvSpPr>
        <p:spPr/>
        <p:txBody>
          <a:bodyPr/>
          <a:lstStyle/>
          <a:p>
            <a:fld id="{2F9A5648-B596-C640-B495-5D9F694734BC}" type="slidenum">
              <a:rPr lang="fr-FR" smtClean="0"/>
              <a:pPr/>
              <a:t>28</a:t>
            </a:fld>
            <a:endParaRPr lang="fr-FR"/>
          </a:p>
        </p:txBody>
      </p:sp>
      <p:sp>
        <p:nvSpPr>
          <p:cNvPr id="7" name="Text Box 1"/>
          <p:cNvSpPr txBox="1">
            <a:spLocks noChangeArrowheads="1"/>
          </p:cNvSpPr>
          <p:nvPr/>
        </p:nvSpPr>
        <p:spPr bwMode="auto">
          <a:xfrm>
            <a:off x="611560" y="-14436"/>
            <a:ext cx="853244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Aspects réglementaires en bref</a:t>
            </a:r>
          </a:p>
          <a:p>
            <a:pPr>
              <a:buClrTx/>
              <a:buFontTx/>
              <a:buNone/>
            </a:pPr>
            <a:r>
              <a:rPr lang="fr-FR" b="1">
                <a:solidFill>
                  <a:srgbClr val="FF0000"/>
                </a:solidFill>
                <a:effectLst>
                  <a:outerShdw blurRad="38100" dist="38100" dir="2700000" algn="tl">
                    <a:srgbClr val="DDDDDD"/>
                  </a:outerShdw>
                </a:effectLst>
                <a:latin typeface="Century Gothic" charset="0"/>
              </a:rPr>
              <a:t>Focus sur les dispositifs dédiés à la PE</a:t>
            </a:r>
          </a:p>
        </p:txBody>
      </p:sp>
    </p:spTree>
    <p:extLst>
      <p:ext uri="{BB962C8B-B14F-4D97-AF65-F5344CB8AC3E}">
        <p14:creationId xmlns:p14="http://schemas.microsoft.com/office/powerpoint/2010/main" val="166851039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4"/>
          </p:nvPr>
        </p:nvSpPr>
        <p:spPr/>
        <p:txBody>
          <a:bodyPr/>
          <a:lstStyle/>
          <a:p>
            <a:fld id="{2F9A5648-B596-C640-B495-5D9F694734BC}" type="slidenum">
              <a:rPr lang="fr-FR" smtClean="0"/>
              <a:pPr/>
              <a:t>29</a:t>
            </a:fld>
            <a:endParaRPr lang="fr-FR"/>
          </a:p>
        </p:txBody>
      </p:sp>
      <p:sp>
        <p:nvSpPr>
          <p:cNvPr id="9" name="Text Box 1"/>
          <p:cNvSpPr txBox="1">
            <a:spLocks noChangeArrowheads="1"/>
          </p:cNvSpPr>
          <p:nvPr/>
        </p:nvSpPr>
        <p:spPr bwMode="auto">
          <a:xfrm>
            <a:off x="763960" y="137964"/>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2800" b="1">
                <a:solidFill>
                  <a:srgbClr val="FF0000"/>
                </a:solidFill>
                <a:effectLst>
                  <a:outerShdw blurRad="38100" dist="38100" dir="2700000" algn="tl">
                    <a:srgbClr val="DDDDDD"/>
                  </a:outerShdw>
                </a:effectLst>
                <a:latin typeface="Century Gothic" charset="0"/>
              </a:rPr>
              <a:t>Logement  </a:t>
            </a:r>
          </a:p>
        </p:txBody>
      </p:sp>
      <p:sp>
        <p:nvSpPr>
          <p:cNvPr id="10" name="ZoneTexte 9"/>
          <p:cNvSpPr txBox="1"/>
          <p:nvPr/>
        </p:nvSpPr>
        <p:spPr>
          <a:xfrm>
            <a:off x="323528" y="1484784"/>
            <a:ext cx="8568952" cy="2308324"/>
          </a:xfrm>
          <a:prstGeom prst="rect">
            <a:avLst/>
          </a:prstGeom>
          <a:noFill/>
        </p:spPr>
        <p:txBody>
          <a:bodyPr wrap="square" rtlCol="0">
            <a:spAutoFit/>
          </a:bodyPr>
          <a:lstStyle/>
          <a:p>
            <a:pPr marL="285750" indent="-285750">
              <a:spcBef>
                <a:spcPts val="0"/>
              </a:spcBef>
              <a:buClr>
                <a:srgbClr val="B5D040"/>
              </a:buClr>
              <a:buFont typeface="Arial" panose="020B0604020202020204" pitchFamily="34" charset="0"/>
              <a:buChar char="•"/>
            </a:pPr>
            <a:r>
              <a:rPr lang="fr-FR" sz="1800" i="1">
                <a:solidFill>
                  <a:srgbClr val="000000"/>
                </a:solidFill>
                <a:latin typeface="Chalkboard"/>
                <a:cs typeface="Chalkboard"/>
              </a:rPr>
              <a:t>Chiffres clés en France</a:t>
            </a:r>
          </a:p>
          <a:p>
            <a:pPr marL="285750" indent="-285750">
              <a:spcBef>
                <a:spcPts val="0"/>
              </a:spcBef>
              <a:buClr>
                <a:srgbClr val="B5D040"/>
              </a:buClr>
              <a:buFont typeface="Arial" panose="020B0604020202020204" pitchFamily="34" charset="0"/>
              <a:buChar char="•"/>
            </a:pPr>
            <a:r>
              <a:rPr lang="fr-FR" sz="1800" i="1">
                <a:solidFill>
                  <a:srgbClr val="000000"/>
                </a:solidFill>
                <a:latin typeface="Chalkboard"/>
                <a:cs typeface="Chalkboard"/>
              </a:rPr>
              <a:t>Confort thermique : paramètres objectifs et subjectifs</a:t>
            </a:r>
            <a:br>
              <a:rPr lang="fr-FR" sz="1800" i="1">
                <a:solidFill>
                  <a:srgbClr val="000000"/>
                </a:solidFill>
                <a:latin typeface="Chalkboard"/>
                <a:cs typeface="Chalkboard"/>
              </a:rPr>
            </a:br>
            <a:r>
              <a:rPr lang="fr-FR" sz="1800" i="1">
                <a:solidFill>
                  <a:srgbClr val="000000"/>
                </a:solidFill>
                <a:latin typeface="Chalkboard"/>
                <a:cs typeface="Chalkboard"/>
              </a:rPr>
              <a:t>Focus sur l’été : petits équipements et comportements adaptés </a:t>
            </a:r>
          </a:p>
          <a:p>
            <a:pPr marL="285750" indent="-285750">
              <a:spcBef>
                <a:spcPts val="0"/>
              </a:spcBef>
              <a:buClr>
                <a:srgbClr val="B5D040"/>
              </a:buClr>
              <a:buFont typeface="Arial" panose="020B0604020202020204" pitchFamily="34" charset="0"/>
              <a:buChar char="•"/>
            </a:pPr>
            <a:r>
              <a:rPr lang="fr-FR" sz="1800" i="1">
                <a:solidFill>
                  <a:srgbClr val="000000"/>
                </a:solidFill>
                <a:latin typeface="Chalkboard"/>
                <a:cs typeface="Chalkboard"/>
              </a:rPr>
              <a:t>Qualité de l’air intérieur : ventilation/aération et comportements adaptés</a:t>
            </a:r>
          </a:p>
          <a:p>
            <a:pPr marL="342900" indent="-342900" algn="ctr">
              <a:spcBef>
                <a:spcPts val="0"/>
              </a:spcBef>
              <a:buClr>
                <a:srgbClr val="B5D040"/>
              </a:buClr>
              <a:buFont typeface="Arial" panose="020B0604020202020204" pitchFamily="34" charset="0"/>
              <a:buChar char="•"/>
            </a:pPr>
            <a:endParaRPr lang="fr-FR" i="1">
              <a:solidFill>
                <a:srgbClr val="000000"/>
              </a:solidFill>
              <a:latin typeface="Chalkboard"/>
              <a:cs typeface="Chalkboard"/>
            </a:endParaRPr>
          </a:p>
          <a:p>
            <a:pPr marL="285750" indent="-285750" algn="ctr">
              <a:spcBef>
                <a:spcPts val="0"/>
              </a:spcBef>
              <a:buClr>
                <a:srgbClr val="B5D040"/>
              </a:buClr>
              <a:buFont typeface="Times New Roman" charset="0"/>
              <a:buChar char="•"/>
            </a:pPr>
            <a:endParaRPr lang="fr-FR" i="1">
              <a:solidFill>
                <a:schemeClr val="tx1"/>
              </a:solidFill>
              <a:latin typeface="Chalkboard"/>
              <a:cs typeface="Chalkboard"/>
            </a:endParaRPr>
          </a:p>
          <a:p>
            <a:endParaRPr lang="fr-FR"/>
          </a:p>
        </p:txBody>
      </p:sp>
      <p:pic>
        <p:nvPicPr>
          <p:cNvPr id="4" name="Image 3" descr="Capture d’écran 2017-12-13 à 11.55.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3212976"/>
            <a:ext cx="4430924" cy="3354929"/>
          </a:xfrm>
          <a:prstGeom prst="rect">
            <a:avLst/>
          </a:prstGeom>
        </p:spPr>
      </p:pic>
    </p:spTree>
    <p:extLst>
      <p:ext uri="{BB962C8B-B14F-4D97-AF65-F5344CB8AC3E}">
        <p14:creationId xmlns:p14="http://schemas.microsoft.com/office/powerpoint/2010/main" val="107825476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13" name="Text Box 1"/>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2800" b="1">
                <a:solidFill>
                  <a:srgbClr val="FF0000"/>
                </a:solidFill>
                <a:effectLst>
                  <a:outerShdw blurRad="38100" dist="38100" dir="2700000" algn="tl">
                    <a:srgbClr val="DDDDDD"/>
                  </a:outerShdw>
                </a:effectLst>
                <a:latin typeface="Century Gothic" charset="0"/>
              </a:rPr>
              <a:t>Sommaire</a:t>
            </a:r>
          </a:p>
        </p:txBody>
      </p:sp>
      <p:sp>
        <p:nvSpPr>
          <p:cNvPr id="9" name="ZoneTexte 8"/>
          <p:cNvSpPr txBox="1"/>
          <p:nvPr/>
        </p:nvSpPr>
        <p:spPr>
          <a:xfrm>
            <a:off x="590550" y="1128564"/>
            <a:ext cx="8424936" cy="5078313"/>
          </a:xfrm>
          <a:prstGeom prst="rect">
            <a:avLst/>
          </a:prstGeom>
          <a:noFill/>
        </p:spPr>
        <p:txBody>
          <a:bodyPr wrap="square" rtlCol="0">
            <a:spAutoFit/>
          </a:bodyPr>
          <a:lstStyle/>
          <a:p>
            <a:pPr>
              <a:spcBef>
                <a:spcPts val="0"/>
              </a:spcBef>
              <a:buClr>
                <a:srgbClr val="B5D040"/>
              </a:buClr>
            </a:pPr>
            <a:r>
              <a:rPr lang="fr-FR" sz="1800" i="1">
                <a:solidFill>
                  <a:schemeClr val="tx1"/>
                </a:solidFill>
                <a:latin typeface="Century Gothic" charset="0"/>
                <a:cs typeface="Century Gothic" charset="0"/>
              </a:rPr>
              <a:t>Présentation de l’Espace Info Energie Toulouse Métropole</a:t>
            </a:r>
            <a:br>
              <a:rPr lang="fr-FR" sz="1800" i="1">
                <a:solidFill>
                  <a:schemeClr val="tx1"/>
                </a:solidFill>
                <a:latin typeface="Century Gothic" charset="0"/>
                <a:cs typeface="Century Gothic" charset="0"/>
              </a:rPr>
            </a:br>
            <a:r>
              <a:rPr lang="fr-FR" sz="1800" i="1">
                <a:solidFill>
                  <a:schemeClr val="tx1"/>
                </a:solidFill>
                <a:latin typeface="Century Gothic" charset="0"/>
              </a:rPr>
              <a:t>Focus sur les services gratuits proposés aux travailleurs sociaux </a:t>
            </a:r>
          </a:p>
          <a:p>
            <a:pPr>
              <a:spcBef>
                <a:spcPts val="0"/>
              </a:spcBef>
              <a:buClr>
                <a:srgbClr val="B5D040"/>
              </a:buClr>
            </a:pPr>
            <a:endParaRPr lang="fr-FR" sz="1800" i="1">
              <a:solidFill>
                <a:schemeClr val="tx1"/>
              </a:solidFill>
              <a:latin typeface="Century Gothic" charset="0"/>
              <a:cs typeface="Century Gothic" charset="0"/>
            </a:endParaRPr>
          </a:p>
          <a:p>
            <a:pPr marL="457200" indent="-457200">
              <a:spcBef>
                <a:spcPts val="0"/>
              </a:spcBef>
              <a:buClr>
                <a:srgbClr val="B5D040"/>
              </a:buClr>
              <a:buFont typeface="Wingdings" charset="0"/>
              <a:buChar char="n"/>
            </a:pPr>
            <a:r>
              <a:rPr lang="fr-FR" sz="1800">
                <a:solidFill>
                  <a:schemeClr val="tx1"/>
                </a:solidFill>
                <a:latin typeface="Century Gothic" charset="0"/>
                <a:cs typeface="Century Gothic" charset="0"/>
              </a:rPr>
              <a:t>Précarité Energétique</a:t>
            </a:r>
          </a:p>
          <a:p>
            <a:pPr marL="1080000" lvl="0" indent="-457200">
              <a:spcBef>
                <a:spcPts val="0"/>
              </a:spcBef>
              <a:buClr>
                <a:srgbClr val="B5D040"/>
              </a:buClr>
              <a:buFont typeface="Wingdings" pitchFamily="2" charset="2"/>
              <a:buChar char="Ø"/>
            </a:pPr>
            <a:r>
              <a:rPr lang="fr-FR" sz="1600">
                <a:solidFill>
                  <a:schemeClr val="tx1"/>
                </a:solidFill>
                <a:latin typeface="Century Gothic" charset="0"/>
              </a:rPr>
              <a:t>Définition </a:t>
            </a:r>
          </a:p>
          <a:p>
            <a:pPr marL="1080000" lvl="0" indent="-457200">
              <a:spcBef>
                <a:spcPts val="0"/>
              </a:spcBef>
              <a:buClr>
                <a:srgbClr val="B5D040"/>
              </a:buClr>
              <a:buFont typeface="Wingdings" pitchFamily="2" charset="2"/>
              <a:buChar char="Ø"/>
            </a:pPr>
            <a:r>
              <a:rPr lang="fr-FR" sz="1600">
                <a:solidFill>
                  <a:schemeClr val="tx1"/>
                </a:solidFill>
                <a:latin typeface="Century Gothic" charset="0"/>
              </a:rPr>
              <a:t>Facteurs interdépendants et aggravants</a:t>
            </a:r>
          </a:p>
          <a:p>
            <a:pPr marL="1080000" lvl="0" indent="-457200">
              <a:spcBef>
                <a:spcPts val="0"/>
              </a:spcBef>
              <a:buClr>
                <a:srgbClr val="B5D040"/>
              </a:buClr>
              <a:buFont typeface="Wingdings" pitchFamily="2" charset="2"/>
              <a:buChar char="Ø"/>
            </a:pPr>
            <a:r>
              <a:rPr lang="fr-FR" sz="1600">
                <a:solidFill>
                  <a:schemeClr val="tx1"/>
                </a:solidFill>
                <a:latin typeface="Century Gothic" charset="0"/>
              </a:rPr>
              <a:t>Acteurs principaux</a:t>
            </a:r>
          </a:p>
          <a:p>
            <a:pPr marL="1080000" lvl="0" indent="-457200">
              <a:spcBef>
                <a:spcPts val="0"/>
              </a:spcBef>
              <a:buClr>
                <a:srgbClr val="B5D040"/>
              </a:buClr>
              <a:buFont typeface="Wingdings" pitchFamily="2" charset="2"/>
              <a:buChar char="Ø"/>
            </a:pPr>
            <a:r>
              <a:rPr lang="fr-FR" sz="1600">
                <a:solidFill>
                  <a:schemeClr val="tx1"/>
                </a:solidFill>
                <a:latin typeface="Century Gothic" charset="0"/>
              </a:rPr>
              <a:t>Etat des lieux</a:t>
            </a:r>
          </a:p>
          <a:p>
            <a:pPr marL="1080000" lvl="0" indent="-457200">
              <a:spcBef>
                <a:spcPts val="0"/>
              </a:spcBef>
              <a:buClr>
                <a:srgbClr val="B5D040"/>
              </a:buClr>
              <a:buFont typeface="Wingdings" pitchFamily="2" charset="2"/>
              <a:buChar char="Ø"/>
            </a:pPr>
            <a:endParaRPr lang="fr-FR" sz="1600">
              <a:solidFill>
                <a:schemeClr val="tx1"/>
              </a:solidFill>
              <a:latin typeface="Century Gothic" charset="0"/>
              <a:cs typeface="Century Gothic" charset="0"/>
            </a:endParaRPr>
          </a:p>
          <a:p>
            <a:pPr marL="457200" indent="-457200">
              <a:spcBef>
                <a:spcPts val="0"/>
              </a:spcBef>
              <a:buClr>
                <a:srgbClr val="B5D040"/>
              </a:buClr>
              <a:buFont typeface="Wingdings" charset="0"/>
              <a:buChar char="n"/>
            </a:pPr>
            <a:r>
              <a:rPr lang="fr-FR" sz="1800">
                <a:solidFill>
                  <a:schemeClr val="tx1"/>
                </a:solidFill>
                <a:latin typeface="Century Gothic" charset="0"/>
                <a:cs typeface="Century Gothic" charset="0"/>
              </a:rPr>
              <a:t>Aspects réglementaires en bref</a:t>
            </a:r>
          </a:p>
          <a:p>
            <a:pPr marL="1080000" indent="-457200">
              <a:spcBef>
                <a:spcPts val="0"/>
              </a:spcBef>
              <a:buClr>
                <a:srgbClr val="B5D040"/>
              </a:buClr>
              <a:buFont typeface="Wingdings" pitchFamily="2" charset="2"/>
              <a:buChar char="Ø"/>
            </a:pPr>
            <a:r>
              <a:rPr lang="fr-FR" sz="1600">
                <a:solidFill>
                  <a:schemeClr val="tx1"/>
                </a:solidFill>
                <a:latin typeface="Century Gothic" charset="0"/>
              </a:rPr>
              <a:t>Plan climat : orientations/objectifs</a:t>
            </a:r>
          </a:p>
          <a:p>
            <a:pPr marL="1080000" indent="-457200">
              <a:spcBef>
                <a:spcPts val="0"/>
              </a:spcBef>
              <a:buClr>
                <a:srgbClr val="B5D040"/>
              </a:buClr>
              <a:buFont typeface="Wingdings" pitchFamily="2" charset="2"/>
              <a:buChar char="Ø"/>
            </a:pPr>
            <a:r>
              <a:rPr lang="fr-FR" sz="1600">
                <a:solidFill>
                  <a:schemeClr val="tx1"/>
                </a:solidFill>
                <a:latin typeface="Century Gothic" charset="0"/>
              </a:rPr>
              <a:t>Focus sur les dispositifs dédiés à la PE</a:t>
            </a:r>
          </a:p>
          <a:p>
            <a:pPr marL="1080000" indent="-457200">
              <a:spcBef>
                <a:spcPts val="0"/>
              </a:spcBef>
              <a:buClr>
                <a:srgbClr val="B5D040"/>
              </a:buClr>
              <a:buFont typeface="Wingdings" pitchFamily="2" charset="2"/>
              <a:buChar char="Ø"/>
            </a:pPr>
            <a:endParaRPr lang="fr-FR" sz="1600">
              <a:solidFill>
                <a:schemeClr val="tx1"/>
              </a:solidFill>
              <a:latin typeface="Century Gothic" charset="0"/>
            </a:endParaRPr>
          </a:p>
          <a:p>
            <a:pPr marL="457200" indent="-457200">
              <a:spcBef>
                <a:spcPts val="0"/>
              </a:spcBef>
              <a:buClr>
                <a:srgbClr val="B5D040"/>
              </a:buClr>
              <a:buFont typeface="Wingdings" charset="0"/>
              <a:buChar char="n"/>
            </a:pPr>
            <a:r>
              <a:rPr lang="fr-FR" sz="1800">
                <a:solidFill>
                  <a:schemeClr val="tx1"/>
                </a:solidFill>
                <a:latin typeface="Century Gothic" charset="0"/>
                <a:cs typeface="Century Gothic" charset="0"/>
              </a:rPr>
              <a:t>Logement</a:t>
            </a:r>
          </a:p>
          <a:p>
            <a:pPr marL="1080000" lvl="0" indent="-457200">
              <a:spcBef>
                <a:spcPts val="0"/>
              </a:spcBef>
              <a:buClr>
                <a:srgbClr val="B5D040"/>
              </a:buClr>
              <a:buFont typeface="Wingdings" pitchFamily="2" charset="2"/>
              <a:buChar char="Ø"/>
            </a:pPr>
            <a:r>
              <a:rPr lang="fr-FR" sz="1600">
                <a:solidFill>
                  <a:schemeClr val="tx1"/>
                </a:solidFill>
                <a:latin typeface="Century Gothic" charset="0"/>
              </a:rPr>
              <a:t>Chiffres clés en France</a:t>
            </a:r>
          </a:p>
          <a:p>
            <a:pPr marL="1080000" lvl="0" indent="-457200">
              <a:spcBef>
                <a:spcPts val="0"/>
              </a:spcBef>
              <a:buClr>
                <a:srgbClr val="B5D040"/>
              </a:buClr>
              <a:buFont typeface="Wingdings" pitchFamily="2" charset="2"/>
              <a:buChar char="Ø"/>
            </a:pPr>
            <a:r>
              <a:rPr lang="fr-FR" sz="1600">
                <a:solidFill>
                  <a:schemeClr val="tx1"/>
                </a:solidFill>
                <a:latin typeface="Century Gothic" charset="0"/>
              </a:rPr>
              <a:t>Confort thermique. Eté : petits équipements et comportements adaptés </a:t>
            </a:r>
          </a:p>
          <a:p>
            <a:pPr marL="1080000" lvl="0" indent="-457200">
              <a:spcBef>
                <a:spcPts val="0"/>
              </a:spcBef>
              <a:buClr>
                <a:srgbClr val="B5D040"/>
              </a:buClr>
              <a:buFont typeface="Wingdings" pitchFamily="2" charset="2"/>
              <a:buChar char="Ø"/>
            </a:pPr>
            <a:r>
              <a:rPr lang="fr-FR" sz="1600">
                <a:solidFill>
                  <a:schemeClr val="tx1"/>
                </a:solidFill>
                <a:latin typeface="Century Gothic" charset="0"/>
              </a:rPr>
              <a:t>Qualité de l’air intérieur : ventilation/aération et comportements adaptés</a:t>
            </a:r>
          </a:p>
          <a:p>
            <a:pPr>
              <a:spcBef>
                <a:spcPts val="0"/>
              </a:spcBef>
              <a:buClr>
                <a:srgbClr val="B5D040"/>
              </a:buClr>
            </a:pPr>
            <a:endParaRPr lang="fr-FR" altLang="ja-JP" i="1">
              <a:solidFill>
                <a:srgbClr val="FF0000"/>
              </a:solidFill>
              <a:latin typeface="Chalkboard"/>
              <a:cs typeface="Chalkboard"/>
            </a:endParaRPr>
          </a:p>
        </p:txBody>
      </p:sp>
      <p:sp>
        <p:nvSpPr>
          <p:cNvPr id="3" name="Espace réservé du numéro de diapositive 2"/>
          <p:cNvSpPr>
            <a:spLocks noGrp="1"/>
          </p:cNvSpPr>
          <p:nvPr>
            <p:ph type="sldNum" sz="quarter" idx="4"/>
          </p:nvPr>
        </p:nvSpPr>
        <p:spPr/>
        <p:txBody>
          <a:bodyPr/>
          <a:lstStyle/>
          <a:p>
            <a:fld id="{2F9A5648-B596-C640-B495-5D9F694734BC}" type="slidenum">
              <a:rPr lang="fr-FR" smtClean="0"/>
              <a:pPr/>
              <a:t>3</a:t>
            </a:fld>
            <a:endParaRPr lang="fr-FR"/>
          </a:p>
        </p:txBody>
      </p:sp>
    </p:spTree>
    <p:extLst>
      <p:ext uri="{BB962C8B-B14F-4D97-AF65-F5344CB8AC3E}">
        <p14:creationId xmlns:p14="http://schemas.microsoft.com/office/powerpoint/2010/main" val="20076477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7" name="Rectangle 5"/>
          <p:cNvSpPr>
            <a:spLocks noChangeArrowheads="1"/>
          </p:cNvSpPr>
          <p:nvPr/>
        </p:nvSpPr>
        <p:spPr bwMode="auto">
          <a:xfrm>
            <a:off x="2347913" y="16764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fr-FR"/>
          </a:p>
        </p:txBody>
      </p:sp>
      <p:sp>
        <p:nvSpPr>
          <p:cNvPr id="2" name="Espace réservé du numéro de diapositive 1"/>
          <p:cNvSpPr>
            <a:spLocks noGrp="1"/>
          </p:cNvSpPr>
          <p:nvPr>
            <p:ph type="sldNum" sz="quarter" idx="4"/>
          </p:nvPr>
        </p:nvSpPr>
        <p:spPr/>
        <p:txBody>
          <a:bodyPr/>
          <a:lstStyle/>
          <a:p>
            <a:fld id="{2F9A5648-B596-C640-B495-5D9F694734BC}" type="slidenum">
              <a:rPr lang="fr-FR" smtClean="0"/>
              <a:pPr/>
              <a:t>30</a:t>
            </a:fld>
            <a:endParaRPr lang="fr-FR"/>
          </a:p>
        </p:txBody>
      </p:sp>
      <p:sp>
        <p:nvSpPr>
          <p:cNvPr id="16" name="Rectangle 15"/>
          <p:cNvSpPr/>
          <p:nvPr/>
        </p:nvSpPr>
        <p:spPr>
          <a:xfrm>
            <a:off x="547276" y="1280166"/>
            <a:ext cx="8280920" cy="1877437"/>
          </a:xfrm>
          <a:prstGeom prst="rect">
            <a:avLst/>
          </a:prstGeom>
        </p:spPr>
        <p:txBody>
          <a:bodyPr wrap="square">
            <a:spAutoFit/>
          </a:bodyPr>
          <a:lstStyle/>
          <a:p>
            <a:pPr marL="457200" indent="-457200">
              <a:spcBef>
                <a:spcPts val="0"/>
              </a:spcBef>
              <a:buClr>
                <a:srgbClr val="B5D040"/>
              </a:buClr>
              <a:buFont typeface="Wingdings" charset="0"/>
              <a:buChar char="n"/>
            </a:pPr>
            <a:r>
              <a:rPr lang="fr-FR" sz="1600" b="1" dirty="0">
                <a:solidFill>
                  <a:schemeClr val="tx1"/>
                </a:solidFill>
                <a:latin typeface="Century Gothic"/>
                <a:cs typeface="Century Gothic"/>
              </a:rPr>
              <a:t>1</a:t>
            </a:r>
            <a:r>
              <a:rPr lang="fr-FR" sz="1600" b="1" baseline="30000" dirty="0">
                <a:solidFill>
                  <a:schemeClr val="tx1"/>
                </a:solidFill>
                <a:latin typeface="Century Gothic"/>
                <a:cs typeface="Century Gothic"/>
              </a:rPr>
              <a:t>er</a:t>
            </a:r>
            <a:r>
              <a:rPr lang="fr-FR" sz="1600" b="1" dirty="0">
                <a:solidFill>
                  <a:schemeClr val="tx1"/>
                </a:solidFill>
                <a:latin typeface="Century Gothic"/>
                <a:cs typeface="Century Gothic"/>
              </a:rPr>
              <a:t> poste de dépense </a:t>
            </a:r>
            <a:r>
              <a:rPr lang="fr-FR" sz="1600" dirty="0">
                <a:solidFill>
                  <a:schemeClr val="tx1"/>
                </a:solidFill>
                <a:latin typeface="Century Gothic"/>
                <a:cs typeface="Century Gothic"/>
              </a:rPr>
              <a:t>2 fois &gt; à l’alimentation</a:t>
            </a:r>
          </a:p>
          <a:p>
            <a:pPr marL="457200" indent="-457200">
              <a:spcBef>
                <a:spcPts val="0"/>
              </a:spcBef>
              <a:buClr>
                <a:srgbClr val="B5D040"/>
              </a:buClr>
              <a:buFont typeface="Wingdings" charset="0"/>
              <a:buChar char="n"/>
            </a:pPr>
            <a:r>
              <a:rPr lang="fr-FR" sz="1600" dirty="0">
                <a:solidFill>
                  <a:schemeClr val="tx1"/>
                </a:solidFill>
                <a:latin typeface="Century Gothic"/>
                <a:cs typeface="Century Gothic"/>
              </a:rPr>
              <a:t>Postes de consommation : chauffage + eau chaude + cuisson + </a:t>
            </a:r>
            <a:r>
              <a:rPr lang="fr-FR" sz="1600" dirty="0">
                <a:solidFill>
                  <a:srgbClr val="FF0000"/>
                </a:solidFill>
                <a:latin typeface="Century Gothic"/>
                <a:cs typeface="Century Gothic"/>
              </a:rPr>
              <a:t>électricité spécifique  </a:t>
            </a:r>
            <a:r>
              <a:rPr lang="fr-FR" sz="1800" i="1" dirty="0">
                <a:solidFill>
                  <a:srgbClr val="FF0000"/>
                </a:solidFill>
                <a:latin typeface="Chalkboard" panose="03050602040202020205" pitchFamily="66" charset="77"/>
                <a:cs typeface="Century Gothic"/>
              </a:rPr>
              <a:t>C’est quoi ?</a:t>
            </a:r>
          </a:p>
          <a:p>
            <a:pPr>
              <a:spcBef>
                <a:spcPts val="0"/>
              </a:spcBef>
              <a:buClr>
                <a:srgbClr val="B5D040"/>
              </a:buClr>
            </a:pPr>
            <a:endParaRPr lang="fr-FR" sz="1800" i="1" dirty="0">
              <a:solidFill>
                <a:srgbClr val="FF0000"/>
              </a:solidFill>
              <a:latin typeface="Chalkboard" panose="03050602040202020205" pitchFamily="66" charset="77"/>
              <a:cs typeface="Century Gothic"/>
            </a:endParaRPr>
          </a:p>
          <a:p>
            <a:pPr algn="ctr">
              <a:spcBef>
                <a:spcPts val="0"/>
              </a:spcBef>
              <a:buClr>
                <a:srgbClr val="B5D040"/>
              </a:buClr>
            </a:pPr>
            <a:r>
              <a:rPr lang="fr-FR" sz="1800" i="1" dirty="0">
                <a:solidFill>
                  <a:schemeClr val="tx1"/>
                </a:solidFill>
                <a:latin typeface="Chalkboard" panose="03050602040202020205" pitchFamily="66" charset="77"/>
                <a:cs typeface="Century Gothic"/>
              </a:rPr>
              <a:t>Montant moyen de la facture énergétique </a:t>
            </a:r>
            <a:r>
              <a:rPr lang="fr-FR" sz="1800" b="1" i="1" dirty="0">
                <a:solidFill>
                  <a:srgbClr val="FF0000"/>
                </a:solidFill>
                <a:latin typeface="Chalkboard" panose="03050602040202020205" pitchFamily="66" charset="77"/>
                <a:cs typeface="Century Gothic"/>
              </a:rPr>
              <a:t>-------- €/</a:t>
            </a:r>
            <a:r>
              <a:rPr lang="fr-FR" sz="1800" b="1" i="1" dirty="0" err="1">
                <a:solidFill>
                  <a:srgbClr val="FF0000"/>
                </a:solidFill>
                <a:latin typeface="Chalkboard" panose="03050602040202020205" pitchFamily="66" charset="77"/>
                <a:cs typeface="Century Gothic"/>
              </a:rPr>
              <a:t>ménage.an</a:t>
            </a:r>
            <a:r>
              <a:rPr lang="fr-FR" sz="1800" b="1" i="1" dirty="0">
                <a:solidFill>
                  <a:srgbClr val="FF0000"/>
                </a:solidFill>
                <a:latin typeface="Chalkboard" panose="03050602040202020205" pitchFamily="66" charset="77"/>
                <a:cs typeface="Century Gothic"/>
              </a:rPr>
              <a:t> </a:t>
            </a:r>
            <a:r>
              <a:rPr lang="fr-FR" sz="1800" i="1" dirty="0">
                <a:solidFill>
                  <a:srgbClr val="FF0000"/>
                </a:solidFill>
                <a:latin typeface="Chalkboard" panose="03050602040202020205" pitchFamily="66" charset="77"/>
                <a:cs typeface="Century Gothic"/>
              </a:rPr>
              <a:t> </a:t>
            </a:r>
            <a:r>
              <a:rPr lang="fr-FR" sz="1600" dirty="0">
                <a:solidFill>
                  <a:schemeClr val="tx1"/>
                </a:solidFill>
                <a:latin typeface="Century Gothic"/>
                <a:cs typeface="Century Gothic"/>
              </a:rPr>
              <a:t/>
            </a:r>
            <a:br>
              <a:rPr lang="fr-FR" sz="1600" dirty="0">
                <a:solidFill>
                  <a:schemeClr val="tx1"/>
                </a:solidFill>
                <a:latin typeface="Century Gothic"/>
                <a:cs typeface="Century Gothic"/>
              </a:rPr>
            </a:br>
            <a:r>
              <a:rPr lang="fr-FR" sz="1600" b="1" dirty="0">
                <a:solidFill>
                  <a:srgbClr val="FF0000"/>
                </a:solidFill>
                <a:latin typeface="Century Gothic"/>
                <a:cs typeface="Century Gothic"/>
              </a:rPr>
              <a:t/>
            </a:r>
            <a:br>
              <a:rPr lang="fr-FR" sz="1600" b="1" dirty="0">
                <a:solidFill>
                  <a:srgbClr val="FF0000"/>
                </a:solidFill>
                <a:latin typeface="Century Gothic"/>
                <a:cs typeface="Century Gothic"/>
              </a:rPr>
            </a:br>
            <a:endParaRPr lang="fr-FR" sz="1400" b="1" i="1" dirty="0">
              <a:solidFill>
                <a:srgbClr val="FF0000"/>
              </a:solidFill>
              <a:latin typeface="Century Gothic"/>
              <a:cs typeface="Century Gothic"/>
            </a:endParaRPr>
          </a:p>
        </p:txBody>
      </p:sp>
      <p:graphicFrame>
        <p:nvGraphicFramePr>
          <p:cNvPr id="17" name="Tableau 16"/>
          <p:cNvGraphicFramePr>
            <a:graphicFrameLocks noGrp="1"/>
          </p:cNvGraphicFramePr>
          <p:nvPr>
            <p:extLst>
              <p:ext uri="{D42A27DB-BD31-4B8C-83A1-F6EECF244321}">
                <p14:modId xmlns:p14="http://schemas.microsoft.com/office/powerpoint/2010/main" val="4204546993"/>
              </p:ext>
            </p:extLst>
          </p:nvPr>
        </p:nvGraphicFramePr>
        <p:xfrm>
          <a:off x="547276" y="4110037"/>
          <a:ext cx="7920880" cy="2138680"/>
        </p:xfrm>
        <a:graphic>
          <a:graphicData uri="http://schemas.openxmlformats.org/drawingml/2006/table">
            <a:tbl>
              <a:tblPr firstRow="1" bandRow="1">
                <a:tableStyleId>{284E427A-3D55-4303-BF80-6455036E1DE7}</a:tableStyleId>
              </a:tblPr>
              <a:tblGrid>
                <a:gridCol w="1844589">
                  <a:extLst>
                    <a:ext uri="{9D8B030D-6E8A-4147-A177-3AD203B41FA5}">
                      <a16:colId xmlns:a16="http://schemas.microsoft.com/office/drawing/2014/main" xmlns="" val="20000"/>
                    </a:ext>
                  </a:extLst>
                </a:gridCol>
                <a:gridCol w="6076291">
                  <a:extLst>
                    <a:ext uri="{9D8B030D-6E8A-4147-A177-3AD203B41FA5}">
                      <a16:colId xmlns:a16="http://schemas.microsoft.com/office/drawing/2014/main" xmlns="" val="20001"/>
                    </a:ext>
                  </a:extLst>
                </a:gridCol>
              </a:tblGrid>
              <a:tr h="370840">
                <a:tc gridSpan="2">
                  <a:txBody>
                    <a:bodyPr/>
                    <a:lstStyle/>
                    <a:p>
                      <a:r>
                        <a:rPr lang="fr-FR" sz="1600" b="0" i="1">
                          <a:latin typeface="Chalkboard"/>
                          <a:cs typeface="Chalkboard"/>
                        </a:rPr>
                        <a:t>Les paramètres qui i</a:t>
                      </a:r>
                      <a:r>
                        <a:rPr lang="fr-FR" sz="1600" b="0" i="1" baseline="0">
                          <a:latin typeface="Chalkboard"/>
                          <a:cs typeface="Chalkboard"/>
                        </a:rPr>
                        <a:t>mpactent la consommation/ la facture</a:t>
                      </a:r>
                      <a:endParaRPr lang="fr-FR" sz="1600" b="0" i="1">
                        <a:latin typeface="Chalkboard"/>
                        <a:cs typeface="Chalkboard"/>
                      </a:endParaRPr>
                    </a:p>
                  </a:txBody>
                  <a:tcPr/>
                </a:tc>
                <a:tc hMerge="1">
                  <a:txBody>
                    <a:bodyPr/>
                    <a:lstStyle/>
                    <a:p>
                      <a:pPr algn="ctr"/>
                      <a:endParaRPr lang="fr-FR" sz="1200" dirty="0">
                        <a:latin typeface="Century Gothic"/>
                        <a:cs typeface="Century Gothic"/>
                      </a:endParaRPr>
                    </a:p>
                  </a:txBody>
                  <a:tcPr/>
                </a:tc>
                <a:extLst>
                  <a:ext uri="{0D108BD9-81ED-4DB2-BD59-A6C34878D82A}">
                    <a16:rowId xmlns:a16="http://schemas.microsoft.com/office/drawing/2014/main" xmlns="" val="10000"/>
                  </a:ext>
                </a:extLst>
              </a:tr>
              <a:tr h="370840">
                <a:tc>
                  <a:txBody>
                    <a:bodyPr/>
                    <a:lstStyle/>
                    <a:p>
                      <a:r>
                        <a:rPr lang="fr-FR" sz="1400">
                          <a:latin typeface="Century Gothic"/>
                          <a:cs typeface="Century Gothic"/>
                        </a:rPr>
                        <a:t>Climat</a:t>
                      </a:r>
                    </a:p>
                  </a:txBody>
                  <a:tcPr/>
                </a:tc>
                <a:tc>
                  <a:txBody>
                    <a:bodyPr/>
                    <a:lstStyle/>
                    <a:p>
                      <a:pPr marL="285750" indent="-285750">
                        <a:buFont typeface="Arial"/>
                        <a:buChar char="•"/>
                      </a:pPr>
                      <a:r>
                        <a:rPr lang="fr-FR" sz="1400" b="0" dirty="0">
                          <a:solidFill>
                            <a:schemeClr val="tx1"/>
                          </a:solidFill>
                          <a:latin typeface="Century Gothic" charset="0"/>
                          <a:cs typeface="Century Gothic" charset="0"/>
                        </a:rPr>
                        <a:t>----------</a:t>
                      </a:r>
                      <a:endParaRPr lang="fr-FR" sz="1400" b="0" dirty="0">
                        <a:solidFill>
                          <a:schemeClr val="tx1"/>
                        </a:solidFill>
                        <a:latin typeface="Century Gothic"/>
                        <a:cs typeface="Century Gothic" charset="0"/>
                      </a:endParaRPr>
                    </a:p>
                    <a:p>
                      <a:pPr marL="285750" indent="-285750">
                        <a:buFont typeface="Arial"/>
                        <a:buChar char="•"/>
                      </a:pPr>
                      <a:r>
                        <a:rPr lang="fr-FR" sz="1400" b="0" dirty="0">
                          <a:solidFill>
                            <a:schemeClr val="tx1"/>
                          </a:solidFill>
                          <a:latin typeface="Century Gothic"/>
                          <a:cs typeface="Century Gothic" charset="0"/>
                        </a:rPr>
                        <a:t>----------</a:t>
                      </a:r>
                      <a:endParaRPr lang="fr-FR" sz="1400" b="0" dirty="0">
                        <a:solidFill>
                          <a:schemeClr val="tx1"/>
                        </a:solidFill>
                        <a:latin typeface="Century Gothic" charset="0"/>
                        <a:cs typeface="Century Gothic" charset="0"/>
                      </a:endParaRPr>
                    </a:p>
                  </a:txBody>
                  <a:tcPr/>
                </a:tc>
                <a:extLst>
                  <a:ext uri="{0D108BD9-81ED-4DB2-BD59-A6C34878D82A}">
                    <a16:rowId xmlns:a16="http://schemas.microsoft.com/office/drawing/2014/main" xmlns="" val="10001"/>
                  </a:ext>
                </a:extLst>
              </a:tr>
              <a:tr h="370840">
                <a:tc>
                  <a:txBody>
                    <a:bodyPr/>
                    <a:lstStyle/>
                    <a:p>
                      <a:r>
                        <a:rPr lang="fr-FR" sz="1400">
                          <a:latin typeface="Century Gothic"/>
                          <a:cs typeface="Century Gothic"/>
                        </a:rPr>
                        <a:t>Logement / équipements</a:t>
                      </a:r>
                    </a:p>
                    <a:p>
                      <a:endParaRPr lang="fr-FR" sz="1400">
                        <a:latin typeface="Century Gothic"/>
                        <a:cs typeface="Century Gothic"/>
                      </a:endParaRPr>
                    </a:p>
                  </a:txBody>
                  <a:tcPr/>
                </a:tc>
                <a:tc>
                  <a:txBody>
                    <a:bodyPr/>
                    <a:lstStyle/>
                    <a:p>
                      <a:pPr marL="285750" indent="-285750">
                        <a:buFont typeface="Arial"/>
                        <a:buChar char="•"/>
                      </a:pPr>
                      <a:r>
                        <a:rPr lang="fr-FR" sz="1400" b="0" dirty="0">
                          <a:solidFill>
                            <a:schemeClr val="tx1"/>
                          </a:solidFill>
                          <a:latin typeface="Century Gothic" charset="0"/>
                          <a:cs typeface="Century Gothic" charset="0"/>
                        </a:rPr>
                        <a:t>----------</a:t>
                      </a:r>
                      <a:endParaRPr lang="fr-FR" sz="1400" b="0" dirty="0">
                        <a:solidFill>
                          <a:schemeClr val="tx1"/>
                        </a:solidFill>
                        <a:latin typeface="Century Gothic"/>
                        <a:cs typeface="Century Gothic" charset="0"/>
                      </a:endParaRPr>
                    </a:p>
                    <a:p>
                      <a:pPr marL="285750" indent="-285750">
                        <a:buFont typeface="Arial"/>
                        <a:buChar char="•"/>
                      </a:pPr>
                      <a:r>
                        <a:rPr lang="fr-FR" sz="1400" b="0" dirty="0">
                          <a:solidFill>
                            <a:schemeClr val="tx1"/>
                          </a:solidFill>
                          <a:latin typeface="Century Gothic"/>
                          <a:cs typeface="Century Gothic" charset="0"/>
                        </a:rPr>
                        <a:t>----------</a:t>
                      </a:r>
                      <a:endParaRPr lang="fr-FR" sz="1400" b="0" dirty="0">
                        <a:solidFill>
                          <a:schemeClr val="tx1"/>
                        </a:solidFill>
                        <a:latin typeface="Century Gothic" charset="0"/>
                        <a:cs typeface="Century Gothic" charset="0"/>
                      </a:endParaRPr>
                    </a:p>
                    <a:p>
                      <a:pPr marL="285750" indent="-285750">
                        <a:buFont typeface="Arial"/>
                        <a:buChar char="•"/>
                      </a:pPr>
                      <a:endParaRPr lang="fr-FR" sz="1400" b="0" dirty="0">
                        <a:latin typeface="Century Gothic"/>
                        <a:cs typeface="Century Gothic"/>
                      </a:endParaRPr>
                    </a:p>
                  </a:txBody>
                  <a:tcPr/>
                </a:tc>
                <a:extLst>
                  <a:ext uri="{0D108BD9-81ED-4DB2-BD59-A6C34878D82A}">
                    <a16:rowId xmlns:a16="http://schemas.microsoft.com/office/drawing/2014/main" xmlns="" val="10002"/>
                  </a:ext>
                </a:extLst>
              </a:tr>
              <a:tr h="370840">
                <a:tc>
                  <a:txBody>
                    <a:bodyPr/>
                    <a:lstStyle/>
                    <a:p>
                      <a:r>
                        <a:rPr lang="fr-FR" sz="1400">
                          <a:latin typeface="Century Gothic"/>
                          <a:cs typeface="Century Gothic"/>
                        </a:rPr>
                        <a:t>Ménage</a:t>
                      </a:r>
                    </a:p>
                  </a:txBody>
                  <a:tcPr/>
                </a:tc>
                <a:tc>
                  <a:txBody>
                    <a:bodyPr/>
                    <a:lstStyle/>
                    <a:p>
                      <a:pPr marL="285750" indent="-285750">
                        <a:buFont typeface="Arial"/>
                        <a:buChar char="•"/>
                      </a:pPr>
                      <a:r>
                        <a:rPr lang="fr-FR" sz="1400" b="0" dirty="0">
                          <a:solidFill>
                            <a:schemeClr val="tx1"/>
                          </a:solidFill>
                          <a:latin typeface="Century Gothic" charset="0"/>
                          <a:cs typeface="Century Gothic" charset="0"/>
                        </a:rPr>
                        <a:t>----------</a:t>
                      </a:r>
                      <a:endParaRPr lang="fr-FR" sz="1400" b="0" dirty="0">
                        <a:solidFill>
                          <a:schemeClr val="tx1"/>
                        </a:solidFill>
                        <a:latin typeface="Century Gothic"/>
                        <a:cs typeface="Century Gothic" charset="0"/>
                      </a:endParaRPr>
                    </a:p>
                    <a:p>
                      <a:pPr marL="285750" indent="-285750">
                        <a:buFont typeface="Arial"/>
                        <a:buChar char="•"/>
                      </a:pPr>
                      <a:r>
                        <a:rPr lang="fr-FR" sz="1400" b="0" dirty="0">
                          <a:solidFill>
                            <a:schemeClr val="tx1"/>
                          </a:solidFill>
                          <a:latin typeface="Century Gothic"/>
                          <a:cs typeface="Century Gothic" charset="0"/>
                        </a:rPr>
                        <a:t>----------</a:t>
                      </a:r>
                      <a:endParaRPr lang="fr-FR" sz="1400" b="0" dirty="0">
                        <a:solidFill>
                          <a:schemeClr val="tx1"/>
                        </a:solidFill>
                        <a:latin typeface="Century Gothic" charset="0"/>
                        <a:cs typeface="Century Gothic" charset="0"/>
                      </a:endParaRPr>
                    </a:p>
                  </a:txBody>
                  <a:tcPr/>
                </a:tc>
                <a:extLst>
                  <a:ext uri="{0D108BD9-81ED-4DB2-BD59-A6C34878D82A}">
                    <a16:rowId xmlns:a16="http://schemas.microsoft.com/office/drawing/2014/main" xmlns="" val="10003"/>
                  </a:ext>
                </a:extLst>
              </a:tr>
            </a:tbl>
          </a:graphicData>
        </a:graphic>
      </p:graphicFrame>
      <p:sp>
        <p:nvSpPr>
          <p:cNvPr id="11" name="Text Box 1"/>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Logement </a:t>
            </a:r>
          </a:p>
          <a:p>
            <a:pPr>
              <a:buClrTx/>
              <a:buFontTx/>
              <a:buNone/>
            </a:pPr>
            <a:r>
              <a:rPr lang="fr-FR" b="1">
                <a:solidFill>
                  <a:srgbClr val="FF0000"/>
                </a:solidFill>
                <a:effectLst>
                  <a:outerShdw blurRad="38100" dist="38100" dir="2700000" algn="tl">
                    <a:srgbClr val="DDDDDD"/>
                  </a:outerShdw>
                </a:effectLst>
                <a:latin typeface="Century Gothic" charset="0"/>
              </a:rPr>
              <a:t>Chiffres clés en France</a:t>
            </a:r>
          </a:p>
        </p:txBody>
      </p:sp>
      <p:pic>
        <p:nvPicPr>
          <p:cNvPr id="10" name="Image 9">
            <a:extLst>
              <a:ext uri="{FF2B5EF4-FFF2-40B4-BE49-F238E27FC236}">
                <a16:creationId xmlns:a16="http://schemas.microsoft.com/office/drawing/2014/main" xmlns="" id="{7CD130BC-8D33-0743-A20D-E615F39F79BF}"/>
              </a:ext>
            </a:extLst>
          </p:cNvPr>
          <p:cNvPicPr>
            <a:picLocks noChangeAspect="1"/>
          </p:cNvPicPr>
          <p:nvPr/>
        </p:nvPicPr>
        <p:blipFill>
          <a:blip r:embed="rId3"/>
          <a:stretch>
            <a:fillRect/>
          </a:stretch>
        </p:blipFill>
        <p:spPr>
          <a:xfrm>
            <a:off x="4464954" y="2649231"/>
            <a:ext cx="2586957" cy="1437874"/>
          </a:xfrm>
          <a:prstGeom prst="rect">
            <a:avLst/>
          </a:prstGeom>
        </p:spPr>
      </p:pic>
      <p:pic>
        <p:nvPicPr>
          <p:cNvPr id="14" name="Image 13" descr="Capture d’écran 2015-09-18 à 15.08.10.png">
            <a:extLst>
              <a:ext uri="{FF2B5EF4-FFF2-40B4-BE49-F238E27FC236}">
                <a16:creationId xmlns:a16="http://schemas.microsoft.com/office/drawing/2014/main" xmlns="" id="{A7F2306B-15FF-F542-A801-F4B161A662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832" y="2861292"/>
            <a:ext cx="1224136" cy="1068526"/>
          </a:xfrm>
          <a:prstGeom prst="rect">
            <a:avLst/>
          </a:prstGeom>
        </p:spPr>
      </p:pic>
    </p:spTree>
    <p:extLst>
      <p:ext uri="{BB962C8B-B14F-4D97-AF65-F5344CB8AC3E}">
        <p14:creationId xmlns:p14="http://schemas.microsoft.com/office/powerpoint/2010/main" val="22550051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7" name="Rectangle 5"/>
          <p:cNvSpPr>
            <a:spLocks noChangeArrowheads="1"/>
          </p:cNvSpPr>
          <p:nvPr/>
        </p:nvSpPr>
        <p:spPr bwMode="auto">
          <a:xfrm>
            <a:off x="2347913" y="16764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fr-FR"/>
          </a:p>
        </p:txBody>
      </p:sp>
      <p:sp>
        <p:nvSpPr>
          <p:cNvPr id="2" name="Espace réservé du numéro de diapositive 1"/>
          <p:cNvSpPr>
            <a:spLocks noGrp="1"/>
          </p:cNvSpPr>
          <p:nvPr>
            <p:ph type="sldNum" sz="quarter" idx="4"/>
          </p:nvPr>
        </p:nvSpPr>
        <p:spPr/>
        <p:txBody>
          <a:bodyPr/>
          <a:lstStyle/>
          <a:p>
            <a:fld id="{2F9A5648-B596-C640-B495-5D9F694734BC}" type="slidenum">
              <a:rPr lang="fr-FR" smtClean="0"/>
              <a:pPr/>
              <a:t>31</a:t>
            </a:fld>
            <a:endParaRPr lang="fr-FR"/>
          </a:p>
        </p:txBody>
      </p:sp>
      <p:sp>
        <p:nvSpPr>
          <p:cNvPr id="16" name="Rectangle 15"/>
          <p:cNvSpPr/>
          <p:nvPr/>
        </p:nvSpPr>
        <p:spPr>
          <a:xfrm>
            <a:off x="547276" y="1280166"/>
            <a:ext cx="8280920" cy="1877437"/>
          </a:xfrm>
          <a:prstGeom prst="rect">
            <a:avLst/>
          </a:prstGeom>
        </p:spPr>
        <p:txBody>
          <a:bodyPr wrap="square">
            <a:spAutoFit/>
          </a:bodyPr>
          <a:lstStyle/>
          <a:p>
            <a:pPr marL="457200" indent="-457200">
              <a:spcBef>
                <a:spcPts val="0"/>
              </a:spcBef>
              <a:buClr>
                <a:srgbClr val="B5D040"/>
              </a:buClr>
              <a:buFont typeface="Wingdings" charset="0"/>
              <a:buChar char="n"/>
            </a:pPr>
            <a:r>
              <a:rPr lang="fr-FR" sz="1600" b="1" dirty="0">
                <a:solidFill>
                  <a:schemeClr val="tx1"/>
                </a:solidFill>
                <a:latin typeface="Century Gothic"/>
                <a:cs typeface="Century Gothic"/>
              </a:rPr>
              <a:t>1</a:t>
            </a:r>
            <a:r>
              <a:rPr lang="fr-FR" sz="1600" b="1" baseline="30000" dirty="0">
                <a:solidFill>
                  <a:schemeClr val="tx1"/>
                </a:solidFill>
                <a:latin typeface="Century Gothic"/>
                <a:cs typeface="Century Gothic"/>
              </a:rPr>
              <a:t>er</a:t>
            </a:r>
            <a:r>
              <a:rPr lang="fr-FR" sz="1600" b="1" dirty="0">
                <a:solidFill>
                  <a:schemeClr val="tx1"/>
                </a:solidFill>
                <a:latin typeface="Century Gothic"/>
                <a:cs typeface="Century Gothic"/>
              </a:rPr>
              <a:t> poste de dépense </a:t>
            </a:r>
            <a:r>
              <a:rPr lang="fr-FR" sz="1600" dirty="0">
                <a:solidFill>
                  <a:schemeClr val="tx1"/>
                </a:solidFill>
                <a:latin typeface="Century Gothic"/>
                <a:cs typeface="Century Gothic"/>
              </a:rPr>
              <a:t>2 fois &gt; à l’alimentation</a:t>
            </a:r>
          </a:p>
          <a:p>
            <a:pPr marL="457200" indent="-457200">
              <a:spcBef>
                <a:spcPts val="0"/>
              </a:spcBef>
              <a:buClr>
                <a:srgbClr val="B5D040"/>
              </a:buClr>
              <a:buFont typeface="Wingdings" charset="0"/>
              <a:buChar char="n"/>
            </a:pPr>
            <a:r>
              <a:rPr lang="fr-FR" sz="1600" dirty="0">
                <a:solidFill>
                  <a:schemeClr val="tx1"/>
                </a:solidFill>
                <a:latin typeface="Century Gothic"/>
                <a:cs typeface="Century Gothic"/>
              </a:rPr>
              <a:t>Postes de consommation : chauffage + eau chaude + cuisson + </a:t>
            </a:r>
            <a:r>
              <a:rPr lang="fr-FR" sz="1600" dirty="0">
                <a:solidFill>
                  <a:srgbClr val="FF0000"/>
                </a:solidFill>
                <a:latin typeface="Century Gothic"/>
                <a:cs typeface="Century Gothic"/>
              </a:rPr>
              <a:t>électricité spécifique  </a:t>
            </a:r>
            <a:r>
              <a:rPr lang="fr-FR" sz="1800" i="1" dirty="0">
                <a:solidFill>
                  <a:srgbClr val="FF0000"/>
                </a:solidFill>
                <a:latin typeface="Chalkboard" panose="03050602040202020205" pitchFamily="66" charset="77"/>
                <a:cs typeface="Century Gothic"/>
              </a:rPr>
              <a:t>C’est quoi ?</a:t>
            </a:r>
          </a:p>
          <a:p>
            <a:pPr>
              <a:spcBef>
                <a:spcPts val="0"/>
              </a:spcBef>
              <a:buClr>
                <a:srgbClr val="B5D040"/>
              </a:buClr>
            </a:pPr>
            <a:endParaRPr lang="fr-FR" sz="1800" i="1" dirty="0">
              <a:solidFill>
                <a:srgbClr val="FF0000"/>
              </a:solidFill>
              <a:latin typeface="Chalkboard" panose="03050602040202020205" pitchFamily="66" charset="77"/>
              <a:cs typeface="Century Gothic"/>
            </a:endParaRPr>
          </a:p>
          <a:p>
            <a:pPr algn="ctr">
              <a:spcBef>
                <a:spcPts val="0"/>
              </a:spcBef>
              <a:buClr>
                <a:srgbClr val="B5D040"/>
              </a:buClr>
            </a:pPr>
            <a:r>
              <a:rPr lang="fr-FR" sz="1800" i="1" dirty="0">
                <a:solidFill>
                  <a:schemeClr val="tx1"/>
                </a:solidFill>
                <a:latin typeface="Chalkboard" panose="03050602040202020205" pitchFamily="66" charset="77"/>
                <a:cs typeface="Century Gothic"/>
              </a:rPr>
              <a:t>Montant moyen de la facture énergétique </a:t>
            </a:r>
            <a:r>
              <a:rPr lang="fr-FR" sz="1800" b="1" i="1" dirty="0">
                <a:solidFill>
                  <a:srgbClr val="FF0000"/>
                </a:solidFill>
                <a:latin typeface="Chalkboard" panose="03050602040202020205" pitchFamily="66" charset="77"/>
                <a:cs typeface="Century Gothic"/>
              </a:rPr>
              <a:t>1 700 €/</a:t>
            </a:r>
            <a:r>
              <a:rPr lang="fr-FR" sz="1800" b="1" i="1" dirty="0" err="1">
                <a:solidFill>
                  <a:srgbClr val="FF0000"/>
                </a:solidFill>
                <a:latin typeface="Chalkboard" panose="03050602040202020205" pitchFamily="66" charset="77"/>
                <a:cs typeface="Century Gothic"/>
              </a:rPr>
              <a:t>ménage.an</a:t>
            </a:r>
            <a:r>
              <a:rPr lang="fr-FR" sz="1800" b="1" i="1" dirty="0">
                <a:solidFill>
                  <a:srgbClr val="FF0000"/>
                </a:solidFill>
                <a:latin typeface="Chalkboard" panose="03050602040202020205" pitchFamily="66" charset="77"/>
                <a:cs typeface="Century Gothic"/>
              </a:rPr>
              <a:t> </a:t>
            </a:r>
            <a:r>
              <a:rPr lang="fr-FR" sz="1800" i="1" dirty="0">
                <a:solidFill>
                  <a:srgbClr val="FF0000"/>
                </a:solidFill>
                <a:latin typeface="Chalkboard" panose="03050602040202020205" pitchFamily="66" charset="77"/>
                <a:cs typeface="Century Gothic"/>
              </a:rPr>
              <a:t> </a:t>
            </a:r>
            <a:r>
              <a:rPr lang="fr-FR" sz="1600" dirty="0">
                <a:solidFill>
                  <a:schemeClr val="tx1"/>
                </a:solidFill>
                <a:latin typeface="Century Gothic"/>
                <a:cs typeface="Century Gothic"/>
              </a:rPr>
              <a:t/>
            </a:r>
            <a:br>
              <a:rPr lang="fr-FR" sz="1600" dirty="0">
                <a:solidFill>
                  <a:schemeClr val="tx1"/>
                </a:solidFill>
                <a:latin typeface="Century Gothic"/>
                <a:cs typeface="Century Gothic"/>
              </a:rPr>
            </a:br>
            <a:r>
              <a:rPr lang="fr-FR" sz="1600" b="1" dirty="0">
                <a:solidFill>
                  <a:srgbClr val="FF0000"/>
                </a:solidFill>
                <a:latin typeface="Century Gothic"/>
                <a:cs typeface="Century Gothic"/>
              </a:rPr>
              <a:t/>
            </a:r>
            <a:br>
              <a:rPr lang="fr-FR" sz="1600" b="1" dirty="0">
                <a:solidFill>
                  <a:srgbClr val="FF0000"/>
                </a:solidFill>
                <a:latin typeface="Century Gothic"/>
                <a:cs typeface="Century Gothic"/>
              </a:rPr>
            </a:br>
            <a:endParaRPr lang="fr-FR" sz="1400" b="1" i="1" dirty="0">
              <a:solidFill>
                <a:srgbClr val="FF0000"/>
              </a:solidFill>
              <a:latin typeface="Century Gothic"/>
              <a:cs typeface="Century Gothic"/>
            </a:endParaRPr>
          </a:p>
        </p:txBody>
      </p:sp>
      <p:graphicFrame>
        <p:nvGraphicFramePr>
          <p:cNvPr id="17" name="Tableau 16"/>
          <p:cNvGraphicFramePr>
            <a:graphicFrameLocks noGrp="1"/>
          </p:cNvGraphicFramePr>
          <p:nvPr>
            <p:extLst/>
          </p:nvPr>
        </p:nvGraphicFramePr>
        <p:xfrm>
          <a:off x="547276" y="4110037"/>
          <a:ext cx="7920880" cy="2565400"/>
        </p:xfrm>
        <a:graphic>
          <a:graphicData uri="http://schemas.openxmlformats.org/drawingml/2006/table">
            <a:tbl>
              <a:tblPr firstRow="1" bandRow="1">
                <a:tableStyleId>{284E427A-3D55-4303-BF80-6455036E1DE7}</a:tableStyleId>
              </a:tblPr>
              <a:tblGrid>
                <a:gridCol w="1844589">
                  <a:extLst>
                    <a:ext uri="{9D8B030D-6E8A-4147-A177-3AD203B41FA5}">
                      <a16:colId xmlns:a16="http://schemas.microsoft.com/office/drawing/2014/main" xmlns="" val="20000"/>
                    </a:ext>
                  </a:extLst>
                </a:gridCol>
                <a:gridCol w="6076291">
                  <a:extLst>
                    <a:ext uri="{9D8B030D-6E8A-4147-A177-3AD203B41FA5}">
                      <a16:colId xmlns:a16="http://schemas.microsoft.com/office/drawing/2014/main" xmlns="" val="20001"/>
                    </a:ext>
                  </a:extLst>
                </a:gridCol>
              </a:tblGrid>
              <a:tr h="370840">
                <a:tc gridSpan="2">
                  <a:txBody>
                    <a:bodyPr/>
                    <a:lstStyle/>
                    <a:p>
                      <a:r>
                        <a:rPr lang="fr-FR" sz="1600" b="0" i="1">
                          <a:latin typeface="Chalkboard"/>
                          <a:cs typeface="Chalkboard"/>
                        </a:rPr>
                        <a:t>Les paramètres qui i</a:t>
                      </a:r>
                      <a:r>
                        <a:rPr lang="fr-FR" sz="1600" b="0" i="1" baseline="0">
                          <a:latin typeface="Chalkboard"/>
                          <a:cs typeface="Chalkboard"/>
                        </a:rPr>
                        <a:t>mpactent la consommation/ la facture</a:t>
                      </a:r>
                      <a:endParaRPr lang="fr-FR" sz="1600" b="0" i="1">
                        <a:latin typeface="Chalkboard"/>
                        <a:cs typeface="Chalkboard"/>
                      </a:endParaRPr>
                    </a:p>
                  </a:txBody>
                  <a:tcPr/>
                </a:tc>
                <a:tc hMerge="1">
                  <a:txBody>
                    <a:bodyPr/>
                    <a:lstStyle/>
                    <a:p>
                      <a:pPr algn="ctr"/>
                      <a:endParaRPr lang="fr-FR" sz="1200" dirty="0">
                        <a:latin typeface="Century Gothic"/>
                        <a:cs typeface="Century Gothic"/>
                      </a:endParaRPr>
                    </a:p>
                  </a:txBody>
                  <a:tcPr/>
                </a:tc>
                <a:extLst>
                  <a:ext uri="{0D108BD9-81ED-4DB2-BD59-A6C34878D82A}">
                    <a16:rowId xmlns:a16="http://schemas.microsoft.com/office/drawing/2014/main" xmlns="" val="10000"/>
                  </a:ext>
                </a:extLst>
              </a:tr>
              <a:tr h="370840">
                <a:tc>
                  <a:txBody>
                    <a:bodyPr/>
                    <a:lstStyle/>
                    <a:p>
                      <a:r>
                        <a:rPr lang="fr-FR" sz="1400">
                          <a:latin typeface="Century Gothic"/>
                          <a:cs typeface="Century Gothic"/>
                        </a:rPr>
                        <a:t>Climat</a:t>
                      </a:r>
                    </a:p>
                  </a:txBody>
                  <a:tcPr/>
                </a:tc>
                <a:tc>
                  <a:txBody>
                    <a:bodyPr/>
                    <a:lstStyle/>
                    <a:p>
                      <a:pPr marL="285750" indent="-285750">
                        <a:buFont typeface="Arial"/>
                        <a:buChar char="•"/>
                      </a:pPr>
                      <a:r>
                        <a:rPr lang="fr-FR" sz="1400" b="0">
                          <a:solidFill>
                            <a:schemeClr val="tx1"/>
                          </a:solidFill>
                          <a:latin typeface="Century Gothic" charset="0"/>
                          <a:cs typeface="Century Gothic" charset="0"/>
                        </a:rPr>
                        <a:t>Zone géographique</a:t>
                      </a:r>
                    </a:p>
                    <a:p>
                      <a:pPr marL="285750" indent="-285750">
                        <a:buFont typeface="Arial"/>
                        <a:buChar char="•"/>
                      </a:pPr>
                      <a:r>
                        <a:rPr lang="fr-FR" sz="1400" b="0">
                          <a:solidFill>
                            <a:schemeClr val="tx1"/>
                          </a:solidFill>
                          <a:latin typeface="Century Gothic" charset="0"/>
                          <a:cs typeface="Century Gothic" charset="0"/>
                        </a:rPr>
                        <a:t>Météo</a:t>
                      </a:r>
                      <a:endParaRPr lang="fr-FR" sz="1400" b="0">
                        <a:latin typeface="Century Gothic"/>
                        <a:cs typeface="Century Gothic"/>
                      </a:endParaRPr>
                    </a:p>
                  </a:txBody>
                  <a:tcPr/>
                </a:tc>
                <a:extLst>
                  <a:ext uri="{0D108BD9-81ED-4DB2-BD59-A6C34878D82A}">
                    <a16:rowId xmlns:a16="http://schemas.microsoft.com/office/drawing/2014/main" xmlns="" val="10001"/>
                  </a:ext>
                </a:extLst>
              </a:tr>
              <a:tr h="370840">
                <a:tc>
                  <a:txBody>
                    <a:bodyPr/>
                    <a:lstStyle/>
                    <a:p>
                      <a:r>
                        <a:rPr lang="fr-FR" sz="1400">
                          <a:latin typeface="Century Gothic"/>
                          <a:cs typeface="Century Gothic"/>
                        </a:rPr>
                        <a:t>Logement / équipements</a:t>
                      </a:r>
                    </a:p>
                    <a:p>
                      <a:endParaRPr lang="fr-FR" sz="1400">
                        <a:latin typeface="Century Gothic"/>
                        <a:cs typeface="Century Gothic"/>
                      </a:endParaRPr>
                    </a:p>
                  </a:txBody>
                  <a:tcPr/>
                </a:tc>
                <a:tc>
                  <a:txBody>
                    <a:bodyPr/>
                    <a:lstStyle/>
                    <a:p>
                      <a:pPr marL="285750" indent="-285750">
                        <a:buFont typeface="Arial"/>
                        <a:buChar char="•"/>
                      </a:pPr>
                      <a:r>
                        <a:rPr lang="fr-FR" sz="1400" b="0">
                          <a:latin typeface="Century Gothic"/>
                          <a:cs typeface="Century Gothic"/>
                        </a:rPr>
                        <a:t>Type : </a:t>
                      </a:r>
                      <a:r>
                        <a:rPr lang="fr-FR" sz="1400" kern="1200">
                          <a:solidFill>
                            <a:schemeClr val="dk1"/>
                          </a:solidFill>
                          <a:latin typeface="Century Gothic"/>
                          <a:ea typeface="+mn-ea"/>
                          <a:cs typeface="Century Gothic"/>
                        </a:rPr>
                        <a:t>maison</a:t>
                      </a:r>
                      <a:r>
                        <a:rPr lang="fr-FR" sz="1400" b="0">
                          <a:latin typeface="Century Gothic"/>
                          <a:cs typeface="Century Gothic"/>
                        </a:rPr>
                        <a:t> </a:t>
                      </a:r>
                      <a:r>
                        <a:rPr lang="fr-FR" sz="1400" kern="1200">
                          <a:solidFill>
                            <a:schemeClr val="dk1"/>
                          </a:solidFill>
                          <a:latin typeface="Century Gothic"/>
                          <a:ea typeface="+mn-ea"/>
                          <a:cs typeface="Century Gothic"/>
                        </a:rPr>
                        <a:t>individuelle</a:t>
                      </a:r>
                      <a:r>
                        <a:rPr lang="fr-FR" sz="1400" b="0">
                          <a:latin typeface="Century Gothic"/>
                          <a:cs typeface="Century Gothic"/>
                        </a:rPr>
                        <a:t> ou appartement</a:t>
                      </a:r>
                    </a:p>
                    <a:p>
                      <a:pPr marL="285750" indent="-285750">
                        <a:buFont typeface="Arial"/>
                        <a:buChar char="•"/>
                      </a:pPr>
                      <a:r>
                        <a:rPr lang="fr-FR" sz="1400" b="0">
                          <a:latin typeface="Century Gothic"/>
                          <a:cs typeface="Century Gothic"/>
                        </a:rPr>
                        <a:t>Niveau d’isolation</a:t>
                      </a:r>
                      <a:r>
                        <a:rPr lang="fr-FR" sz="1400" b="0" baseline="0">
                          <a:latin typeface="Century Gothic"/>
                          <a:cs typeface="Century Gothic"/>
                        </a:rPr>
                        <a:t> ou âge de la construction</a:t>
                      </a:r>
                      <a:r>
                        <a:rPr lang="fr-FR" sz="1400" b="0">
                          <a:latin typeface="Century Gothic"/>
                          <a:cs typeface="Century Gothic"/>
                        </a:rPr>
                        <a:t> </a:t>
                      </a:r>
                    </a:p>
                    <a:p>
                      <a:pPr marL="285750" indent="-285750">
                        <a:buFont typeface="Arial"/>
                        <a:buChar char="•"/>
                      </a:pPr>
                      <a:r>
                        <a:rPr lang="fr-FR" sz="1400" b="0">
                          <a:latin typeface="Century Gothic"/>
                          <a:cs typeface="Century Gothic"/>
                        </a:rPr>
                        <a:t>Surface</a:t>
                      </a:r>
                      <a:r>
                        <a:rPr lang="fr-FR" sz="1400" b="0" baseline="0">
                          <a:latin typeface="Century Gothic"/>
                          <a:cs typeface="Century Gothic"/>
                        </a:rPr>
                        <a:t> </a:t>
                      </a:r>
                      <a:r>
                        <a:rPr lang="fr-FR" sz="1400" kern="1200">
                          <a:solidFill>
                            <a:schemeClr val="dk1"/>
                          </a:solidFill>
                          <a:latin typeface="Century Gothic"/>
                          <a:ea typeface="+mn-ea"/>
                          <a:cs typeface="Century Gothic"/>
                        </a:rPr>
                        <a:t>chauffée</a:t>
                      </a:r>
                      <a:r>
                        <a:rPr lang="fr-FR" sz="1400" b="0" baseline="0">
                          <a:latin typeface="Century Gothic"/>
                          <a:cs typeface="Century Gothic"/>
                        </a:rPr>
                        <a:t> </a:t>
                      </a:r>
                    </a:p>
                    <a:p>
                      <a:pPr marL="285750" indent="-285750">
                        <a:buFont typeface="Arial"/>
                        <a:buChar char="•"/>
                      </a:pPr>
                      <a:r>
                        <a:rPr lang="fr-FR" sz="1400" b="0" baseline="0">
                          <a:latin typeface="Century Gothic"/>
                          <a:cs typeface="Century Gothic"/>
                        </a:rPr>
                        <a:t>Equipements : efficience et sources d’énergies</a:t>
                      </a:r>
                      <a:endParaRPr lang="fr-FR" sz="1400" b="0">
                        <a:latin typeface="Century Gothic"/>
                        <a:cs typeface="Century Gothic"/>
                      </a:endParaRPr>
                    </a:p>
                  </a:txBody>
                  <a:tcPr/>
                </a:tc>
                <a:extLst>
                  <a:ext uri="{0D108BD9-81ED-4DB2-BD59-A6C34878D82A}">
                    <a16:rowId xmlns:a16="http://schemas.microsoft.com/office/drawing/2014/main" xmlns="" val="10002"/>
                  </a:ext>
                </a:extLst>
              </a:tr>
              <a:tr h="370840">
                <a:tc>
                  <a:txBody>
                    <a:bodyPr/>
                    <a:lstStyle/>
                    <a:p>
                      <a:r>
                        <a:rPr lang="fr-FR" sz="1400">
                          <a:latin typeface="Century Gothic"/>
                          <a:cs typeface="Century Gothic"/>
                        </a:rPr>
                        <a:t>Ménage</a:t>
                      </a:r>
                    </a:p>
                  </a:txBody>
                  <a:tcPr/>
                </a:tc>
                <a:tc>
                  <a:txBody>
                    <a:bodyPr/>
                    <a:lstStyle/>
                    <a:p>
                      <a:pPr marL="171450" indent="-171450">
                        <a:buFont typeface="Arial"/>
                        <a:buChar char="•"/>
                      </a:pPr>
                      <a:r>
                        <a:rPr lang="fr-FR" sz="1400">
                          <a:latin typeface="Century Gothic"/>
                          <a:cs typeface="Century Gothic"/>
                        </a:rPr>
                        <a:t>Nombre de personnes</a:t>
                      </a:r>
                    </a:p>
                    <a:p>
                      <a:pPr marL="171450" indent="-171450">
                        <a:buFont typeface="Arial"/>
                        <a:buChar char="•"/>
                      </a:pPr>
                      <a:r>
                        <a:rPr lang="fr-FR" sz="1400">
                          <a:latin typeface="Century Gothic"/>
                          <a:cs typeface="Century Gothic"/>
                        </a:rPr>
                        <a:t>Entretien des équipements</a:t>
                      </a:r>
                    </a:p>
                    <a:p>
                      <a:pPr marL="171450" indent="-171450">
                        <a:buFont typeface="Arial"/>
                        <a:buChar char="•"/>
                      </a:pPr>
                      <a:r>
                        <a:rPr lang="fr-FR" sz="1400">
                          <a:latin typeface="Century Gothic"/>
                          <a:cs typeface="Century Gothic"/>
                        </a:rPr>
                        <a:t>Comportements économes ou pas !</a:t>
                      </a:r>
                    </a:p>
                  </a:txBody>
                  <a:tcPr/>
                </a:tc>
                <a:extLst>
                  <a:ext uri="{0D108BD9-81ED-4DB2-BD59-A6C34878D82A}">
                    <a16:rowId xmlns:a16="http://schemas.microsoft.com/office/drawing/2014/main" xmlns="" val="10003"/>
                  </a:ext>
                </a:extLst>
              </a:tr>
            </a:tbl>
          </a:graphicData>
        </a:graphic>
      </p:graphicFrame>
      <p:sp>
        <p:nvSpPr>
          <p:cNvPr id="11" name="Text Box 1"/>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Logement </a:t>
            </a:r>
          </a:p>
          <a:p>
            <a:pPr>
              <a:buClrTx/>
              <a:buFontTx/>
              <a:buNone/>
            </a:pPr>
            <a:r>
              <a:rPr lang="fr-FR" b="1">
                <a:solidFill>
                  <a:srgbClr val="FF0000"/>
                </a:solidFill>
                <a:effectLst>
                  <a:outerShdw blurRad="38100" dist="38100" dir="2700000" algn="tl">
                    <a:srgbClr val="DDDDDD"/>
                  </a:outerShdw>
                </a:effectLst>
                <a:latin typeface="Century Gothic" charset="0"/>
              </a:rPr>
              <a:t>Chiffres clés en France</a:t>
            </a:r>
          </a:p>
        </p:txBody>
      </p:sp>
      <p:pic>
        <p:nvPicPr>
          <p:cNvPr id="10" name="Image 9">
            <a:extLst>
              <a:ext uri="{FF2B5EF4-FFF2-40B4-BE49-F238E27FC236}">
                <a16:creationId xmlns:a16="http://schemas.microsoft.com/office/drawing/2014/main" xmlns="" id="{7CD130BC-8D33-0743-A20D-E615F39F79BF}"/>
              </a:ext>
            </a:extLst>
          </p:cNvPr>
          <p:cNvPicPr>
            <a:picLocks noChangeAspect="1"/>
          </p:cNvPicPr>
          <p:nvPr/>
        </p:nvPicPr>
        <p:blipFill>
          <a:blip r:embed="rId3"/>
          <a:stretch>
            <a:fillRect/>
          </a:stretch>
        </p:blipFill>
        <p:spPr>
          <a:xfrm>
            <a:off x="4464954" y="2649231"/>
            <a:ext cx="2586957" cy="1437874"/>
          </a:xfrm>
          <a:prstGeom prst="rect">
            <a:avLst/>
          </a:prstGeom>
        </p:spPr>
      </p:pic>
      <p:pic>
        <p:nvPicPr>
          <p:cNvPr id="14" name="Image 13" descr="Capture d’écran 2015-09-18 à 15.08.10.png">
            <a:extLst>
              <a:ext uri="{FF2B5EF4-FFF2-40B4-BE49-F238E27FC236}">
                <a16:creationId xmlns:a16="http://schemas.microsoft.com/office/drawing/2014/main" xmlns="" id="{A7F2306B-15FF-F542-A801-F4B161A662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832" y="2861292"/>
            <a:ext cx="1224136" cy="1068526"/>
          </a:xfrm>
          <a:prstGeom prst="rect">
            <a:avLst/>
          </a:prstGeom>
        </p:spPr>
      </p:pic>
    </p:spTree>
    <p:extLst>
      <p:ext uri="{BB962C8B-B14F-4D97-AF65-F5344CB8AC3E}">
        <p14:creationId xmlns:p14="http://schemas.microsoft.com/office/powerpoint/2010/main" val="25549836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9" name="ZoneTexte 8"/>
          <p:cNvSpPr txBox="1"/>
          <p:nvPr/>
        </p:nvSpPr>
        <p:spPr>
          <a:xfrm>
            <a:off x="467544" y="1268760"/>
            <a:ext cx="8424936" cy="1107996"/>
          </a:xfrm>
          <a:prstGeom prst="rect">
            <a:avLst/>
          </a:prstGeom>
          <a:noFill/>
        </p:spPr>
        <p:txBody>
          <a:bodyPr wrap="square" rtlCol="0">
            <a:spAutoFit/>
          </a:bodyPr>
          <a:lstStyle/>
          <a:p>
            <a:pPr>
              <a:spcBef>
                <a:spcPts val="0"/>
              </a:spcBef>
              <a:buClr>
                <a:srgbClr val="B5D040"/>
              </a:buClr>
            </a:pPr>
            <a:r>
              <a:rPr lang="fr-FR" sz="1600">
                <a:solidFill>
                  <a:schemeClr val="tx1"/>
                </a:solidFill>
                <a:latin typeface="Century Gothic" charset="0"/>
                <a:cs typeface="Century Gothic" charset="0"/>
              </a:rPr>
              <a:t>L’adéquation entre plusieurs </a:t>
            </a:r>
            <a:r>
              <a:rPr lang="fr-FR" sz="1600" b="1">
                <a:solidFill>
                  <a:schemeClr val="tx1"/>
                </a:solidFill>
                <a:latin typeface="Century Gothic" charset="0"/>
                <a:cs typeface="Century Gothic" charset="0"/>
              </a:rPr>
              <a:t>paramètres objectifs et subjectifs</a:t>
            </a:r>
            <a:r>
              <a:rPr lang="fr-FR" sz="1600">
                <a:solidFill>
                  <a:schemeClr val="tx1"/>
                </a:solidFill>
                <a:latin typeface="Century Gothic" charset="0"/>
                <a:cs typeface="Century Gothic" charset="0"/>
              </a:rPr>
              <a:t/>
            </a:r>
            <a:br>
              <a:rPr lang="fr-FR" sz="1600">
                <a:solidFill>
                  <a:schemeClr val="tx1"/>
                </a:solidFill>
                <a:latin typeface="Century Gothic" charset="0"/>
                <a:cs typeface="Century Gothic" charset="0"/>
              </a:rPr>
            </a:br>
            <a:r>
              <a:rPr lang="fr-FR" sz="1600">
                <a:solidFill>
                  <a:schemeClr val="tx1"/>
                </a:solidFill>
                <a:latin typeface="Century Gothic" charset="0"/>
                <a:cs typeface="Century Gothic" charset="0"/>
              </a:rPr>
              <a:t>Je peux principalement agir sur les premiers</a:t>
            </a:r>
          </a:p>
          <a:p>
            <a:pPr>
              <a:spcBef>
                <a:spcPts val="0"/>
              </a:spcBef>
              <a:buClr>
                <a:srgbClr val="B5D040"/>
              </a:buClr>
            </a:pPr>
            <a:endParaRPr lang="fr-FR" sz="1600" i="1">
              <a:solidFill>
                <a:schemeClr val="tx1"/>
              </a:solidFill>
              <a:latin typeface="Chalkboard"/>
              <a:cs typeface="Chalkboard"/>
            </a:endParaRPr>
          </a:p>
          <a:p>
            <a:pPr>
              <a:spcBef>
                <a:spcPts val="0"/>
              </a:spcBef>
              <a:buClr>
                <a:srgbClr val="B5D040"/>
              </a:buClr>
            </a:pPr>
            <a:r>
              <a:rPr lang="fr-FR" sz="1800" i="1">
                <a:solidFill>
                  <a:schemeClr val="tx1"/>
                </a:solidFill>
                <a:latin typeface="Chalkboard"/>
                <a:cs typeface="Chalkboard"/>
              </a:rPr>
              <a:t>Quels sont les paramètres objectifs ? </a:t>
            </a:r>
          </a:p>
        </p:txBody>
      </p:sp>
      <p:sp>
        <p:nvSpPr>
          <p:cNvPr id="8" name="Espace réservé du numéro de diapositive 7"/>
          <p:cNvSpPr>
            <a:spLocks noGrp="1"/>
          </p:cNvSpPr>
          <p:nvPr>
            <p:ph type="sldNum" sz="quarter" idx="4"/>
          </p:nvPr>
        </p:nvSpPr>
        <p:spPr/>
        <p:txBody>
          <a:bodyPr/>
          <a:lstStyle/>
          <a:p>
            <a:fld id="{2F9A5648-B596-C640-B495-5D9F694734BC}" type="slidenum">
              <a:rPr lang="fr-FR" smtClean="0"/>
              <a:pPr/>
              <a:t>32</a:t>
            </a:fld>
            <a:endParaRPr lang="fr-FR"/>
          </a:p>
        </p:txBody>
      </p:sp>
      <p:sp>
        <p:nvSpPr>
          <p:cNvPr id="14" name="Text Box 1"/>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Logement </a:t>
            </a:r>
          </a:p>
          <a:p>
            <a:pPr>
              <a:buClrTx/>
              <a:buFontTx/>
              <a:buNone/>
            </a:pPr>
            <a:r>
              <a:rPr lang="fr-FR" b="1">
                <a:solidFill>
                  <a:srgbClr val="FF0000"/>
                </a:solidFill>
                <a:effectLst>
                  <a:outerShdw blurRad="38100" dist="38100" dir="2700000" algn="tl">
                    <a:srgbClr val="DDDDDD"/>
                  </a:outerShdw>
                </a:effectLst>
                <a:latin typeface="Century Gothic" charset="0"/>
              </a:rPr>
              <a:t>Confort thermique</a:t>
            </a:r>
          </a:p>
        </p:txBody>
      </p:sp>
      <p:pic>
        <p:nvPicPr>
          <p:cNvPr id="15" name="Image 14" descr="mesureur 4 en 1.pc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936" y="2852936"/>
            <a:ext cx="2016224" cy="2688299"/>
          </a:xfrm>
          <a:prstGeom prst="rect">
            <a:avLst/>
          </a:prstGeom>
        </p:spPr>
      </p:pic>
      <p:pic>
        <p:nvPicPr>
          <p:cNvPr id="18" name="Image 17" descr="Capture d’écran 2017-01-11 à 11.39.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200" y="2852936"/>
            <a:ext cx="1857997" cy="2664296"/>
          </a:xfrm>
          <a:prstGeom prst="rect">
            <a:avLst/>
          </a:prstGeom>
        </p:spPr>
      </p:pic>
      <p:pic>
        <p:nvPicPr>
          <p:cNvPr id="4" name="Image 3" descr="Capture d’écran 2017-02-16 à 12.25.5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2924944"/>
            <a:ext cx="3530600" cy="2197100"/>
          </a:xfrm>
          <a:prstGeom prst="rect">
            <a:avLst/>
          </a:prstGeom>
        </p:spPr>
      </p:pic>
    </p:spTree>
    <p:extLst>
      <p:ext uri="{BB962C8B-B14F-4D97-AF65-F5344CB8AC3E}">
        <p14:creationId xmlns:p14="http://schemas.microsoft.com/office/powerpoint/2010/main" val="413747739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9" name="ZoneTexte 8"/>
          <p:cNvSpPr txBox="1"/>
          <p:nvPr/>
        </p:nvSpPr>
        <p:spPr>
          <a:xfrm>
            <a:off x="467544" y="1268760"/>
            <a:ext cx="8424936" cy="1384995"/>
          </a:xfrm>
          <a:prstGeom prst="rect">
            <a:avLst/>
          </a:prstGeom>
          <a:noFill/>
        </p:spPr>
        <p:txBody>
          <a:bodyPr wrap="square" rtlCol="0">
            <a:spAutoFit/>
          </a:bodyPr>
          <a:lstStyle/>
          <a:p>
            <a:pPr marL="457200" indent="-457200">
              <a:spcBef>
                <a:spcPts val="0"/>
              </a:spcBef>
              <a:buClr>
                <a:srgbClr val="B5D040"/>
              </a:buClr>
              <a:buFont typeface="Wingdings" charset="0"/>
              <a:buChar char="n"/>
            </a:pPr>
            <a:r>
              <a:rPr lang="fr-FR" sz="1600" dirty="0">
                <a:solidFill>
                  <a:schemeClr val="tx1"/>
                </a:solidFill>
                <a:latin typeface="Century Gothic" charset="0"/>
                <a:cs typeface="Century Gothic" charset="0"/>
              </a:rPr>
              <a:t>La </a:t>
            </a:r>
            <a:r>
              <a:rPr lang="fr-FR" sz="1600" b="1" dirty="0">
                <a:solidFill>
                  <a:schemeClr val="tx1"/>
                </a:solidFill>
                <a:latin typeface="Century Gothic" charset="0"/>
                <a:cs typeface="Century Gothic" charset="0"/>
              </a:rPr>
              <a:t>température de l’air ambiant </a:t>
            </a:r>
            <a:r>
              <a:rPr lang="fr-FR" sz="1600" dirty="0">
                <a:solidFill>
                  <a:schemeClr val="tx1"/>
                </a:solidFill>
                <a:latin typeface="Century Gothic" charset="0"/>
                <a:cs typeface="Century Gothic" charset="0"/>
              </a:rPr>
              <a:t>ne diffère pas trop de la </a:t>
            </a:r>
            <a:r>
              <a:rPr lang="fr-FR" sz="1600" b="1" dirty="0">
                <a:solidFill>
                  <a:schemeClr val="tx1"/>
                </a:solidFill>
                <a:latin typeface="Century Gothic" charset="0"/>
                <a:cs typeface="Century Gothic" charset="0"/>
              </a:rPr>
              <a:t>température de surface </a:t>
            </a:r>
            <a:r>
              <a:rPr lang="fr-FR" sz="1600" dirty="0">
                <a:solidFill>
                  <a:schemeClr val="tx1"/>
                </a:solidFill>
                <a:latin typeface="Century Gothic" charset="0"/>
                <a:cs typeface="Century Gothic" charset="0"/>
              </a:rPr>
              <a:t>; soit pas plus de</a:t>
            </a:r>
            <a:r>
              <a:rPr lang="is-IS" sz="1600" dirty="0">
                <a:solidFill>
                  <a:schemeClr val="tx1"/>
                </a:solidFill>
                <a:latin typeface="Century Gothic" charset="0"/>
                <a:cs typeface="Century Gothic" charset="0"/>
              </a:rPr>
              <a:t>…</a:t>
            </a:r>
            <a:r>
              <a:rPr lang="fr-FR" sz="1800" i="1" dirty="0">
                <a:solidFill>
                  <a:schemeClr val="tx1"/>
                </a:solidFill>
                <a:latin typeface="Chalkboard" panose="03050602040202020205" pitchFamily="66" charset="77"/>
                <a:cs typeface="Century Gothic" charset="0"/>
              </a:rPr>
              <a:t>5</a:t>
            </a:r>
            <a:r>
              <a:rPr lang="fr-FR" sz="1800" i="1" dirty="0">
                <a:solidFill>
                  <a:schemeClr val="tx1"/>
                </a:solidFill>
                <a:latin typeface="Chalkboard" panose="03050602040202020205" pitchFamily="66" charset="77"/>
              </a:rPr>
              <a:t>°C avec les parois opaques </a:t>
            </a:r>
            <a:r>
              <a:rPr lang="fr-FR" sz="1600" dirty="0">
                <a:solidFill>
                  <a:schemeClr val="tx1"/>
                </a:solidFill>
                <a:latin typeface="Century Gothic" charset="0"/>
                <a:cs typeface="Century Gothic" charset="0"/>
              </a:rPr>
              <a:t>(murs, plafonds, planchers) et pas plus de ….</a:t>
            </a:r>
            <a:r>
              <a:rPr lang="fr-FR" sz="1800" i="1" dirty="0">
                <a:solidFill>
                  <a:schemeClr val="tx1"/>
                </a:solidFill>
                <a:latin typeface="Chalkboard" panose="03050602040202020205" pitchFamily="66" charset="77"/>
              </a:rPr>
              <a:t>8°C avec les parois vitrées</a:t>
            </a:r>
            <a:endParaRPr lang="fr-FR" sz="1600" i="1" dirty="0">
              <a:solidFill>
                <a:schemeClr val="tx1"/>
              </a:solidFill>
              <a:latin typeface="Century Gothic" charset="0"/>
            </a:endParaRPr>
          </a:p>
          <a:p>
            <a:pPr marL="457200" indent="-457200">
              <a:spcBef>
                <a:spcPts val="0"/>
              </a:spcBef>
              <a:buClr>
                <a:srgbClr val="B5D040"/>
              </a:buClr>
              <a:buFont typeface="Wingdings" charset="0"/>
              <a:buChar char="n"/>
            </a:pPr>
            <a:r>
              <a:rPr lang="fr-FR" sz="1600" dirty="0">
                <a:solidFill>
                  <a:schemeClr val="tx1"/>
                </a:solidFill>
                <a:latin typeface="Century Gothic" charset="0"/>
                <a:cs typeface="Century Gothic" charset="0"/>
              </a:rPr>
              <a:t>La température ressentie est une moyenne entre la </a:t>
            </a:r>
            <a:r>
              <a:rPr lang="fr-FR" sz="1600" dirty="0" err="1">
                <a:solidFill>
                  <a:schemeClr val="tx1"/>
                </a:solidFill>
                <a:latin typeface="Century Gothic" charset="0"/>
                <a:cs typeface="Century Gothic" charset="0"/>
              </a:rPr>
              <a:t>T</a:t>
            </a:r>
            <a:r>
              <a:rPr lang="fr-FR" sz="1600" dirty="0">
                <a:solidFill>
                  <a:schemeClr val="tx1"/>
                </a:solidFill>
                <a:latin typeface="Century Gothic" charset="0"/>
                <a:cs typeface="Century Gothic" charset="0"/>
              </a:rPr>
              <a:t>° ambiante et celle de la paroi</a:t>
            </a:r>
            <a:endParaRPr lang="fr-FR" sz="1600" b="1" dirty="0">
              <a:solidFill>
                <a:srgbClr val="660066"/>
              </a:solidFill>
              <a:latin typeface="Century Gothic" charset="0"/>
              <a:cs typeface="Century Gothic" charset="0"/>
            </a:endParaRPr>
          </a:p>
        </p:txBody>
      </p:sp>
      <p:sp>
        <p:nvSpPr>
          <p:cNvPr id="5" name="ZoneTexte 4"/>
          <p:cNvSpPr txBox="1"/>
          <p:nvPr/>
        </p:nvSpPr>
        <p:spPr>
          <a:xfrm>
            <a:off x="2987824" y="5609267"/>
            <a:ext cx="6046567" cy="738664"/>
          </a:xfrm>
          <a:prstGeom prst="rect">
            <a:avLst/>
          </a:prstGeom>
          <a:noFill/>
        </p:spPr>
        <p:txBody>
          <a:bodyPr wrap="square" rtlCol="0">
            <a:spAutoFit/>
          </a:bodyPr>
          <a:lstStyle/>
          <a:p>
            <a:r>
              <a:rPr lang="fr-FR" sz="1400">
                <a:solidFill>
                  <a:schemeClr val="tx1"/>
                </a:solidFill>
                <a:latin typeface="Century Gothic"/>
                <a:cs typeface="Century Gothic"/>
              </a:rPr>
              <a:t>Parois froides = </a:t>
            </a:r>
          </a:p>
          <a:p>
            <a:pPr marL="285750" indent="-285750">
              <a:buFont typeface="Arial"/>
              <a:buChar char="•"/>
            </a:pPr>
            <a:r>
              <a:rPr lang="fr-FR" sz="1400">
                <a:solidFill>
                  <a:schemeClr val="tx1"/>
                </a:solidFill>
                <a:latin typeface="Century Gothic"/>
                <a:cs typeface="Century Gothic"/>
              </a:rPr>
              <a:t>Inconfort </a:t>
            </a:r>
          </a:p>
          <a:p>
            <a:pPr marL="285750" indent="-285750">
              <a:buFont typeface="Arial"/>
              <a:buChar char="•"/>
            </a:pPr>
            <a:r>
              <a:rPr lang="fr-FR" sz="1400">
                <a:solidFill>
                  <a:schemeClr val="tx1"/>
                </a:solidFill>
                <a:latin typeface="Century Gothic"/>
                <a:cs typeface="Century Gothic"/>
              </a:rPr>
              <a:t>Augmentation du besoin de chauffer l’air pour compenser</a:t>
            </a:r>
            <a:endParaRPr lang="fr-FR"/>
          </a:p>
        </p:txBody>
      </p:sp>
      <p:sp>
        <p:nvSpPr>
          <p:cNvPr id="8" name="Espace réservé du numéro de diapositive 7"/>
          <p:cNvSpPr>
            <a:spLocks noGrp="1"/>
          </p:cNvSpPr>
          <p:nvPr>
            <p:ph type="sldNum" sz="quarter" idx="4"/>
          </p:nvPr>
        </p:nvSpPr>
        <p:spPr/>
        <p:txBody>
          <a:bodyPr/>
          <a:lstStyle/>
          <a:p>
            <a:fld id="{2F9A5648-B596-C640-B495-5D9F694734BC}" type="slidenum">
              <a:rPr lang="fr-FR" smtClean="0"/>
              <a:pPr/>
              <a:t>33</a:t>
            </a:fld>
            <a:endParaRPr lang="fr-FR"/>
          </a:p>
        </p:txBody>
      </p:sp>
      <p:pic>
        <p:nvPicPr>
          <p:cNvPr id="16" name="Image 15" descr="Capture d’écran 2015-09-17 à 12.27.3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9598" y="3426469"/>
            <a:ext cx="504279" cy="1872208"/>
          </a:xfrm>
          <a:prstGeom prst="rect">
            <a:avLst/>
          </a:prstGeom>
        </p:spPr>
      </p:pic>
      <p:sp>
        <p:nvSpPr>
          <p:cNvPr id="2" name="ZoneTexte 1"/>
          <p:cNvSpPr txBox="1"/>
          <p:nvPr/>
        </p:nvSpPr>
        <p:spPr>
          <a:xfrm>
            <a:off x="3550177" y="2774790"/>
            <a:ext cx="1224136" cy="523220"/>
          </a:xfrm>
          <a:prstGeom prst="rect">
            <a:avLst/>
          </a:prstGeom>
          <a:noFill/>
        </p:spPr>
        <p:txBody>
          <a:bodyPr wrap="square" rtlCol="0">
            <a:spAutoFit/>
          </a:bodyPr>
          <a:lstStyle/>
          <a:p>
            <a:pPr algn="ctr"/>
            <a:r>
              <a:rPr lang="fr-FR" sz="1400">
                <a:solidFill>
                  <a:schemeClr val="tx1"/>
                </a:solidFill>
                <a:latin typeface="Chalkboard"/>
                <a:cs typeface="Chalkboard"/>
              </a:rPr>
              <a:t>Air ambiant </a:t>
            </a:r>
          </a:p>
          <a:p>
            <a:pPr algn="ctr"/>
            <a:r>
              <a:rPr lang="fr-FR" sz="1400">
                <a:solidFill>
                  <a:srgbClr val="FF0000"/>
                </a:solidFill>
                <a:latin typeface="Chalkboard"/>
                <a:cs typeface="Chalkboard"/>
              </a:rPr>
              <a:t>20°C</a:t>
            </a:r>
          </a:p>
        </p:txBody>
      </p:sp>
      <p:sp>
        <p:nvSpPr>
          <p:cNvPr id="17" name="Rectangle 16"/>
          <p:cNvSpPr/>
          <p:nvPr/>
        </p:nvSpPr>
        <p:spPr bwMode="auto">
          <a:xfrm>
            <a:off x="3291668" y="3028591"/>
            <a:ext cx="216024" cy="2160240"/>
          </a:xfrm>
          <a:prstGeom prst="rect">
            <a:avLst/>
          </a:prstGeom>
          <a:solidFill>
            <a:srgbClr val="ADADEB"/>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fr-FR"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9" name="Rectangle 18"/>
          <p:cNvSpPr/>
          <p:nvPr/>
        </p:nvSpPr>
        <p:spPr bwMode="auto">
          <a:xfrm>
            <a:off x="4911959" y="3028591"/>
            <a:ext cx="504056" cy="2160240"/>
          </a:xfrm>
          <a:prstGeom prst="rect">
            <a:avLst/>
          </a:prstGeom>
          <a:solidFill>
            <a:srgbClr val="CC3B2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fr-FR"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20" name="ZoneTexte 19"/>
          <p:cNvSpPr txBox="1"/>
          <p:nvPr/>
        </p:nvSpPr>
        <p:spPr>
          <a:xfrm>
            <a:off x="267332" y="3103629"/>
            <a:ext cx="2952328" cy="1169551"/>
          </a:xfrm>
          <a:prstGeom prst="rect">
            <a:avLst/>
          </a:prstGeom>
          <a:noFill/>
        </p:spPr>
        <p:txBody>
          <a:bodyPr wrap="square" rtlCol="0">
            <a:spAutoFit/>
          </a:bodyPr>
          <a:lstStyle/>
          <a:p>
            <a:pPr algn="ctr"/>
            <a:r>
              <a:rPr lang="fr-FR" sz="1400">
                <a:solidFill>
                  <a:schemeClr val="tx1"/>
                </a:solidFill>
                <a:latin typeface="Chalkboard"/>
                <a:cs typeface="Chalkboard"/>
              </a:rPr>
              <a:t>Murs non isolés</a:t>
            </a:r>
          </a:p>
          <a:p>
            <a:pPr algn="ctr"/>
            <a:r>
              <a:rPr lang="fr-FR" sz="1400">
                <a:solidFill>
                  <a:schemeClr val="tx1"/>
                </a:solidFill>
                <a:latin typeface="Chalkboard"/>
                <a:cs typeface="Chalkboard"/>
              </a:rPr>
              <a:t>Température de surface : </a:t>
            </a:r>
            <a:r>
              <a:rPr lang="fr-FR" sz="1400">
                <a:solidFill>
                  <a:srgbClr val="0000FF"/>
                </a:solidFill>
                <a:latin typeface="Chalkboard"/>
                <a:cs typeface="Chalkboard"/>
              </a:rPr>
              <a:t>10°C</a:t>
            </a:r>
          </a:p>
          <a:p>
            <a:pPr algn="ctr"/>
            <a:endParaRPr lang="fr-FR" sz="1400">
              <a:solidFill>
                <a:schemeClr val="tx1"/>
              </a:solidFill>
              <a:latin typeface="Chalkboard"/>
              <a:cs typeface="Chalkboard"/>
            </a:endParaRPr>
          </a:p>
          <a:p>
            <a:pPr algn="ctr"/>
            <a:r>
              <a:rPr lang="fr-FR" sz="1400">
                <a:solidFill>
                  <a:schemeClr val="tx1"/>
                </a:solidFill>
                <a:latin typeface="Chalkboard"/>
                <a:cs typeface="Chalkboard"/>
              </a:rPr>
              <a:t>Température ressentie : 15°C </a:t>
            </a:r>
          </a:p>
          <a:p>
            <a:pPr algn="ctr"/>
            <a:r>
              <a:rPr lang="fr-FR" sz="1400">
                <a:solidFill>
                  <a:schemeClr val="tx1"/>
                </a:solidFill>
                <a:latin typeface="Chalkboard"/>
                <a:cs typeface="Chalkboard"/>
              </a:rPr>
              <a:t>(</a:t>
            </a:r>
            <a:r>
              <a:rPr lang="fr-FR" sz="1400">
                <a:solidFill>
                  <a:srgbClr val="FF0000"/>
                </a:solidFill>
                <a:latin typeface="Chalkboard"/>
                <a:cs typeface="Chalkboard"/>
              </a:rPr>
              <a:t>20°C</a:t>
            </a:r>
            <a:r>
              <a:rPr lang="fr-FR" sz="1400">
                <a:solidFill>
                  <a:schemeClr val="tx1"/>
                </a:solidFill>
                <a:latin typeface="Chalkboard"/>
                <a:cs typeface="Chalkboard"/>
              </a:rPr>
              <a:t> + </a:t>
            </a:r>
            <a:r>
              <a:rPr lang="fr-FR" sz="1400">
                <a:solidFill>
                  <a:srgbClr val="0000FF"/>
                </a:solidFill>
                <a:latin typeface="Chalkboard"/>
                <a:cs typeface="Chalkboard"/>
              </a:rPr>
              <a:t>10°C</a:t>
            </a:r>
            <a:r>
              <a:rPr lang="fr-FR" sz="1400">
                <a:solidFill>
                  <a:schemeClr val="tx1"/>
                </a:solidFill>
                <a:latin typeface="Chalkboard"/>
                <a:cs typeface="Chalkboard"/>
              </a:rPr>
              <a:t>) /2 = 15°C</a:t>
            </a:r>
          </a:p>
        </p:txBody>
      </p:sp>
      <p:sp>
        <p:nvSpPr>
          <p:cNvPr id="21" name="ZoneTexte 20"/>
          <p:cNvSpPr txBox="1"/>
          <p:nvPr/>
        </p:nvSpPr>
        <p:spPr>
          <a:xfrm>
            <a:off x="5819753" y="3103629"/>
            <a:ext cx="2952328" cy="1169551"/>
          </a:xfrm>
          <a:prstGeom prst="rect">
            <a:avLst/>
          </a:prstGeom>
          <a:noFill/>
        </p:spPr>
        <p:txBody>
          <a:bodyPr wrap="square" rtlCol="0">
            <a:spAutoFit/>
          </a:bodyPr>
          <a:lstStyle/>
          <a:p>
            <a:pPr algn="ctr"/>
            <a:r>
              <a:rPr lang="fr-FR" sz="1400">
                <a:solidFill>
                  <a:schemeClr val="tx1"/>
                </a:solidFill>
                <a:latin typeface="Chalkboard"/>
                <a:cs typeface="Chalkboard"/>
              </a:rPr>
              <a:t>Murs isolés</a:t>
            </a:r>
          </a:p>
          <a:p>
            <a:pPr algn="ctr"/>
            <a:r>
              <a:rPr lang="fr-FR" sz="1400">
                <a:solidFill>
                  <a:schemeClr val="tx1"/>
                </a:solidFill>
                <a:latin typeface="Chalkboard"/>
                <a:cs typeface="Chalkboard"/>
              </a:rPr>
              <a:t>Température de surface : </a:t>
            </a:r>
            <a:r>
              <a:rPr lang="fr-FR" sz="1400">
                <a:solidFill>
                  <a:srgbClr val="008000"/>
                </a:solidFill>
                <a:latin typeface="Chalkboard"/>
                <a:cs typeface="Chalkboard"/>
              </a:rPr>
              <a:t>18°C</a:t>
            </a:r>
          </a:p>
          <a:p>
            <a:pPr algn="ctr"/>
            <a:endParaRPr lang="fr-FR" sz="1400">
              <a:solidFill>
                <a:schemeClr val="tx1"/>
              </a:solidFill>
              <a:latin typeface="Chalkboard"/>
              <a:cs typeface="Chalkboard"/>
            </a:endParaRPr>
          </a:p>
          <a:p>
            <a:pPr algn="ctr"/>
            <a:r>
              <a:rPr lang="fr-FR" sz="1400">
                <a:solidFill>
                  <a:schemeClr val="tx1"/>
                </a:solidFill>
                <a:latin typeface="Chalkboard"/>
                <a:cs typeface="Chalkboard"/>
              </a:rPr>
              <a:t>Température ressentie : 19°C</a:t>
            </a:r>
          </a:p>
          <a:p>
            <a:pPr algn="ctr"/>
            <a:r>
              <a:rPr lang="fr-FR" sz="1400">
                <a:solidFill>
                  <a:schemeClr val="tx1"/>
                </a:solidFill>
                <a:latin typeface="Chalkboard"/>
                <a:cs typeface="Chalkboard"/>
              </a:rPr>
              <a:t>(</a:t>
            </a:r>
            <a:r>
              <a:rPr lang="fr-FR" sz="1400">
                <a:solidFill>
                  <a:srgbClr val="FF0000"/>
                </a:solidFill>
                <a:latin typeface="Chalkboard"/>
                <a:cs typeface="Chalkboard"/>
              </a:rPr>
              <a:t>20°C </a:t>
            </a:r>
            <a:r>
              <a:rPr lang="fr-FR" sz="1400">
                <a:solidFill>
                  <a:schemeClr val="tx1"/>
                </a:solidFill>
                <a:latin typeface="Chalkboard"/>
                <a:cs typeface="Chalkboard"/>
              </a:rPr>
              <a:t>+ </a:t>
            </a:r>
            <a:r>
              <a:rPr lang="fr-FR" sz="1400">
                <a:solidFill>
                  <a:srgbClr val="008000"/>
                </a:solidFill>
                <a:latin typeface="Chalkboard"/>
                <a:cs typeface="Chalkboard"/>
              </a:rPr>
              <a:t>18°C</a:t>
            </a:r>
            <a:r>
              <a:rPr lang="fr-FR" sz="1400">
                <a:solidFill>
                  <a:schemeClr val="tx1"/>
                </a:solidFill>
                <a:latin typeface="Chalkboard"/>
                <a:cs typeface="Chalkboard"/>
              </a:rPr>
              <a:t>)/2 = 19°C</a:t>
            </a:r>
          </a:p>
        </p:txBody>
      </p:sp>
      <p:pic>
        <p:nvPicPr>
          <p:cNvPr id="3" name="Image 2" descr="infrarou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384" y="4578940"/>
            <a:ext cx="2016224" cy="1669169"/>
          </a:xfrm>
          <a:prstGeom prst="rect">
            <a:avLst/>
          </a:prstGeom>
        </p:spPr>
      </p:pic>
      <p:sp>
        <p:nvSpPr>
          <p:cNvPr id="14" name="Text Box 1"/>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Logement </a:t>
            </a:r>
          </a:p>
          <a:p>
            <a:pPr>
              <a:buClrTx/>
              <a:buFontTx/>
              <a:buNone/>
            </a:pPr>
            <a:r>
              <a:rPr lang="fr-FR" b="1">
                <a:solidFill>
                  <a:srgbClr val="FF0000"/>
                </a:solidFill>
                <a:effectLst>
                  <a:outerShdw blurRad="38100" dist="38100" dir="2700000" algn="tl">
                    <a:srgbClr val="DDDDDD"/>
                  </a:outerShdw>
                </a:effectLst>
                <a:latin typeface="Century Gothic" charset="0"/>
              </a:rPr>
              <a:t>Confort thermique : paramètres objectifs</a:t>
            </a:r>
          </a:p>
        </p:txBody>
      </p:sp>
    </p:spTree>
    <p:extLst>
      <p:ext uri="{BB962C8B-B14F-4D97-AF65-F5344CB8AC3E}">
        <p14:creationId xmlns:p14="http://schemas.microsoft.com/office/powerpoint/2010/main" val="21688704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9" name="ZoneTexte 8"/>
          <p:cNvSpPr txBox="1"/>
          <p:nvPr/>
        </p:nvSpPr>
        <p:spPr>
          <a:xfrm>
            <a:off x="467544" y="1268760"/>
            <a:ext cx="8424936" cy="1107996"/>
          </a:xfrm>
          <a:prstGeom prst="rect">
            <a:avLst/>
          </a:prstGeom>
          <a:noFill/>
        </p:spPr>
        <p:txBody>
          <a:bodyPr wrap="square" rtlCol="0">
            <a:spAutoFit/>
          </a:bodyPr>
          <a:lstStyle/>
          <a:p>
            <a:pPr marL="457200" indent="-457200">
              <a:spcBef>
                <a:spcPts val="0"/>
              </a:spcBef>
              <a:buClr>
                <a:srgbClr val="B5D040"/>
              </a:buClr>
              <a:buFont typeface="Wingdings" charset="0"/>
              <a:buChar char="n"/>
            </a:pPr>
            <a:r>
              <a:rPr lang="fr-FR" sz="1600" dirty="0">
                <a:solidFill>
                  <a:schemeClr val="tx1"/>
                </a:solidFill>
                <a:latin typeface="Century Gothic" charset="0"/>
                <a:cs typeface="Century Gothic" charset="0"/>
              </a:rPr>
              <a:t>Taux « d’ </a:t>
            </a:r>
            <a:r>
              <a:rPr lang="fr-FR" sz="1600" b="1" dirty="0">
                <a:solidFill>
                  <a:schemeClr val="tx1"/>
                </a:solidFill>
                <a:latin typeface="Century Gothic" charset="0"/>
                <a:cs typeface="Century Gothic" charset="0"/>
              </a:rPr>
              <a:t>H</a:t>
            </a:r>
            <a:r>
              <a:rPr lang="fr-FR" altLang="ja-JP" sz="1600" b="1" dirty="0">
                <a:solidFill>
                  <a:schemeClr val="tx1"/>
                </a:solidFill>
                <a:latin typeface="Century Gothic" charset="0"/>
                <a:cs typeface="Century Gothic" charset="0"/>
              </a:rPr>
              <a:t>umidité Relative</a:t>
            </a:r>
            <a:r>
              <a:rPr lang="fr-FR" altLang="ja-JP" sz="1600" dirty="0">
                <a:solidFill>
                  <a:schemeClr val="tx1"/>
                </a:solidFill>
                <a:latin typeface="Century Gothic" charset="0"/>
                <a:cs typeface="Century Gothic" charset="0"/>
              </a:rPr>
              <a:t> » soit la quantité de vapeur d’eau contenue dans l’air pour une température donnée est comprise </a:t>
            </a:r>
            <a:r>
              <a:rPr lang="fr-FR" altLang="ja-JP" sz="1800" i="1" dirty="0">
                <a:solidFill>
                  <a:schemeClr val="tx1"/>
                </a:solidFill>
                <a:latin typeface="Chalkboard"/>
                <a:cs typeface="Chalkboard"/>
              </a:rPr>
              <a:t>entre 30 % et 70 %</a:t>
            </a:r>
          </a:p>
          <a:p>
            <a:pPr>
              <a:spcBef>
                <a:spcPts val="0"/>
              </a:spcBef>
              <a:buClr>
                <a:srgbClr val="B5D040"/>
              </a:buClr>
            </a:pPr>
            <a:endParaRPr lang="fr-FR" sz="1600" dirty="0">
              <a:solidFill>
                <a:srgbClr val="000000"/>
              </a:solidFill>
              <a:latin typeface="Century Gothic"/>
              <a:cs typeface="Century Gothic"/>
            </a:endParaRPr>
          </a:p>
          <a:p>
            <a:pPr>
              <a:spcBef>
                <a:spcPts val="0"/>
              </a:spcBef>
              <a:buClr>
                <a:srgbClr val="B5D040"/>
              </a:buClr>
            </a:pPr>
            <a:endParaRPr lang="fr-FR" sz="1600" i="1" dirty="0">
              <a:solidFill>
                <a:schemeClr val="tx1"/>
              </a:solidFill>
              <a:latin typeface="Chalkboard"/>
              <a:cs typeface="Chalkboard"/>
            </a:endParaRPr>
          </a:p>
        </p:txBody>
      </p:sp>
      <p:sp>
        <p:nvSpPr>
          <p:cNvPr id="8" name="Espace réservé du numéro de diapositive 7"/>
          <p:cNvSpPr>
            <a:spLocks noGrp="1"/>
          </p:cNvSpPr>
          <p:nvPr>
            <p:ph type="sldNum" sz="quarter" idx="4"/>
          </p:nvPr>
        </p:nvSpPr>
        <p:spPr/>
        <p:txBody>
          <a:bodyPr/>
          <a:lstStyle/>
          <a:p>
            <a:fld id="{2F9A5648-B596-C640-B495-5D9F694734BC}" type="slidenum">
              <a:rPr lang="fr-FR" smtClean="0"/>
              <a:pPr/>
              <a:t>34</a:t>
            </a:fld>
            <a:endParaRPr lang="fr-FR"/>
          </a:p>
        </p:txBody>
      </p:sp>
      <p:graphicFrame>
        <p:nvGraphicFramePr>
          <p:cNvPr id="13" name="Tableau 12"/>
          <p:cNvGraphicFramePr>
            <a:graphicFrameLocks noGrp="1"/>
          </p:cNvGraphicFramePr>
          <p:nvPr>
            <p:extLst>
              <p:ext uri="{D42A27DB-BD31-4B8C-83A1-F6EECF244321}">
                <p14:modId xmlns:p14="http://schemas.microsoft.com/office/powerpoint/2010/main" val="1503813657"/>
              </p:ext>
            </p:extLst>
          </p:nvPr>
        </p:nvGraphicFramePr>
        <p:xfrm>
          <a:off x="433436" y="2171008"/>
          <a:ext cx="8280920" cy="1407160"/>
        </p:xfrm>
        <a:graphic>
          <a:graphicData uri="http://schemas.openxmlformats.org/drawingml/2006/table">
            <a:tbl>
              <a:tblPr firstRow="1" bandRow="1">
                <a:tableStyleId>{284E427A-3D55-4303-BF80-6455036E1DE7}</a:tableStyleId>
              </a:tblPr>
              <a:tblGrid>
                <a:gridCol w="2232248">
                  <a:extLst>
                    <a:ext uri="{9D8B030D-6E8A-4147-A177-3AD203B41FA5}">
                      <a16:colId xmlns:a16="http://schemas.microsoft.com/office/drawing/2014/main" xmlns="" val="20000"/>
                    </a:ext>
                  </a:extLst>
                </a:gridCol>
                <a:gridCol w="6048672">
                  <a:extLst>
                    <a:ext uri="{9D8B030D-6E8A-4147-A177-3AD203B41FA5}">
                      <a16:colId xmlns:a16="http://schemas.microsoft.com/office/drawing/2014/main" xmlns="" val="20001"/>
                    </a:ext>
                  </a:extLst>
                </a:gridCol>
              </a:tblGrid>
              <a:tr h="370840">
                <a:tc>
                  <a:txBody>
                    <a:bodyPr/>
                    <a:lstStyle/>
                    <a:p>
                      <a:pPr algn="ctr"/>
                      <a:r>
                        <a:rPr lang="fr-FR" sz="1600">
                          <a:latin typeface="Century Gothic"/>
                          <a:cs typeface="Century Gothic"/>
                        </a:rPr>
                        <a:t>HR &lt;</a:t>
                      </a:r>
                      <a:r>
                        <a:rPr lang="fr-FR" sz="1600" baseline="0">
                          <a:latin typeface="Century Gothic"/>
                          <a:cs typeface="Century Gothic"/>
                        </a:rPr>
                        <a:t> 30%</a:t>
                      </a:r>
                      <a:endParaRPr lang="fr-FR" sz="1600">
                        <a:latin typeface="Century Gothic"/>
                        <a:cs typeface="Century Gothic"/>
                      </a:endParaRPr>
                    </a:p>
                  </a:txBody>
                  <a:tcPr/>
                </a:tc>
                <a:tc>
                  <a:txBody>
                    <a:bodyPr/>
                    <a:lstStyle/>
                    <a:p>
                      <a:pPr algn="ctr"/>
                      <a:r>
                        <a:rPr lang="fr-FR" sz="1600">
                          <a:latin typeface="Century Gothic"/>
                          <a:cs typeface="Century Gothic"/>
                        </a:rPr>
                        <a:t>HR &gt; 70%</a:t>
                      </a:r>
                    </a:p>
                  </a:txBody>
                  <a:tcPr/>
                </a:tc>
                <a:extLst>
                  <a:ext uri="{0D108BD9-81ED-4DB2-BD59-A6C34878D82A}">
                    <a16:rowId xmlns:a16="http://schemas.microsoft.com/office/drawing/2014/main" xmlns="" val="10000"/>
                  </a:ext>
                </a:extLst>
              </a:tr>
              <a:tr h="370840">
                <a:tc>
                  <a:txBody>
                    <a:bodyPr/>
                    <a:lstStyle/>
                    <a:p>
                      <a:pPr marL="285750" indent="-285750">
                        <a:buFont typeface="Arial"/>
                        <a:buChar char="•"/>
                      </a:pPr>
                      <a:r>
                        <a:rPr lang="fr-FR" sz="1400" kern="1200">
                          <a:solidFill>
                            <a:schemeClr val="dk1"/>
                          </a:solidFill>
                          <a:latin typeface="Century Gothic"/>
                          <a:ea typeface="+mn-ea"/>
                          <a:cs typeface="Century Gothic"/>
                        </a:rPr>
                        <a:t>Dessèchement</a:t>
                      </a:r>
                      <a:r>
                        <a:rPr lang="fr-FR" sz="1400">
                          <a:latin typeface="Century Gothic"/>
                          <a:cs typeface="Century Gothic"/>
                        </a:rPr>
                        <a:t> des muqueuses</a:t>
                      </a:r>
                    </a:p>
                  </a:txBody>
                  <a:tcPr/>
                </a:tc>
                <a:tc>
                  <a:txBody>
                    <a:bodyPr/>
                    <a:lstStyle/>
                    <a:p>
                      <a:pPr marL="285750" indent="-285750" algn="l">
                        <a:buFont typeface="Arial"/>
                        <a:buChar char="•"/>
                      </a:pPr>
                      <a:r>
                        <a:rPr lang="fr-FR" sz="1400">
                          <a:latin typeface="Century Gothic"/>
                          <a:cs typeface="Century Gothic"/>
                        </a:rPr>
                        <a:t>Sensation</a:t>
                      </a:r>
                      <a:r>
                        <a:rPr lang="fr-FR" sz="1400" baseline="0">
                          <a:latin typeface="Century Gothic"/>
                          <a:cs typeface="Century Gothic"/>
                        </a:rPr>
                        <a:t> de froid en hiver</a:t>
                      </a:r>
                    </a:p>
                    <a:p>
                      <a:pPr marL="285750" indent="-285750" algn="l">
                        <a:buFont typeface="Arial"/>
                        <a:buChar char="•"/>
                      </a:pPr>
                      <a:r>
                        <a:rPr lang="fr-FR" sz="1400" baseline="0">
                          <a:latin typeface="Century Gothic"/>
                          <a:cs typeface="Century Gothic"/>
                        </a:rPr>
                        <a:t>Moiteur en été</a:t>
                      </a:r>
                      <a:endParaRPr lang="fr-FR" sz="1400">
                        <a:latin typeface="Century Gothic"/>
                        <a:cs typeface="Century Gothic"/>
                      </a:endParaRPr>
                    </a:p>
                  </a:txBody>
                  <a:tcPr/>
                </a:tc>
                <a:extLst>
                  <a:ext uri="{0D108BD9-81ED-4DB2-BD59-A6C34878D82A}">
                    <a16:rowId xmlns:a16="http://schemas.microsoft.com/office/drawing/2014/main" xmlns="" val="10001"/>
                  </a:ext>
                </a:extLst>
              </a:tr>
              <a:tr h="370840">
                <a:tc>
                  <a:txBody>
                    <a:bodyPr/>
                    <a:lstStyle/>
                    <a:p>
                      <a:pPr marL="285750" indent="-285750">
                        <a:buFont typeface="Arial"/>
                        <a:buChar char="•"/>
                      </a:pPr>
                      <a:r>
                        <a:rPr lang="fr-FR" sz="1400">
                          <a:latin typeface="Century Gothic"/>
                          <a:cs typeface="Century Gothic"/>
                        </a:rPr>
                        <a:t>Poussières</a:t>
                      </a:r>
                    </a:p>
                  </a:txBody>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fr-FR" sz="1400">
                          <a:latin typeface="Century Gothic"/>
                          <a:cs typeface="Century Gothic"/>
                        </a:rPr>
                        <a:t>Bactéries</a:t>
                      </a:r>
                      <a:r>
                        <a:rPr lang="fr-FR" sz="1400" baseline="0">
                          <a:latin typeface="Century Gothic"/>
                          <a:cs typeface="Century Gothic"/>
                        </a:rPr>
                        <a:t> </a:t>
                      </a:r>
                      <a:endParaRPr lang="fr-FR" sz="1400">
                        <a:latin typeface="Century Gothic"/>
                        <a:cs typeface="Century Gothic"/>
                      </a:endParaRPr>
                    </a:p>
                    <a:p>
                      <a:pPr marL="285750" indent="-285750" algn="l">
                        <a:buFont typeface="Arial"/>
                        <a:buChar char="•"/>
                      </a:pPr>
                      <a:r>
                        <a:rPr lang="fr-FR" sz="1400">
                          <a:latin typeface="Century Gothic"/>
                          <a:cs typeface="Century Gothic"/>
                        </a:rPr>
                        <a:t>Champignons</a:t>
                      </a:r>
                    </a:p>
                  </a:txBody>
                  <a:tcPr/>
                </a:tc>
                <a:extLst>
                  <a:ext uri="{0D108BD9-81ED-4DB2-BD59-A6C34878D82A}">
                    <a16:rowId xmlns:a16="http://schemas.microsoft.com/office/drawing/2014/main" xmlns="" val="10002"/>
                  </a:ext>
                </a:extLst>
              </a:tr>
            </a:tbl>
          </a:graphicData>
        </a:graphic>
      </p:graphicFrame>
      <p:sp>
        <p:nvSpPr>
          <p:cNvPr id="14" name="Rectangle 13"/>
          <p:cNvSpPr/>
          <p:nvPr/>
        </p:nvSpPr>
        <p:spPr>
          <a:xfrm>
            <a:off x="2875450" y="4303859"/>
            <a:ext cx="5904656" cy="1384995"/>
          </a:xfrm>
          <a:prstGeom prst="rect">
            <a:avLst/>
          </a:prstGeom>
        </p:spPr>
        <p:txBody>
          <a:bodyPr wrap="square">
            <a:spAutoFit/>
          </a:bodyPr>
          <a:lstStyle/>
          <a:p>
            <a:pPr marL="457200" indent="-457200">
              <a:spcBef>
                <a:spcPts val="0"/>
              </a:spcBef>
              <a:buClr>
                <a:srgbClr val="B5D040"/>
              </a:buClr>
              <a:buFont typeface="Wingdings" charset="0"/>
              <a:buChar char="n"/>
            </a:pPr>
            <a:r>
              <a:rPr lang="fr-FR" sz="1400">
                <a:solidFill>
                  <a:schemeClr val="tx1"/>
                </a:solidFill>
                <a:latin typeface="Century Gothic" charset="0"/>
                <a:cs typeface="Century Gothic" charset="0"/>
              </a:rPr>
              <a:t>Sensation de froid en hiver (température ressentie)</a:t>
            </a:r>
          </a:p>
          <a:p>
            <a:pPr marL="457200" indent="-457200">
              <a:spcBef>
                <a:spcPts val="0"/>
              </a:spcBef>
              <a:buClr>
                <a:srgbClr val="B5D040"/>
              </a:buClr>
              <a:buFont typeface="Wingdings" charset="0"/>
              <a:buChar char="n"/>
            </a:pPr>
            <a:r>
              <a:rPr lang="fr-FR" sz="1400">
                <a:solidFill>
                  <a:schemeClr val="tx1"/>
                </a:solidFill>
                <a:latin typeface="Century Gothic" charset="0"/>
                <a:cs typeface="Century Gothic" charset="0"/>
              </a:rPr>
              <a:t>Tâches, moisissures, altération des propriétés isolantes et décrépitude</a:t>
            </a:r>
          </a:p>
          <a:p>
            <a:pPr marL="457200" indent="-457200">
              <a:spcBef>
                <a:spcPts val="0"/>
              </a:spcBef>
              <a:buClr>
                <a:srgbClr val="B5D040"/>
              </a:buClr>
              <a:buFont typeface="Wingdings" charset="0"/>
              <a:buChar char="n"/>
            </a:pPr>
            <a:r>
              <a:rPr lang="fr-FR" sz="1400">
                <a:solidFill>
                  <a:schemeClr val="tx1"/>
                </a:solidFill>
                <a:latin typeface="Century Gothic" charset="0"/>
                <a:cs typeface="Century Gothic" charset="0"/>
              </a:rPr>
              <a:t>Dégradation de la qualité de l’air intérieur due au développement d’acariens et de moisissures et par suite : allergie, rhinite, asthme et eczéma</a:t>
            </a:r>
          </a:p>
        </p:txBody>
      </p:sp>
      <p:pic>
        <p:nvPicPr>
          <p:cNvPr id="22" name="Image 21" descr="Capture d’écran 2015-08-21 à 15.39.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7810" y="2296734"/>
            <a:ext cx="1402197" cy="1902984"/>
          </a:xfrm>
          <a:prstGeom prst="rect">
            <a:avLst/>
          </a:prstGeom>
        </p:spPr>
      </p:pic>
      <p:pic>
        <p:nvPicPr>
          <p:cNvPr id="23" name="Image 22" descr="Capture d’écran 2015-08-21 à 15.43.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554" y="4207088"/>
            <a:ext cx="2714896" cy="1080120"/>
          </a:xfrm>
          <a:prstGeom prst="rect">
            <a:avLst/>
          </a:prstGeom>
        </p:spPr>
      </p:pic>
      <p:pic>
        <p:nvPicPr>
          <p:cNvPr id="24" name="Image 23" descr="Capture d’écran 2015-08-21 à 16.57.4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550" y="5453797"/>
            <a:ext cx="2066131" cy="1008112"/>
          </a:xfrm>
          <a:prstGeom prst="rect">
            <a:avLst/>
          </a:prstGeom>
        </p:spPr>
      </p:pic>
      <p:sp>
        <p:nvSpPr>
          <p:cNvPr id="12" name="Text Box 1"/>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Logement </a:t>
            </a:r>
          </a:p>
          <a:p>
            <a:pPr>
              <a:buClrTx/>
              <a:buFontTx/>
              <a:buNone/>
            </a:pPr>
            <a:r>
              <a:rPr lang="fr-FR" b="1">
                <a:solidFill>
                  <a:srgbClr val="FF0000"/>
                </a:solidFill>
                <a:effectLst>
                  <a:outerShdw blurRad="38100" dist="38100" dir="2700000" algn="tl">
                    <a:srgbClr val="DDDDDD"/>
                  </a:outerShdw>
                </a:effectLst>
                <a:latin typeface="Century Gothic" charset="0"/>
              </a:rPr>
              <a:t>Confort thermique : paramètres objectifs</a:t>
            </a:r>
          </a:p>
        </p:txBody>
      </p:sp>
    </p:spTree>
    <p:extLst>
      <p:ext uri="{BB962C8B-B14F-4D97-AF65-F5344CB8AC3E}">
        <p14:creationId xmlns:p14="http://schemas.microsoft.com/office/powerpoint/2010/main" val="32051631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9" name="ZoneTexte 8"/>
          <p:cNvSpPr txBox="1"/>
          <p:nvPr/>
        </p:nvSpPr>
        <p:spPr>
          <a:xfrm>
            <a:off x="467544" y="1268760"/>
            <a:ext cx="8424936" cy="1354217"/>
          </a:xfrm>
          <a:prstGeom prst="rect">
            <a:avLst/>
          </a:prstGeom>
          <a:noFill/>
        </p:spPr>
        <p:txBody>
          <a:bodyPr wrap="square" rtlCol="0">
            <a:spAutoFit/>
          </a:bodyPr>
          <a:lstStyle/>
          <a:p>
            <a:pPr marL="457200" indent="-457200">
              <a:spcBef>
                <a:spcPts val="0"/>
              </a:spcBef>
              <a:buClr>
                <a:srgbClr val="B5D040"/>
              </a:buClr>
              <a:buFont typeface="Wingdings" charset="0"/>
              <a:buChar char="n"/>
            </a:pPr>
            <a:r>
              <a:rPr lang="fr-FR" sz="1600" b="1" dirty="0">
                <a:solidFill>
                  <a:schemeClr val="tx1"/>
                </a:solidFill>
                <a:latin typeface="Century Gothic" charset="0"/>
                <a:cs typeface="Century Gothic" charset="0"/>
              </a:rPr>
              <a:t>Courants d’air parasites </a:t>
            </a:r>
            <a:r>
              <a:rPr lang="fr-FR" sz="1600" dirty="0" err="1">
                <a:solidFill>
                  <a:schemeClr val="tx1"/>
                </a:solidFill>
                <a:latin typeface="Century Gothic" charset="0"/>
                <a:cs typeface="Century Gothic" charset="0"/>
              </a:rPr>
              <a:t>dûs</a:t>
            </a:r>
            <a:r>
              <a:rPr lang="fr-FR" sz="1600" dirty="0">
                <a:solidFill>
                  <a:schemeClr val="tx1"/>
                </a:solidFill>
                <a:latin typeface="Century Gothic" charset="0"/>
                <a:cs typeface="Century Gothic" charset="0"/>
              </a:rPr>
              <a:t> à des défauts d’étanchéité</a:t>
            </a:r>
            <a:br>
              <a:rPr lang="fr-FR" sz="1600" dirty="0">
                <a:solidFill>
                  <a:schemeClr val="tx1"/>
                </a:solidFill>
                <a:latin typeface="Century Gothic" charset="0"/>
                <a:cs typeface="Century Gothic" charset="0"/>
              </a:rPr>
            </a:br>
            <a:r>
              <a:rPr lang="fr-FR" sz="1600" dirty="0">
                <a:solidFill>
                  <a:schemeClr val="tx1"/>
                </a:solidFill>
                <a:latin typeface="Century Gothic" charset="0"/>
                <a:cs typeface="Century Gothic" charset="0"/>
              </a:rPr>
              <a:t>La vitesse de l’</a:t>
            </a:r>
            <a:r>
              <a:rPr lang="fr-FR" altLang="ja-JP" sz="1600" dirty="0">
                <a:solidFill>
                  <a:schemeClr val="tx1"/>
                </a:solidFill>
                <a:latin typeface="Century Gothic" charset="0"/>
                <a:cs typeface="Century Gothic" charset="0"/>
              </a:rPr>
              <a:t>air </a:t>
            </a:r>
            <a:r>
              <a:rPr lang="fr-FR" altLang="ja-JP" sz="1800" i="1" dirty="0">
                <a:solidFill>
                  <a:schemeClr val="tx1"/>
                </a:solidFill>
                <a:latin typeface="Chalkboard" panose="03050602040202020205" pitchFamily="66" charset="77"/>
                <a:cs typeface="Century Gothic" charset="0"/>
              </a:rPr>
              <a:t>sensible à 0,2 m/seconde </a:t>
            </a:r>
            <a:r>
              <a:rPr lang="fr-FR" altLang="ja-JP" sz="1600" dirty="0">
                <a:solidFill>
                  <a:schemeClr val="tx1"/>
                </a:solidFill>
                <a:latin typeface="Century Gothic" charset="0"/>
                <a:cs typeface="Century Gothic" charset="0"/>
              </a:rPr>
              <a:t>au voisinage de la peau est rafraîchissant ou refroidissant selon la température </a:t>
            </a:r>
            <a:r>
              <a:rPr lang="fr-FR" altLang="ja-JP" sz="1600" b="1" i="1" dirty="0">
                <a:solidFill>
                  <a:srgbClr val="660066"/>
                </a:solidFill>
                <a:latin typeface="Century Gothic" charset="0"/>
                <a:cs typeface="Century Gothic" charset="0"/>
              </a:rPr>
              <a:t/>
            </a:r>
            <a:br>
              <a:rPr lang="fr-FR" altLang="ja-JP" sz="1600" b="1" i="1" dirty="0">
                <a:solidFill>
                  <a:srgbClr val="660066"/>
                </a:solidFill>
                <a:latin typeface="Century Gothic" charset="0"/>
                <a:cs typeface="Century Gothic" charset="0"/>
              </a:rPr>
            </a:br>
            <a:endParaRPr lang="fr-FR" sz="1600" dirty="0">
              <a:solidFill>
                <a:srgbClr val="000000"/>
              </a:solidFill>
              <a:latin typeface="Century Gothic"/>
              <a:cs typeface="Century Gothic"/>
            </a:endParaRPr>
          </a:p>
          <a:p>
            <a:pPr>
              <a:spcBef>
                <a:spcPts val="0"/>
              </a:spcBef>
              <a:buClr>
                <a:srgbClr val="B5D040"/>
              </a:buClr>
            </a:pPr>
            <a:endParaRPr lang="fr-FR" sz="1600" i="1" dirty="0">
              <a:solidFill>
                <a:schemeClr val="tx1"/>
              </a:solidFill>
              <a:latin typeface="Chalkboard"/>
              <a:cs typeface="Chalkboard"/>
            </a:endParaRPr>
          </a:p>
        </p:txBody>
      </p:sp>
      <p:sp>
        <p:nvSpPr>
          <p:cNvPr id="8" name="Espace réservé du numéro de diapositive 7"/>
          <p:cNvSpPr>
            <a:spLocks noGrp="1"/>
          </p:cNvSpPr>
          <p:nvPr>
            <p:ph type="sldNum" sz="quarter" idx="4"/>
          </p:nvPr>
        </p:nvSpPr>
        <p:spPr/>
        <p:txBody>
          <a:bodyPr/>
          <a:lstStyle/>
          <a:p>
            <a:fld id="{2F9A5648-B596-C640-B495-5D9F694734BC}" type="slidenum">
              <a:rPr lang="fr-FR" smtClean="0"/>
              <a:pPr/>
              <a:t>35</a:t>
            </a:fld>
            <a:endParaRPr lang="fr-FR"/>
          </a:p>
        </p:txBody>
      </p:sp>
      <p:pic>
        <p:nvPicPr>
          <p:cNvPr id="11" name="Image 10" descr="Capture d’écran 2015-09-17 à 14.04.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953" y="2838420"/>
            <a:ext cx="2382487" cy="2298891"/>
          </a:xfrm>
          <a:prstGeom prst="rect">
            <a:avLst/>
          </a:prstGeom>
        </p:spPr>
      </p:pic>
      <p:pic>
        <p:nvPicPr>
          <p:cNvPr id="2" name="Image 1" descr="Etanche fenet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300" y="2581182"/>
            <a:ext cx="5400599" cy="1266215"/>
          </a:xfrm>
          <a:prstGeom prst="rect">
            <a:avLst/>
          </a:prstGeom>
        </p:spPr>
      </p:pic>
      <p:pic>
        <p:nvPicPr>
          <p:cNvPr id="3" name="Image 2" descr="Etanche pris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939" y="4221088"/>
            <a:ext cx="5400600" cy="1317746"/>
          </a:xfrm>
          <a:prstGeom prst="rect">
            <a:avLst/>
          </a:prstGeom>
        </p:spPr>
      </p:pic>
      <p:sp>
        <p:nvSpPr>
          <p:cNvPr id="12" name="Text Box 1"/>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Logement </a:t>
            </a:r>
          </a:p>
          <a:p>
            <a:pPr>
              <a:buClrTx/>
              <a:buFontTx/>
              <a:buNone/>
            </a:pPr>
            <a:r>
              <a:rPr lang="fr-FR" b="1">
                <a:solidFill>
                  <a:srgbClr val="FF0000"/>
                </a:solidFill>
                <a:effectLst>
                  <a:outerShdw blurRad="38100" dist="38100" dir="2700000" algn="tl">
                    <a:srgbClr val="DDDDDD"/>
                  </a:outerShdw>
                </a:effectLst>
                <a:latin typeface="Century Gothic" charset="0"/>
              </a:rPr>
              <a:t>Confort thermique : paramètres objectifs</a:t>
            </a:r>
          </a:p>
        </p:txBody>
      </p:sp>
    </p:spTree>
    <p:extLst>
      <p:ext uri="{BB962C8B-B14F-4D97-AF65-F5344CB8AC3E}">
        <p14:creationId xmlns:p14="http://schemas.microsoft.com/office/powerpoint/2010/main" val="240293097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9" name="ZoneTexte 8"/>
          <p:cNvSpPr txBox="1"/>
          <p:nvPr/>
        </p:nvSpPr>
        <p:spPr>
          <a:xfrm>
            <a:off x="467544" y="1268760"/>
            <a:ext cx="8424936" cy="3785652"/>
          </a:xfrm>
          <a:prstGeom prst="rect">
            <a:avLst/>
          </a:prstGeom>
          <a:noFill/>
        </p:spPr>
        <p:txBody>
          <a:bodyPr wrap="square" rtlCol="0">
            <a:spAutoFit/>
          </a:bodyPr>
          <a:lstStyle/>
          <a:p>
            <a:pPr marL="457200" indent="-457200">
              <a:spcBef>
                <a:spcPts val="0"/>
              </a:spcBef>
              <a:buClr>
                <a:srgbClr val="B5D040"/>
              </a:buClr>
              <a:buFont typeface="Wingdings" charset="0"/>
              <a:buChar char="n"/>
            </a:pPr>
            <a:r>
              <a:rPr lang="fr-FR" sz="1600">
                <a:solidFill>
                  <a:schemeClr val="tx1"/>
                </a:solidFill>
                <a:latin typeface="Century Gothic" charset="0"/>
                <a:cs typeface="Century Gothic" charset="0"/>
              </a:rPr>
              <a:t>Le mode de diffusion de la chaleur des émetteurs (radiateurs, planchers) propice à l’homogénéité de la température dans la pièce </a:t>
            </a:r>
          </a:p>
          <a:p>
            <a:pPr marL="457200" indent="-457200">
              <a:spcBef>
                <a:spcPts val="0"/>
              </a:spcBef>
              <a:buClr>
                <a:srgbClr val="B5D040"/>
              </a:buClr>
              <a:buFont typeface="Wingdings" charset="0"/>
              <a:buChar char="n"/>
            </a:pPr>
            <a:endParaRPr lang="fr-FR" sz="1600">
              <a:solidFill>
                <a:schemeClr val="tx1"/>
              </a:solidFill>
              <a:latin typeface="Century Gothic" charset="0"/>
              <a:cs typeface="Century Gothic" charset="0"/>
            </a:endParaRPr>
          </a:p>
          <a:p>
            <a:pPr>
              <a:spcBef>
                <a:spcPts val="0"/>
              </a:spcBef>
              <a:buClr>
                <a:srgbClr val="B5D040"/>
              </a:buClr>
            </a:pPr>
            <a:r>
              <a:rPr lang="fr-FR" sz="1600" i="1">
                <a:solidFill>
                  <a:srgbClr val="000000"/>
                </a:solidFill>
                <a:latin typeface="Chalkboard"/>
                <a:cs typeface="Chalkboard"/>
              </a:rPr>
              <a:t>1. Rayonnement : le corps est chauffé instantanément par la transmission directe des rayons infrarouges. Mode le </a:t>
            </a:r>
            <a:r>
              <a:rPr lang="fr-FR" sz="1600" i="1">
                <a:solidFill>
                  <a:schemeClr val="tx1"/>
                </a:solidFill>
                <a:latin typeface="Chalkboard"/>
                <a:cs typeface="Chalkboard"/>
              </a:rPr>
              <a:t>plus propice au confort</a:t>
            </a:r>
          </a:p>
          <a:p>
            <a:pPr marL="342900" indent="-342900">
              <a:spcBef>
                <a:spcPts val="0"/>
              </a:spcBef>
              <a:buClr>
                <a:srgbClr val="B5D040"/>
              </a:buClr>
              <a:buAutoNum type="arabicPeriod"/>
            </a:pPr>
            <a:endParaRPr lang="fr-FR" sz="1600" i="1">
              <a:solidFill>
                <a:schemeClr val="tx1"/>
              </a:solidFill>
              <a:latin typeface="Chalkboard"/>
              <a:cs typeface="Chalkboard"/>
            </a:endParaRPr>
          </a:p>
          <a:p>
            <a:pPr>
              <a:spcBef>
                <a:spcPts val="0"/>
              </a:spcBef>
              <a:buClr>
                <a:srgbClr val="B5D040"/>
              </a:buClr>
            </a:pPr>
            <a:r>
              <a:rPr lang="fr-FR" sz="1600" i="1">
                <a:solidFill>
                  <a:srgbClr val="000000"/>
                </a:solidFill>
                <a:latin typeface="Chalkboard"/>
                <a:cs typeface="Chalkboard"/>
              </a:rPr>
              <a:t>2. Conduction : le toucher</a:t>
            </a:r>
          </a:p>
          <a:p>
            <a:pPr>
              <a:spcBef>
                <a:spcPts val="0"/>
              </a:spcBef>
              <a:buClr>
                <a:srgbClr val="B5D040"/>
              </a:buClr>
            </a:pPr>
            <a:endParaRPr lang="fr-FR" sz="1600" i="1">
              <a:solidFill>
                <a:srgbClr val="000000"/>
              </a:solidFill>
              <a:latin typeface="Chalkboard"/>
              <a:cs typeface="Chalkboard"/>
            </a:endParaRPr>
          </a:p>
          <a:p>
            <a:pPr>
              <a:spcBef>
                <a:spcPts val="0"/>
              </a:spcBef>
              <a:buClr>
                <a:srgbClr val="B5D040"/>
              </a:buClr>
            </a:pPr>
            <a:r>
              <a:rPr lang="fr-FR" sz="1600" i="1">
                <a:solidFill>
                  <a:srgbClr val="000000"/>
                </a:solidFill>
                <a:latin typeface="Chalkboard"/>
                <a:cs typeface="Chalkboard"/>
              </a:rPr>
              <a:t>3. Convection : mouvement circulaire de l’air</a:t>
            </a:r>
          </a:p>
          <a:p>
            <a:pPr marL="457200" indent="-457200">
              <a:spcBef>
                <a:spcPts val="0"/>
              </a:spcBef>
              <a:buClr>
                <a:srgbClr val="B5D040"/>
              </a:buClr>
              <a:buFont typeface="Wingdings" charset="0"/>
              <a:buChar char="n"/>
            </a:pPr>
            <a:endParaRPr lang="fr-FR" sz="1600">
              <a:solidFill>
                <a:schemeClr val="tx1"/>
              </a:solidFill>
              <a:latin typeface="Century Gothic" charset="0"/>
              <a:cs typeface="Century Gothic" charset="0"/>
            </a:endParaRPr>
          </a:p>
          <a:p>
            <a:pPr marL="457200" indent="-457200">
              <a:spcBef>
                <a:spcPts val="0"/>
              </a:spcBef>
              <a:buClr>
                <a:srgbClr val="B5D040"/>
              </a:buClr>
              <a:buFont typeface="Wingdings" charset="0"/>
              <a:buChar char="n"/>
            </a:pPr>
            <a:endParaRPr lang="fr-FR" sz="1600">
              <a:solidFill>
                <a:schemeClr val="tx1"/>
              </a:solidFill>
              <a:latin typeface="Century Gothic" charset="0"/>
              <a:cs typeface="Century Gothic" charset="0"/>
            </a:endParaRPr>
          </a:p>
          <a:p>
            <a:pPr marL="457200" indent="-457200">
              <a:spcBef>
                <a:spcPts val="0"/>
              </a:spcBef>
              <a:buClr>
                <a:srgbClr val="B5D040"/>
              </a:buClr>
              <a:buFont typeface="Wingdings" charset="0"/>
              <a:buChar char="n"/>
            </a:pPr>
            <a:endParaRPr lang="fr-FR" sz="1600">
              <a:solidFill>
                <a:schemeClr val="tx1"/>
              </a:solidFill>
              <a:latin typeface="Century Gothic" charset="0"/>
              <a:cs typeface="Century Gothic" charset="0"/>
            </a:endParaRPr>
          </a:p>
          <a:p>
            <a:pPr marL="457200" indent="-457200">
              <a:spcBef>
                <a:spcPts val="0"/>
              </a:spcBef>
              <a:buClr>
                <a:srgbClr val="B5D040"/>
              </a:buClr>
              <a:buFont typeface="Wingdings" charset="0"/>
              <a:buChar char="n"/>
            </a:pPr>
            <a:endParaRPr lang="fr-FR" sz="1600">
              <a:solidFill>
                <a:schemeClr val="tx1"/>
              </a:solidFill>
              <a:latin typeface="Century Gothic" charset="0"/>
              <a:cs typeface="Century Gothic" charset="0"/>
            </a:endParaRPr>
          </a:p>
          <a:p>
            <a:pPr>
              <a:spcBef>
                <a:spcPts val="0"/>
              </a:spcBef>
              <a:buClr>
                <a:srgbClr val="B5D040"/>
              </a:buClr>
            </a:pPr>
            <a:endParaRPr lang="fr-FR" sz="1600" i="1">
              <a:solidFill>
                <a:schemeClr val="tx1"/>
              </a:solidFill>
              <a:latin typeface="Chalkboard"/>
              <a:cs typeface="Chalkboard"/>
            </a:endParaRPr>
          </a:p>
          <a:p>
            <a:pPr>
              <a:spcBef>
                <a:spcPts val="0"/>
              </a:spcBef>
              <a:buClr>
                <a:srgbClr val="B5D040"/>
              </a:buClr>
            </a:pPr>
            <a:endParaRPr lang="fr-FR" sz="1600" i="1">
              <a:solidFill>
                <a:schemeClr val="tx1"/>
              </a:solidFill>
              <a:latin typeface="Chalkboard"/>
              <a:cs typeface="Chalkboard"/>
            </a:endParaRPr>
          </a:p>
        </p:txBody>
      </p:sp>
      <p:sp>
        <p:nvSpPr>
          <p:cNvPr id="8" name="Espace réservé du numéro de diapositive 7"/>
          <p:cNvSpPr>
            <a:spLocks noGrp="1"/>
          </p:cNvSpPr>
          <p:nvPr>
            <p:ph type="sldNum" sz="quarter" idx="4"/>
          </p:nvPr>
        </p:nvSpPr>
        <p:spPr/>
        <p:txBody>
          <a:bodyPr/>
          <a:lstStyle/>
          <a:p>
            <a:fld id="{2F9A5648-B596-C640-B495-5D9F694734BC}" type="slidenum">
              <a:rPr lang="fr-FR" smtClean="0"/>
              <a:pPr/>
              <a:t>36</a:t>
            </a:fld>
            <a:endParaRPr lang="fr-FR"/>
          </a:p>
        </p:txBody>
      </p:sp>
      <p:pic>
        <p:nvPicPr>
          <p:cNvPr id="11" name="Image 10"/>
          <p:cNvPicPr/>
          <p:nvPr/>
        </p:nvPicPr>
        <p:blipFill>
          <a:blip r:embed="rId3">
            <a:extLst>
              <a:ext uri="{28A0092B-C50C-407E-A947-70E740481C1C}">
                <a14:useLocalDpi xmlns:a14="http://schemas.microsoft.com/office/drawing/2010/main" val="0"/>
              </a:ext>
            </a:extLst>
          </a:blip>
          <a:stretch>
            <a:fillRect/>
          </a:stretch>
        </p:blipFill>
        <p:spPr>
          <a:xfrm>
            <a:off x="5004048" y="3356992"/>
            <a:ext cx="3391376" cy="2927196"/>
          </a:xfrm>
          <a:prstGeom prst="rect">
            <a:avLst/>
          </a:prstGeom>
        </p:spPr>
      </p:pic>
      <p:sp>
        <p:nvSpPr>
          <p:cNvPr id="10" name="Text Box 1"/>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Logement </a:t>
            </a:r>
          </a:p>
          <a:p>
            <a:pPr>
              <a:buClrTx/>
              <a:buFontTx/>
              <a:buNone/>
            </a:pPr>
            <a:r>
              <a:rPr lang="fr-FR" b="1">
                <a:solidFill>
                  <a:srgbClr val="FF0000"/>
                </a:solidFill>
                <a:effectLst>
                  <a:outerShdw blurRad="38100" dist="38100" dir="2700000" algn="tl">
                    <a:srgbClr val="DDDDDD"/>
                  </a:outerShdw>
                </a:effectLst>
                <a:latin typeface="Century Gothic" charset="0"/>
              </a:rPr>
              <a:t>Confort thermique : paramètres objectifs</a:t>
            </a:r>
          </a:p>
        </p:txBody>
      </p:sp>
    </p:spTree>
    <p:extLst>
      <p:ext uri="{BB962C8B-B14F-4D97-AF65-F5344CB8AC3E}">
        <p14:creationId xmlns:p14="http://schemas.microsoft.com/office/powerpoint/2010/main" val="13632009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611560" y="260648"/>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9" name="ZoneTexte 8"/>
          <p:cNvSpPr txBox="1"/>
          <p:nvPr/>
        </p:nvSpPr>
        <p:spPr>
          <a:xfrm>
            <a:off x="467544" y="1268760"/>
            <a:ext cx="8424936" cy="584775"/>
          </a:xfrm>
          <a:prstGeom prst="rect">
            <a:avLst/>
          </a:prstGeom>
          <a:noFill/>
        </p:spPr>
        <p:txBody>
          <a:bodyPr wrap="square" rtlCol="0">
            <a:spAutoFit/>
          </a:bodyPr>
          <a:lstStyle/>
          <a:p>
            <a:pPr marL="457200" indent="-457200">
              <a:spcBef>
                <a:spcPts val="0"/>
              </a:spcBef>
              <a:buClr>
                <a:srgbClr val="B5D040"/>
              </a:buClr>
              <a:buFont typeface="Wingdings" charset="0"/>
              <a:buChar char="n"/>
            </a:pPr>
            <a:r>
              <a:rPr lang="fr-FR" sz="1600">
                <a:solidFill>
                  <a:schemeClr val="tx1"/>
                </a:solidFill>
                <a:latin typeface="Century Gothic" charset="0"/>
                <a:cs typeface="Century Gothic" charset="0"/>
              </a:rPr>
              <a:t>I</a:t>
            </a:r>
            <a:r>
              <a:rPr lang="fr-FR" sz="1600">
                <a:solidFill>
                  <a:srgbClr val="000000"/>
                </a:solidFill>
                <a:latin typeface="Century Gothic"/>
                <a:cs typeface="Century Gothic"/>
              </a:rPr>
              <a:t>dentité (culture et éducation) </a:t>
            </a:r>
          </a:p>
          <a:p>
            <a:pPr marL="457200" indent="-457200">
              <a:spcBef>
                <a:spcPts val="0"/>
              </a:spcBef>
              <a:buClr>
                <a:srgbClr val="B5D040"/>
              </a:buClr>
              <a:buFont typeface="Wingdings" charset="0"/>
              <a:buChar char="n"/>
            </a:pPr>
            <a:r>
              <a:rPr lang="fr-FR" sz="1600">
                <a:solidFill>
                  <a:srgbClr val="000000"/>
                </a:solidFill>
                <a:latin typeface="Century Gothic"/>
                <a:cs typeface="Century Gothic"/>
              </a:rPr>
              <a:t>Etat de santé, â</a:t>
            </a:r>
            <a:r>
              <a:rPr lang="fr-FR" altLang="ja-JP" sz="1600">
                <a:solidFill>
                  <a:srgbClr val="000000"/>
                </a:solidFill>
                <a:latin typeface="Century Gothic"/>
                <a:cs typeface="Century Gothic"/>
              </a:rPr>
              <a:t>ge, </a:t>
            </a:r>
            <a:r>
              <a:rPr lang="fr-FR" altLang="ja-JP" sz="1600" err="1">
                <a:solidFill>
                  <a:srgbClr val="000000"/>
                </a:solidFill>
                <a:latin typeface="Century Gothic"/>
                <a:cs typeface="Century Gothic"/>
              </a:rPr>
              <a:t>etc</a:t>
            </a:r>
            <a:endParaRPr lang="fr-FR" altLang="ja-JP" sz="1600">
              <a:solidFill>
                <a:srgbClr val="000000"/>
              </a:solidFill>
              <a:latin typeface="Century Gothic"/>
              <a:cs typeface="Century Gothic"/>
            </a:endParaRPr>
          </a:p>
        </p:txBody>
      </p:sp>
      <p:sp>
        <p:nvSpPr>
          <p:cNvPr id="8" name="Espace réservé du numéro de diapositive 7"/>
          <p:cNvSpPr>
            <a:spLocks noGrp="1"/>
          </p:cNvSpPr>
          <p:nvPr>
            <p:ph type="sldNum" sz="quarter" idx="4"/>
          </p:nvPr>
        </p:nvSpPr>
        <p:spPr/>
        <p:txBody>
          <a:bodyPr/>
          <a:lstStyle/>
          <a:p>
            <a:fld id="{2F9A5648-B596-C640-B495-5D9F694734BC}" type="slidenum">
              <a:rPr lang="fr-FR" smtClean="0"/>
              <a:pPr/>
              <a:t>37</a:t>
            </a:fld>
            <a:endParaRPr lang="fr-FR"/>
          </a:p>
        </p:txBody>
      </p:sp>
      <p:sp>
        <p:nvSpPr>
          <p:cNvPr id="10" name="Text Box 1"/>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Logement </a:t>
            </a:r>
          </a:p>
          <a:p>
            <a:pPr>
              <a:buClrTx/>
              <a:buFontTx/>
              <a:buNone/>
            </a:pPr>
            <a:r>
              <a:rPr lang="fr-FR" b="1">
                <a:solidFill>
                  <a:srgbClr val="FF0000"/>
                </a:solidFill>
                <a:effectLst>
                  <a:outerShdw blurRad="38100" dist="38100" dir="2700000" algn="tl">
                    <a:srgbClr val="DDDDDD"/>
                  </a:outerShdw>
                </a:effectLst>
                <a:latin typeface="Century Gothic" charset="0"/>
              </a:rPr>
              <a:t>Confort thermique : paramètres subjectifs</a:t>
            </a:r>
          </a:p>
        </p:txBody>
      </p:sp>
      <p:pic>
        <p:nvPicPr>
          <p:cNvPr id="7" name="Image 6" descr="Capture d’écran 2017-01-11 à 12.25.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708920"/>
            <a:ext cx="3022600" cy="2908300"/>
          </a:xfrm>
          <a:prstGeom prst="rect">
            <a:avLst/>
          </a:prstGeom>
        </p:spPr>
      </p:pic>
      <p:pic>
        <p:nvPicPr>
          <p:cNvPr id="12" name="Image 11" descr="Capture d’écran 2017-01-11 à 12.28.1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1880" y="3284984"/>
            <a:ext cx="3480386" cy="2160240"/>
          </a:xfrm>
          <a:prstGeom prst="rect">
            <a:avLst/>
          </a:prstGeom>
        </p:spPr>
      </p:pic>
      <p:pic>
        <p:nvPicPr>
          <p:cNvPr id="13" name="Image 12" descr="Capture d’écran 2015-08-21 à 16.57.4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6296" y="3933056"/>
            <a:ext cx="1634083" cy="797306"/>
          </a:xfrm>
          <a:prstGeom prst="rect">
            <a:avLst/>
          </a:prstGeom>
        </p:spPr>
      </p:pic>
    </p:spTree>
    <p:extLst>
      <p:ext uri="{BB962C8B-B14F-4D97-AF65-F5344CB8AC3E}">
        <p14:creationId xmlns:p14="http://schemas.microsoft.com/office/powerpoint/2010/main" val="353637187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2F9A5648-B596-C640-B495-5D9F694734BC}" type="slidenum">
              <a:rPr lang="fr-FR" smtClean="0"/>
              <a:pPr/>
              <a:t>38</a:t>
            </a:fld>
            <a:endParaRPr lang="fr-FR"/>
          </a:p>
        </p:txBody>
      </p:sp>
      <p:sp>
        <p:nvSpPr>
          <p:cNvPr id="3" name="Espace réservé du numéro de diapositive 1"/>
          <p:cNvSpPr txBox="1">
            <a:spLocks/>
          </p:cNvSpPr>
          <p:nvPr/>
        </p:nvSpPr>
        <p:spPr>
          <a:xfrm>
            <a:off x="8532440" y="6492875"/>
            <a:ext cx="635000" cy="365125"/>
          </a:xfrm>
          <a:prstGeom prst="rect">
            <a:avLst/>
          </a:prstGeom>
        </p:spPr>
        <p:txBody>
          <a:bodyPr vert="horz" lIns="91440" tIns="45720" rIns="91440" bIns="45720" rtlCol="0" anchor="ctr"/>
          <a:lstStyle>
            <a:defPPr>
              <a:defRPr lang="en-GB"/>
            </a:defPPr>
            <a:lvl1pPr algn="r" defTabSz="449263" rtl="0" fontAlgn="base">
              <a:spcBef>
                <a:spcPct val="0"/>
              </a:spcBef>
              <a:spcAft>
                <a:spcPct val="0"/>
              </a:spcAft>
              <a:buClr>
                <a:srgbClr val="000000"/>
              </a:buClr>
              <a:buSzPct val="100000"/>
              <a:buFont typeface="Times New Roman" charset="0"/>
              <a:defRPr sz="1200" kern="1200">
                <a:solidFill>
                  <a:srgbClr val="000000"/>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a:lstStyle>
          <a:p>
            <a:fld id="{2F9A5648-B596-C640-B495-5D9F694734BC}" type="slidenum">
              <a:rPr lang="fr-FR" smtClean="0"/>
              <a:pPr/>
              <a:t>38</a:t>
            </a:fld>
            <a:endParaRPr lang="fr-FR"/>
          </a:p>
        </p:txBody>
      </p:sp>
      <p:sp>
        <p:nvSpPr>
          <p:cNvPr id="4"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5" name="ZoneTexte 4"/>
          <p:cNvSpPr txBox="1"/>
          <p:nvPr/>
        </p:nvSpPr>
        <p:spPr>
          <a:xfrm>
            <a:off x="755576" y="1340768"/>
            <a:ext cx="8053882" cy="1077218"/>
          </a:xfrm>
          <a:prstGeom prst="rect">
            <a:avLst/>
          </a:prstGeom>
          <a:noFill/>
        </p:spPr>
        <p:txBody>
          <a:bodyPr wrap="square" rtlCol="0">
            <a:spAutoFit/>
          </a:bodyPr>
          <a:lstStyle/>
          <a:p>
            <a:pPr marL="457200" indent="-457200">
              <a:spcBef>
                <a:spcPts val="0"/>
              </a:spcBef>
              <a:buClr>
                <a:srgbClr val="B5D040"/>
              </a:buClr>
              <a:buFont typeface="Wingdings" charset="0"/>
              <a:buChar char="n"/>
            </a:pPr>
            <a:r>
              <a:rPr lang="fr-FR" sz="1600" b="1">
                <a:solidFill>
                  <a:schemeClr val="tx1"/>
                </a:solidFill>
                <a:latin typeface="Century Gothic" charset="0"/>
                <a:cs typeface="Century Gothic" charset="0"/>
              </a:rPr>
              <a:t>Ventilateur</a:t>
            </a:r>
            <a:r>
              <a:rPr lang="fr-FR" sz="1600">
                <a:solidFill>
                  <a:schemeClr val="tx1"/>
                </a:solidFill>
                <a:latin typeface="Century Gothic" charset="0"/>
                <a:cs typeface="Century Gothic" charset="0"/>
              </a:rPr>
              <a:t> de plafond qui rafraîchit ma </a:t>
            </a:r>
            <a:r>
              <a:rPr lang="fr-FR" sz="1600">
                <a:solidFill>
                  <a:srgbClr val="FF0000"/>
                </a:solidFill>
                <a:latin typeface="Century Gothic" charset="0"/>
                <a:cs typeface="Century Gothic" charset="0"/>
              </a:rPr>
              <a:t>peau</a:t>
            </a:r>
            <a:r>
              <a:rPr lang="fr-FR" sz="1600">
                <a:solidFill>
                  <a:schemeClr val="tx1"/>
                </a:solidFill>
                <a:latin typeface="Century Gothic" charset="0"/>
                <a:cs typeface="Century Gothic" charset="0"/>
              </a:rPr>
              <a:t> en brassant l’air</a:t>
            </a:r>
          </a:p>
          <a:p>
            <a:pPr marL="457200" indent="-457200">
              <a:spcBef>
                <a:spcPts val="0"/>
              </a:spcBef>
              <a:buClr>
                <a:srgbClr val="B5D040"/>
              </a:buClr>
              <a:buFont typeface="Wingdings" charset="0"/>
              <a:buChar char="n"/>
            </a:pPr>
            <a:r>
              <a:rPr lang="fr-FR" sz="1600" b="1">
                <a:solidFill>
                  <a:schemeClr val="tx1"/>
                </a:solidFill>
                <a:latin typeface="Century Gothic" charset="0"/>
                <a:cs typeface="Century Gothic" charset="0"/>
              </a:rPr>
              <a:t>Brumisateur</a:t>
            </a:r>
            <a:r>
              <a:rPr lang="fr-FR" sz="1600">
                <a:solidFill>
                  <a:schemeClr val="tx1"/>
                </a:solidFill>
                <a:latin typeface="Century Gothic" charset="0"/>
                <a:cs typeface="Century Gothic" charset="0"/>
              </a:rPr>
              <a:t> qui rafraîchit ma </a:t>
            </a:r>
            <a:r>
              <a:rPr lang="fr-FR" sz="1600">
                <a:solidFill>
                  <a:srgbClr val="FF0000"/>
                </a:solidFill>
                <a:latin typeface="Century Gothic" charset="0"/>
                <a:cs typeface="Century Gothic" charset="0"/>
              </a:rPr>
              <a:t>peau et l’air </a:t>
            </a:r>
            <a:r>
              <a:rPr lang="fr-FR" sz="1600">
                <a:solidFill>
                  <a:schemeClr val="tx1"/>
                </a:solidFill>
                <a:latin typeface="Century Gothic" charset="0"/>
                <a:cs typeface="Century Gothic" charset="0"/>
              </a:rPr>
              <a:t>de la pièce en projetant de fines gouttelettes d’eau qui s’évaporent immédiatement</a:t>
            </a:r>
          </a:p>
          <a:p>
            <a:pPr>
              <a:spcBef>
                <a:spcPts val="0"/>
              </a:spcBef>
              <a:buClr>
                <a:srgbClr val="B5D040"/>
              </a:buClr>
            </a:pPr>
            <a:endParaRPr lang="fr-FR" sz="1600">
              <a:solidFill>
                <a:schemeClr val="tx1"/>
              </a:solidFill>
              <a:latin typeface="Century Gothic" charset="0"/>
              <a:cs typeface="Century Gothic" charset="0"/>
            </a:endParaRPr>
          </a:p>
        </p:txBody>
      </p:sp>
      <p:sp>
        <p:nvSpPr>
          <p:cNvPr id="6" name="Espace réservé du numéro de diapositive 2"/>
          <p:cNvSpPr txBox="1">
            <a:spLocks/>
          </p:cNvSpPr>
          <p:nvPr/>
        </p:nvSpPr>
        <p:spPr>
          <a:xfrm>
            <a:off x="8532440" y="6492875"/>
            <a:ext cx="635000" cy="365125"/>
          </a:xfrm>
          <a:prstGeom prst="rect">
            <a:avLst/>
          </a:prstGeom>
        </p:spPr>
        <p:txBody>
          <a:bodyPr vert="horz" lIns="91440" tIns="45720" rIns="91440" bIns="45720" rtlCol="0" anchor="ctr"/>
          <a:lstStyle>
            <a:defPPr>
              <a:defRPr lang="en-GB"/>
            </a:defPPr>
            <a:lvl1pPr algn="r" defTabSz="449263" rtl="0" fontAlgn="base">
              <a:spcBef>
                <a:spcPct val="0"/>
              </a:spcBef>
              <a:spcAft>
                <a:spcPct val="0"/>
              </a:spcAft>
              <a:buClr>
                <a:srgbClr val="000000"/>
              </a:buClr>
              <a:buSzPct val="100000"/>
              <a:buFont typeface="Times New Roman" charset="0"/>
              <a:defRPr sz="1200" kern="1200">
                <a:solidFill>
                  <a:srgbClr val="000000"/>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a:lstStyle>
          <a:p>
            <a:fld id="{2F9A5648-B596-C640-B495-5D9F694734BC}" type="slidenum">
              <a:rPr lang="fr-FR" smtClean="0"/>
              <a:pPr/>
              <a:t>38</a:t>
            </a:fld>
            <a:endParaRPr lang="fr-FR"/>
          </a:p>
        </p:txBody>
      </p:sp>
      <p:pic>
        <p:nvPicPr>
          <p:cNvPr id="8" name="Image 7" descr="Capture d’écran 2014-03-31 à 16.36.22.png"/>
          <p:cNvPicPr/>
          <p:nvPr/>
        </p:nvPicPr>
        <p:blipFill>
          <a:blip r:embed="rId2">
            <a:extLst>
              <a:ext uri="{28A0092B-C50C-407E-A947-70E740481C1C}">
                <a14:useLocalDpi xmlns:a14="http://schemas.microsoft.com/office/drawing/2010/main" val="0"/>
              </a:ext>
            </a:extLst>
          </a:blip>
          <a:stretch>
            <a:fillRect/>
          </a:stretch>
        </p:blipFill>
        <p:spPr>
          <a:xfrm>
            <a:off x="899592" y="2636912"/>
            <a:ext cx="2808312" cy="1800200"/>
          </a:xfrm>
          <a:prstGeom prst="rect">
            <a:avLst/>
          </a:prstGeom>
        </p:spPr>
      </p:pic>
      <p:graphicFrame>
        <p:nvGraphicFramePr>
          <p:cNvPr id="9" name="Tableau 8"/>
          <p:cNvGraphicFramePr>
            <a:graphicFrameLocks noGrp="1"/>
          </p:cNvGraphicFramePr>
          <p:nvPr>
            <p:extLst>
              <p:ext uri="{D42A27DB-BD31-4B8C-83A1-F6EECF244321}">
                <p14:modId xmlns:p14="http://schemas.microsoft.com/office/powerpoint/2010/main" val="4014679967"/>
              </p:ext>
            </p:extLst>
          </p:nvPr>
        </p:nvGraphicFramePr>
        <p:xfrm>
          <a:off x="3995936" y="2636912"/>
          <a:ext cx="4128120" cy="1854200"/>
        </p:xfrm>
        <a:graphic>
          <a:graphicData uri="http://schemas.openxmlformats.org/drawingml/2006/table">
            <a:tbl>
              <a:tblPr firstRow="1" bandRow="1">
                <a:tableStyleId>{284E427A-3D55-4303-BF80-6455036E1DE7}</a:tableStyleId>
              </a:tblPr>
              <a:tblGrid>
                <a:gridCol w="2064060">
                  <a:extLst>
                    <a:ext uri="{9D8B030D-6E8A-4147-A177-3AD203B41FA5}">
                      <a16:colId xmlns:a16="http://schemas.microsoft.com/office/drawing/2014/main" xmlns="" val="20000"/>
                    </a:ext>
                  </a:extLst>
                </a:gridCol>
                <a:gridCol w="2064060">
                  <a:extLst>
                    <a:ext uri="{9D8B030D-6E8A-4147-A177-3AD203B41FA5}">
                      <a16:colId xmlns:a16="http://schemas.microsoft.com/office/drawing/2014/main" xmlns="" val="20001"/>
                    </a:ext>
                  </a:extLst>
                </a:gridCol>
              </a:tblGrid>
              <a:tr h="370840">
                <a:tc>
                  <a:txBody>
                    <a:bodyPr/>
                    <a:lstStyle/>
                    <a:p>
                      <a:pPr algn="ctr"/>
                      <a:r>
                        <a:rPr lang="fr-FR" b="0" i="1">
                          <a:latin typeface="Chalkboard"/>
                          <a:cs typeface="Chalkboard"/>
                        </a:rPr>
                        <a:t>Taille de la pièce</a:t>
                      </a:r>
                    </a:p>
                  </a:txBody>
                  <a:tcPr/>
                </a:tc>
                <a:tc>
                  <a:txBody>
                    <a:bodyPr/>
                    <a:lstStyle/>
                    <a:p>
                      <a:pPr algn="ctr"/>
                      <a:r>
                        <a:rPr lang="fr-FR" b="0" i="1">
                          <a:latin typeface="Chalkboard"/>
                          <a:cs typeface="Chalkboard"/>
                        </a:rPr>
                        <a:t>Diamètre</a:t>
                      </a:r>
                    </a:p>
                  </a:txBody>
                  <a:tcPr/>
                </a:tc>
                <a:extLst>
                  <a:ext uri="{0D108BD9-81ED-4DB2-BD59-A6C34878D82A}">
                    <a16:rowId xmlns:a16="http://schemas.microsoft.com/office/drawing/2014/main" xmlns="" val="10000"/>
                  </a:ext>
                </a:extLst>
              </a:tr>
              <a:tr h="370840">
                <a:tc>
                  <a:txBody>
                    <a:bodyPr/>
                    <a:lstStyle/>
                    <a:p>
                      <a:pPr algn="ctr"/>
                      <a:r>
                        <a:rPr lang="fr-FR" sz="1400">
                          <a:latin typeface="Century Gothic"/>
                          <a:cs typeface="Century Gothic"/>
                        </a:rPr>
                        <a:t>&lt; 20 m</a:t>
                      </a:r>
                      <a:r>
                        <a:rPr lang="fr-FR" sz="1400" baseline="30000">
                          <a:latin typeface="Century Gothic"/>
                          <a:cs typeface="Century Gothic"/>
                        </a:rPr>
                        <a:t>2</a:t>
                      </a:r>
                    </a:p>
                  </a:txBody>
                  <a:tcPr/>
                </a:tc>
                <a:tc>
                  <a:txBody>
                    <a:bodyPr/>
                    <a:lstStyle/>
                    <a:p>
                      <a:pPr algn="ctr"/>
                      <a:r>
                        <a:rPr lang="fr-FR" sz="1400">
                          <a:latin typeface="Century Gothic"/>
                          <a:cs typeface="Century Gothic"/>
                        </a:rPr>
                        <a:t>&lt; 1 mètre</a:t>
                      </a:r>
                    </a:p>
                  </a:txBody>
                  <a:tcPr/>
                </a:tc>
                <a:extLst>
                  <a:ext uri="{0D108BD9-81ED-4DB2-BD59-A6C34878D82A}">
                    <a16:rowId xmlns:a16="http://schemas.microsoft.com/office/drawing/2014/main" xmlns="" val="10001"/>
                  </a:ext>
                </a:extLst>
              </a:tr>
              <a:tr h="370840">
                <a:tc>
                  <a:txBody>
                    <a:bodyPr/>
                    <a:lstStyle/>
                    <a:p>
                      <a:pPr algn="ctr"/>
                      <a:r>
                        <a:rPr lang="fr-FR" sz="1400">
                          <a:latin typeface="Century Gothic"/>
                          <a:cs typeface="Century Gothic"/>
                        </a:rPr>
                        <a:t>20 à 30 m</a:t>
                      </a:r>
                      <a:r>
                        <a:rPr lang="fr-FR" sz="1400" baseline="30000">
                          <a:latin typeface="Century Gothic"/>
                          <a:cs typeface="Century Gothic"/>
                        </a:rPr>
                        <a:t>2</a:t>
                      </a:r>
                    </a:p>
                  </a:txBody>
                  <a:tcPr/>
                </a:tc>
                <a:tc>
                  <a:txBody>
                    <a:bodyPr/>
                    <a:lstStyle/>
                    <a:p>
                      <a:pPr algn="ctr"/>
                      <a:r>
                        <a:rPr lang="fr-FR" sz="1400">
                          <a:latin typeface="Century Gothic"/>
                          <a:cs typeface="Century Gothic"/>
                        </a:rPr>
                        <a:t>1 à 1,20 mètre</a:t>
                      </a:r>
                    </a:p>
                  </a:txBody>
                  <a:tcPr/>
                </a:tc>
                <a:extLst>
                  <a:ext uri="{0D108BD9-81ED-4DB2-BD59-A6C34878D82A}">
                    <a16:rowId xmlns:a16="http://schemas.microsoft.com/office/drawing/2014/main" xmlns="" val="10002"/>
                  </a:ext>
                </a:extLst>
              </a:tr>
              <a:tr h="370840">
                <a:tc>
                  <a:txBody>
                    <a:bodyPr/>
                    <a:lstStyle/>
                    <a:p>
                      <a:pPr algn="ctr"/>
                      <a:r>
                        <a:rPr lang="fr-FR" sz="1400">
                          <a:latin typeface="Century Gothic"/>
                          <a:cs typeface="Century Gothic"/>
                        </a:rPr>
                        <a:t>30 à 40 m</a:t>
                      </a:r>
                      <a:r>
                        <a:rPr lang="fr-FR" sz="1400" baseline="30000">
                          <a:latin typeface="Century Gothic"/>
                          <a:cs typeface="Century Gothic"/>
                        </a:rPr>
                        <a:t>2</a:t>
                      </a:r>
                    </a:p>
                  </a:txBody>
                  <a:tcPr/>
                </a:tc>
                <a:tc>
                  <a:txBody>
                    <a:bodyPr/>
                    <a:lstStyle/>
                    <a:p>
                      <a:pPr algn="ctr"/>
                      <a:r>
                        <a:rPr lang="fr-FR" sz="1400">
                          <a:latin typeface="Century Gothic"/>
                          <a:cs typeface="Century Gothic"/>
                        </a:rPr>
                        <a:t>1 à 1,40</a:t>
                      </a:r>
                      <a:r>
                        <a:rPr lang="fr-FR" sz="1400" baseline="0">
                          <a:latin typeface="Century Gothic"/>
                          <a:cs typeface="Century Gothic"/>
                        </a:rPr>
                        <a:t> mètre</a:t>
                      </a:r>
                      <a:endParaRPr lang="fr-FR" sz="1400">
                        <a:latin typeface="Century Gothic"/>
                        <a:cs typeface="Century Gothic"/>
                      </a:endParaRPr>
                    </a:p>
                  </a:txBody>
                  <a:tcPr/>
                </a:tc>
                <a:extLst>
                  <a:ext uri="{0D108BD9-81ED-4DB2-BD59-A6C34878D82A}">
                    <a16:rowId xmlns:a16="http://schemas.microsoft.com/office/drawing/2014/main" xmlns="" val="10003"/>
                  </a:ext>
                </a:extLst>
              </a:tr>
              <a:tr h="370840">
                <a:tc>
                  <a:txBody>
                    <a:bodyPr/>
                    <a:lstStyle/>
                    <a:p>
                      <a:pPr algn="ctr"/>
                      <a:r>
                        <a:rPr lang="fr-FR" sz="1400">
                          <a:latin typeface="Century Gothic"/>
                          <a:cs typeface="Century Gothic"/>
                        </a:rPr>
                        <a:t>&gt;40 m</a:t>
                      </a:r>
                      <a:r>
                        <a:rPr lang="fr-FR" sz="1400" baseline="30000">
                          <a:latin typeface="Century Gothic"/>
                          <a:cs typeface="Century Gothic"/>
                        </a:rPr>
                        <a:t>2</a:t>
                      </a:r>
                    </a:p>
                  </a:txBody>
                  <a:tcPr/>
                </a:tc>
                <a:tc>
                  <a:txBody>
                    <a:bodyPr/>
                    <a:lstStyle/>
                    <a:p>
                      <a:pPr algn="ctr"/>
                      <a:r>
                        <a:rPr lang="fr-FR" sz="1400">
                          <a:latin typeface="Century Gothic"/>
                          <a:cs typeface="Century Gothic"/>
                        </a:rPr>
                        <a:t>2 ventilateurs</a:t>
                      </a:r>
                    </a:p>
                  </a:txBody>
                  <a:tcPr/>
                </a:tc>
                <a:extLst>
                  <a:ext uri="{0D108BD9-81ED-4DB2-BD59-A6C34878D82A}">
                    <a16:rowId xmlns:a16="http://schemas.microsoft.com/office/drawing/2014/main" xmlns="" val="10004"/>
                  </a:ext>
                </a:extLst>
              </a:tr>
            </a:tbl>
          </a:graphicData>
        </a:graphic>
      </p:graphicFrame>
      <p:pic>
        <p:nvPicPr>
          <p:cNvPr id="10" name="Image 9" descr="Capture d’écran 2014-03-31 à 19.12.37.png"/>
          <p:cNvPicPr/>
          <p:nvPr/>
        </p:nvPicPr>
        <p:blipFill>
          <a:blip r:embed="rId3">
            <a:extLst>
              <a:ext uri="{28A0092B-C50C-407E-A947-70E740481C1C}">
                <a14:useLocalDpi xmlns:a14="http://schemas.microsoft.com/office/drawing/2010/main" val="0"/>
              </a:ext>
            </a:extLst>
          </a:blip>
          <a:stretch>
            <a:fillRect/>
          </a:stretch>
        </p:blipFill>
        <p:spPr>
          <a:xfrm>
            <a:off x="1187624" y="4797152"/>
            <a:ext cx="2881625" cy="1565652"/>
          </a:xfrm>
          <a:prstGeom prst="rect">
            <a:avLst/>
          </a:prstGeom>
        </p:spPr>
      </p:pic>
      <p:pic>
        <p:nvPicPr>
          <p:cNvPr id="11" name="Image 10" descr="Capture d’écran 2014-03-31 à 19.04.10.png"/>
          <p:cNvPicPr/>
          <p:nvPr/>
        </p:nvPicPr>
        <p:blipFill>
          <a:blip r:embed="rId4">
            <a:extLst>
              <a:ext uri="{28A0092B-C50C-407E-A947-70E740481C1C}">
                <a14:useLocalDpi xmlns:a14="http://schemas.microsoft.com/office/drawing/2010/main" val="0"/>
              </a:ext>
            </a:extLst>
          </a:blip>
          <a:stretch>
            <a:fillRect/>
          </a:stretch>
        </p:blipFill>
        <p:spPr>
          <a:xfrm>
            <a:off x="4788024" y="4581127"/>
            <a:ext cx="2088232" cy="1911747"/>
          </a:xfrm>
          <a:prstGeom prst="rect">
            <a:avLst/>
          </a:prstGeom>
        </p:spPr>
      </p:pic>
      <p:sp>
        <p:nvSpPr>
          <p:cNvPr id="12" name="Text Box 1"/>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Logement </a:t>
            </a:r>
          </a:p>
          <a:p>
            <a:pPr>
              <a:buClrTx/>
              <a:buFontTx/>
              <a:buNone/>
            </a:pPr>
            <a:r>
              <a:rPr lang="fr-FR" b="1">
                <a:solidFill>
                  <a:srgbClr val="FF0000"/>
                </a:solidFill>
                <a:effectLst>
                  <a:outerShdw blurRad="38100" dist="38100" dir="2700000" algn="tl">
                    <a:srgbClr val="DDDDDD"/>
                  </a:outerShdw>
                </a:effectLst>
                <a:latin typeface="Century Gothic" charset="0"/>
              </a:rPr>
              <a:t>Focus sur l’été : petits équipements</a:t>
            </a:r>
          </a:p>
        </p:txBody>
      </p:sp>
    </p:spTree>
    <p:extLst>
      <p:ext uri="{BB962C8B-B14F-4D97-AF65-F5344CB8AC3E}">
        <p14:creationId xmlns:p14="http://schemas.microsoft.com/office/powerpoint/2010/main" val="1816775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2F9A5648-B596-C640-B495-5D9F694734BC}" type="slidenum">
              <a:rPr lang="fr-FR" smtClean="0"/>
              <a:pPr/>
              <a:t>39</a:t>
            </a:fld>
            <a:endParaRPr lang="fr-FR"/>
          </a:p>
        </p:txBody>
      </p:sp>
      <p:sp>
        <p:nvSpPr>
          <p:cNvPr id="3" name="ZoneTexte 2"/>
          <p:cNvSpPr txBox="1"/>
          <p:nvPr/>
        </p:nvSpPr>
        <p:spPr>
          <a:xfrm>
            <a:off x="755576" y="1340768"/>
            <a:ext cx="8053882" cy="2554545"/>
          </a:xfrm>
          <a:prstGeom prst="rect">
            <a:avLst/>
          </a:prstGeom>
          <a:noFill/>
        </p:spPr>
        <p:txBody>
          <a:bodyPr wrap="square" rtlCol="0">
            <a:spAutoFit/>
          </a:bodyPr>
          <a:lstStyle/>
          <a:p>
            <a:pPr marL="457200" indent="-457200">
              <a:spcBef>
                <a:spcPts val="0"/>
              </a:spcBef>
              <a:buClr>
                <a:srgbClr val="B5D040"/>
              </a:buClr>
              <a:buFont typeface="Wingdings" charset="0"/>
              <a:buChar char="n"/>
            </a:pPr>
            <a:r>
              <a:rPr lang="fr-FR" sz="1600">
                <a:solidFill>
                  <a:schemeClr val="tx1"/>
                </a:solidFill>
                <a:latin typeface="Century Gothic" charset="0"/>
                <a:cs typeface="Century Gothic" charset="0"/>
              </a:rPr>
              <a:t>Je réduis les apports de chaleurs INTERNES</a:t>
            </a:r>
          </a:p>
          <a:p>
            <a:pPr marL="1080000" indent="-457200">
              <a:spcBef>
                <a:spcPts val="0"/>
              </a:spcBef>
              <a:buClr>
                <a:srgbClr val="B5D040"/>
              </a:buClr>
              <a:buFont typeface="Wingdings" charset="2"/>
              <a:buChar char="Ø"/>
            </a:pPr>
            <a:r>
              <a:rPr lang="fr-FR" sz="1600">
                <a:solidFill>
                  <a:schemeClr val="tx1"/>
                </a:solidFill>
                <a:latin typeface="Century Gothic" charset="0"/>
                <a:cs typeface="Century Gothic" charset="0"/>
              </a:rPr>
              <a:t>J’applique les comportements économes liés à l’électricité spécifique. </a:t>
            </a:r>
          </a:p>
          <a:p>
            <a:pPr marL="1080000" indent="-457200">
              <a:spcBef>
                <a:spcPts val="0"/>
              </a:spcBef>
              <a:buClr>
                <a:srgbClr val="B5D040"/>
              </a:buClr>
              <a:buFont typeface="Wingdings" charset="2"/>
              <a:buChar char="Ø"/>
            </a:pPr>
            <a:r>
              <a:rPr lang="fr-FR" sz="1600">
                <a:solidFill>
                  <a:schemeClr val="tx1"/>
                </a:solidFill>
                <a:latin typeface="Century Gothic" charset="0"/>
                <a:cs typeface="Century Gothic" charset="0"/>
              </a:rPr>
              <a:t>Je limite le temps de cuisson. </a:t>
            </a:r>
          </a:p>
          <a:p>
            <a:pPr marL="457200" indent="-457200">
              <a:spcBef>
                <a:spcPts val="0"/>
              </a:spcBef>
              <a:buClr>
                <a:srgbClr val="B5D040"/>
              </a:buClr>
              <a:buFont typeface="Wingdings" charset="0"/>
              <a:buChar char="n"/>
            </a:pPr>
            <a:endParaRPr lang="fr-FR" sz="1600">
              <a:solidFill>
                <a:schemeClr val="tx1"/>
              </a:solidFill>
              <a:latin typeface="Century Gothic" charset="0"/>
              <a:cs typeface="Century Gothic" charset="0"/>
            </a:endParaRPr>
          </a:p>
          <a:p>
            <a:pPr marL="457200" indent="-457200">
              <a:spcBef>
                <a:spcPts val="0"/>
              </a:spcBef>
              <a:buClr>
                <a:srgbClr val="B5D040"/>
              </a:buClr>
              <a:buFont typeface="Wingdings" charset="0"/>
              <a:buChar char="n"/>
            </a:pPr>
            <a:r>
              <a:rPr lang="fr-FR" sz="1600">
                <a:solidFill>
                  <a:schemeClr val="tx1"/>
                </a:solidFill>
                <a:latin typeface="Century Gothic" charset="0"/>
                <a:cs typeface="Century Gothic" charset="0"/>
              </a:rPr>
              <a:t>J’évacue la nuit et/ou au petit matin la chaleur contenue dans mon logement.</a:t>
            </a:r>
            <a:br>
              <a:rPr lang="fr-FR" sz="1600">
                <a:solidFill>
                  <a:schemeClr val="tx1"/>
                </a:solidFill>
                <a:latin typeface="Century Gothic" charset="0"/>
                <a:cs typeface="Century Gothic" charset="0"/>
              </a:rPr>
            </a:br>
            <a:r>
              <a:rPr lang="fr-FR" sz="1600">
                <a:solidFill>
                  <a:schemeClr val="tx1"/>
                </a:solidFill>
                <a:latin typeface="Century Gothic" charset="0"/>
                <a:cs typeface="Century Gothic" charset="0"/>
              </a:rPr>
              <a:t>En début de matinée, quand la température extérieure commence à monter, je ferme les volets et les fenêtres.</a:t>
            </a:r>
          </a:p>
          <a:p>
            <a:pPr marL="457200" indent="-457200">
              <a:spcBef>
                <a:spcPts val="0"/>
              </a:spcBef>
              <a:buClr>
                <a:srgbClr val="B5D040"/>
              </a:buClr>
              <a:buFont typeface="Wingdings" charset="0"/>
              <a:buChar char="n"/>
            </a:pPr>
            <a:endParaRPr lang="fr-FR" sz="1600">
              <a:solidFill>
                <a:schemeClr val="tx1"/>
              </a:solidFill>
              <a:latin typeface="Century Gothic" charset="0"/>
              <a:cs typeface="Century Gothic" charset="0"/>
            </a:endParaRPr>
          </a:p>
        </p:txBody>
      </p:sp>
      <p:sp>
        <p:nvSpPr>
          <p:cNvPr id="4" name="Text Box 1"/>
          <p:cNvSpPr txBox="1">
            <a:spLocks noChangeArrowheads="1"/>
          </p:cNvSpPr>
          <p:nvPr/>
        </p:nvSpPr>
        <p:spPr bwMode="auto">
          <a:xfrm>
            <a:off x="611560" y="-14436"/>
            <a:ext cx="819789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Logement </a:t>
            </a:r>
          </a:p>
          <a:p>
            <a:pPr>
              <a:buClrTx/>
              <a:buFontTx/>
              <a:buNone/>
            </a:pPr>
            <a:r>
              <a:rPr lang="fr-FR" b="1">
                <a:solidFill>
                  <a:srgbClr val="FF0000"/>
                </a:solidFill>
                <a:effectLst>
                  <a:outerShdw blurRad="38100" dist="38100" dir="2700000" algn="tl">
                    <a:srgbClr val="DDDDDD"/>
                  </a:outerShdw>
                </a:effectLst>
                <a:latin typeface="Century Gothic" charset="0"/>
              </a:rPr>
              <a:t>Focus sur l’été : comportements adaptés</a:t>
            </a:r>
          </a:p>
        </p:txBody>
      </p:sp>
    </p:spTree>
    <p:extLst>
      <p:ext uri="{BB962C8B-B14F-4D97-AF65-F5344CB8AC3E}">
        <p14:creationId xmlns:p14="http://schemas.microsoft.com/office/powerpoint/2010/main" val="3062661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13" name="Text Box 1"/>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2800" b="1">
                <a:solidFill>
                  <a:srgbClr val="FF0000"/>
                </a:solidFill>
                <a:effectLst>
                  <a:outerShdw blurRad="38100" dist="38100" dir="2700000" algn="tl">
                    <a:srgbClr val="DDDDDD"/>
                  </a:outerShdw>
                </a:effectLst>
                <a:latin typeface="Century Gothic" charset="0"/>
              </a:rPr>
              <a:t>Sommaire</a:t>
            </a:r>
          </a:p>
        </p:txBody>
      </p:sp>
      <p:sp>
        <p:nvSpPr>
          <p:cNvPr id="9" name="ZoneTexte 8"/>
          <p:cNvSpPr txBox="1"/>
          <p:nvPr/>
        </p:nvSpPr>
        <p:spPr>
          <a:xfrm>
            <a:off x="590550" y="1128564"/>
            <a:ext cx="8424936" cy="3539430"/>
          </a:xfrm>
          <a:prstGeom prst="rect">
            <a:avLst/>
          </a:prstGeom>
          <a:noFill/>
        </p:spPr>
        <p:txBody>
          <a:bodyPr wrap="square" rtlCol="0">
            <a:spAutoFit/>
          </a:bodyPr>
          <a:lstStyle/>
          <a:p>
            <a:pPr marL="457200" indent="-457200">
              <a:spcBef>
                <a:spcPts val="0"/>
              </a:spcBef>
              <a:buClr>
                <a:srgbClr val="B5D040"/>
              </a:buClr>
              <a:buFont typeface="Wingdings" charset="0"/>
              <a:buChar char="n"/>
            </a:pPr>
            <a:r>
              <a:rPr lang="fr-FR" sz="1800">
                <a:solidFill>
                  <a:schemeClr val="tx1"/>
                </a:solidFill>
                <a:latin typeface="Century Gothic" charset="0"/>
                <a:cs typeface="Century Gothic" charset="0"/>
              </a:rPr>
              <a:t>Energie </a:t>
            </a:r>
          </a:p>
          <a:p>
            <a:pPr marL="1080000" indent="-457200">
              <a:spcBef>
                <a:spcPts val="0"/>
              </a:spcBef>
              <a:buClr>
                <a:srgbClr val="B5D040"/>
              </a:buClr>
              <a:buFont typeface="Wingdings" pitchFamily="2" charset="2"/>
              <a:buChar char="Ø"/>
            </a:pPr>
            <a:r>
              <a:rPr lang="fr-FR" sz="1600">
                <a:solidFill>
                  <a:schemeClr val="tx1"/>
                </a:solidFill>
                <a:latin typeface="Century Gothic" charset="0"/>
              </a:rPr>
              <a:t>Bonnes unités : puissance et consommation</a:t>
            </a:r>
          </a:p>
          <a:p>
            <a:pPr marL="1080000" lvl="0" indent="-457200">
              <a:spcBef>
                <a:spcPts val="0"/>
              </a:spcBef>
              <a:buClr>
                <a:srgbClr val="B5D040"/>
              </a:buClr>
              <a:buFont typeface="Wingdings" pitchFamily="2" charset="2"/>
              <a:buChar char="Ø"/>
            </a:pPr>
            <a:r>
              <a:rPr lang="fr-FR" sz="1600">
                <a:solidFill>
                  <a:schemeClr val="tx1"/>
                </a:solidFill>
                <a:latin typeface="Century Gothic" charset="0"/>
              </a:rPr>
              <a:t>Sources, unités et facteurs de conversion </a:t>
            </a:r>
          </a:p>
          <a:p>
            <a:pPr marL="1080000" lvl="0" indent="-457200">
              <a:spcBef>
                <a:spcPts val="0"/>
              </a:spcBef>
              <a:buClr>
                <a:srgbClr val="B5D040"/>
              </a:buClr>
              <a:buFont typeface="Wingdings" pitchFamily="2" charset="2"/>
              <a:buChar char="Ø"/>
            </a:pPr>
            <a:r>
              <a:rPr lang="fr-FR" sz="1600">
                <a:solidFill>
                  <a:schemeClr val="tx1"/>
                </a:solidFill>
                <a:latin typeface="Century Gothic" charset="0"/>
              </a:rPr>
              <a:t>Prix des diverses sources d’énergie en c€ TTC/kWh</a:t>
            </a:r>
          </a:p>
          <a:p>
            <a:pPr marL="1080000" lvl="0" indent="-457200">
              <a:spcBef>
                <a:spcPts val="0"/>
              </a:spcBef>
              <a:buClr>
                <a:srgbClr val="B5D040"/>
              </a:buClr>
              <a:buFont typeface="Wingdings" pitchFamily="2" charset="2"/>
              <a:buChar char="Ø"/>
            </a:pPr>
            <a:r>
              <a:rPr lang="fr-FR" sz="1600">
                <a:solidFill>
                  <a:schemeClr val="tx1"/>
                </a:solidFill>
                <a:latin typeface="Century Gothic" charset="0"/>
              </a:rPr>
              <a:t>Rendement d’un appareil en %</a:t>
            </a:r>
          </a:p>
          <a:p>
            <a:pPr marL="1080000" lvl="0" indent="-457200">
              <a:spcBef>
                <a:spcPts val="0"/>
              </a:spcBef>
              <a:buClr>
                <a:srgbClr val="B5D040"/>
              </a:buClr>
              <a:buFont typeface="Wingdings" pitchFamily="2" charset="2"/>
              <a:buChar char="Ø"/>
            </a:pPr>
            <a:r>
              <a:rPr lang="fr-FR" sz="1600">
                <a:solidFill>
                  <a:schemeClr val="tx1"/>
                </a:solidFill>
                <a:latin typeface="Century Gothic" charset="0"/>
              </a:rPr>
              <a:t>Coût global de la facture de chauffage en €/an</a:t>
            </a:r>
          </a:p>
          <a:p>
            <a:pPr marL="1080000" indent="-457200">
              <a:spcBef>
                <a:spcPts val="0"/>
              </a:spcBef>
              <a:buClr>
                <a:srgbClr val="B5D040"/>
              </a:buClr>
              <a:buFont typeface="Wingdings" pitchFamily="2" charset="2"/>
              <a:buChar char="Ø"/>
            </a:pPr>
            <a:endParaRPr lang="fr-FR" sz="1600">
              <a:solidFill>
                <a:schemeClr val="tx1"/>
              </a:solidFill>
              <a:latin typeface="Century Gothic" charset="0"/>
            </a:endParaRPr>
          </a:p>
          <a:p>
            <a:pPr marL="457200" indent="-457200">
              <a:spcBef>
                <a:spcPts val="0"/>
              </a:spcBef>
              <a:buClr>
                <a:srgbClr val="B5D040"/>
              </a:buClr>
              <a:buFont typeface="Wingdings" charset="0"/>
              <a:buChar char="n"/>
            </a:pPr>
            <a:r>
              <a:rPr lang="fr-FR" sz="1800">
                <a:solidFill>
                  <a:schemeClr val="tx1"/>
                </a:solidFill>
                <a:latin typeface="Century Gothic" charset="0"/>
                <a:cs typeface="Century Gothic" charset="0"/>
              </a:rPr>
              <a:t>Postes de consommation : variables et ratios de consommation</a:t>
            </a:r>
          </a:p>
          <a:p>
            <a:pPr marL="457200" indent="-457200">
              <a:spcBef>
                <a:spcPts val="0"/>
              </a:spcBef>
              <a:buClr>
                <a:srgbClr val="B5D040"/>
              </a:buClr>
              <a:buFont typeface="Wingdings" charset="0"/>
              <a:buChar char="n"/>
            </a:pPr>
            <a:endParaRPr lang="fr-FR" sz="1800">
              <a:solidFill>
                <a:schemeClr val="tx1"/>
              </a:solidFill>
              <a:latin typeface="Century Gothic" charset="0"/>
              <a:cs typeface="Century Gothic" charset="0"/>
            </a:endParaRPr>
          </a:p>
          <a:p>
            <a:pPr marL="457200" indent="-457200">
              <a:spcBef>
                <a:spcPts val="0"/>
              </a:spcBef>
              <a:buClr>
                <a:srgbClr val="B5D040"/>
              </a:buClr>
              <a:buFont typeface="Wingdings" charset="0"/>
              <a:buChar char="n"/>
            </a:pPr>
            <a:r>
              <a:rPr lang="fr-FR" sz="1800">
                <a:solidFill>
                  <a:schemeClr val="tx1"/>
                </a:solidFill>
                <a:latin typeface="Century Gothic" charset="0"/>
                <a:cs typeface="Century Gothic" charset="0"/>
              </a:rPr>
              <a:t>Exercice </a:t>
            </a:r>
            <a:br>
              <a:rPr lang="fr-FR" sz="1800">
                <a:solidFill>
                  <a:schemeClr val="tx1"/>
                </a:solidFill>
                <a:latin typeface="Century Gothic" charset="0"/>
                <a:cs typeface="Century Gothic" charset="0"/>
              </a:rPr>
            </a:br>
            <a:r>
              <a:rPr lang="fr-FR" sz="1600" i="1">
                <a:solidFill>
                  <a:schemeClr val="tx1"/>
                </a:solidFill>
                <a:latin typeface="Century Gothic" charset="0"/>
              </a:rPr>
              <a:t>Comparer une consommation THEORIQUE calculée à partir des de ratios de consommation à une consommation REELLE calculée à partir des factures</a:t>
            </a:r>
          </a:p>
          <a:p>
            <a:pPr>
              <a:spcBef>
                <a:spcPts val="0"/>
              </a:spcBef>
              <a:buClr>
                <a:srgbClr val="B5D040"/>
              </a:buClr>
            </a:pPr>
            <a:endParaRPr lang="fr-FR" altLang="ja-JP" i="1">
              <a:solidFill>
                <a:srgbClr val="FF0000"/>
              </a:solidFill>
              <a:latin typeface="Chalkboard"/>
              <a:cs typeface="Chalkboard"/>
            </a:endParaRPr>
          </a:p>
        </p:txBody>
      </p:sp>
      <p:sp>
        <p:nvSpPr>
          <p:cNvPr id="3" name="Espace réservé du numéro de diapositive 2"/>
          <p:cNvSpPr>
            <a:spLocks noGrp="1"/>
          </p:cNvSpPr>
          <p:nvPr>
            <p:ph type="sldNum" sz="quarter" idx="4"/>
          </p:nvPr>
        </p:nvSpPr>
        <p:spPr/>
        <p:txBody>
          <a:bodyPr/>
          <a:lstStyle/>
          <a:p>
            <a:fld id="{2F9A5648-B596-C640-B495-5D9F694734BC}" type="slidenum">
              <a:rPr lang="fr-FR" smtClean="0"/>
              <a:pPr/>
              <a:t>4</a:t>
            </a:fld>
            <a:endParaRPr lang="fr-FR"/>
          </a:p>
        </p:txBody>
      </p:sp>
      <p:pic>
        <p:nvPicPr>
          <p:cNvPr id="6" name="Image 5" descr="Capture d’écran 2017-01-31 à 17.09.31.png">
            <a:extLst>
              <a:ext uri="{FF2B5EF4-FFF2-40B4-BE49-F238E27FC236}">
                <a16:creationId xmlns:a16="http://schemas.microsoft.com/office/drawing/2014/main" xmlns="" id="{7AEA5DBC-CDD6-4545-83A6-BD1E616EB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7" y="4196794"/>
            <a:ext cx="3704075" cy="2472566"/>
          </a:xfrm>
          <a:prstGeom prst="rect">
            <a:avLst/>
          </a:prstGeom>
        </p:spPr>
      </p:pic>
      <p:pic>
        <p:nvPicPr>
          <p:cNvPr id="7" name="Image 6" descr="chauffage.png">
            <a:extLst>
              <a:ext uri="{FF2B5EF4-FFF2-40B4-BE49-F238E27FC236}">
                <a16:creationId xmlns:a16="http://schemas.microsoft.com/office/drawing/2014/main" xmlns="" id="{48723B51-0B70-2542-8455-02013074F4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857" y="434950"/>
            <a:ext cx="2007583" cy="1224136"/>
          </a:xfrm>
          <a:prstGeom prst="rect">
            <a:avLst/>
          </a:prstGeom>
        </p:spPr>
      </p:pic>
    </p:spTree>
    <p:extLst>
      <p:ext uri="{BB962C8B-B14F-4D97-AF65-F5344CB8AC3E}">
        <p14:creationId xmlns:p14="http://schemas.microsoft.com/office/powerpoint/2010/main" val="39354149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33AB0EB5-E7A3-0B47-8F2C-378ADE52C9BF}"/>
              </a:ext>
            </a:extLst>
          </p:cNvPr>
          <p:cNvSpPr>
            <a:spLocks noGrp="1"/>
          </p:cNvSpPr>
          <p:nvPr>
            <p:ph type="sldNum" sz="quarter" idx="4"/>
          </p:nvPr>
        </p:nvSpPr>
        <p:spPr/>
        <p:txBody>
          <a:bodyPr/>
          <a:lstStyle/>
          <a:p>
            <a:fld id="{2F9A5648-B596-C640-B495-5D9F694734BC}" type="slidenum">
              <a:rPr lang="fr-FR" smtClean="0"/>
              <a:pPr/>
              <a:t>40</a:t>
            </a:fld>
            <a:endParaRPr lang="fr-FR"/>
          </a:p>
        </p:txBody>
      </p:sp>
      <p:pic>
        <p:nvPicPr>
          <p:cNvPr id="4" name="Image 3">
            <a:extLst>
              <a:ext uri="{FF2B5EF4-FFF2-40B4-BE49-F238E27FC236}">
                <a16:creationId xmlns:a16="http://schemas.microsoft.com/office/drawing/2014/main" xmlns="" id="{9FB10151-F88B-E249-BBCC-FC3681020E03}"/>
              </a:ext>
            </a:extLst>
          </p:cNvPr>
          <p:cNvPicPr>
            <a:picLocks noChangeAspect="1"/>
          </p:cNvPicPr>
          <p:nvPr/>
        </p:nvPicPr>
        <p:blipFill>
          <a:blip r:embed="rId2"/>
          <a:stretch>
            <a:fillRect/>
          </a:stretch>
        </p:blipFill>
        <p:spPr>
          <a:xfrm>
            <a:off x="1691680" y="1865336"/>
            <a:ext cx="2485087" cy="4992664"/>
          </a:xfrm>
          <a:prstGeom prst="rect">
            <a:avLst/>
          </a:prstGeom>
        </p:spPr>
      </p:pic>
      <p:sp>
        <p:nvSpPr>
          <p:cNvPr id="5" name="Text Box 1">
            <a:extLst>
              <a:ext uri="{FF2B5EF4-FFF2-40B4-BE49-F238E27FC236}">
                <a16:creationId xmlns:a16="http://schemas.microsoft.com/office/drawing/2014/main" xmlns="" id="{6319FA09-7BBD-954F-A47E-AF64895FC4BA}"/>
              </a:ext>
            </a:extLst>
          </p:cNvPr>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Logement</a:t>
            </a:r>
          </a:p>
          <a:p>
            <a:pPr>
              <a:buClrTx/>
              <a:buFontTx/>
              <a:buNone/>
            </a:pPr>
            <a:r>
              <a:rPr lang="fr-FR" b="1">
                <a:solidFill>
                  <a:srgbClr val="FF0000"/>
                </a:solidFill>
                <a:effectLst>
                  <a:outerShdw blurRad="38100" dist="38100" dir="2700000" algn="tl">
                    <a:srgbClr val="DDDDDD"/>
                  </a:outerShdw>
                </a:effectLst>
                <a:latin typeface="Century Gothic" charset="0"/>
              </a:rPr>
              <a:t>Qualité de l’air intérieur : ventilation/aération</a:t>
            </a:r>
          </a:p>
        </p:txBody>
      </p:sp>
      <p:pic>
        <p:nvPicPr>
          <p:cNvPr id="7" name="Image 6">
            <a:extLst>
              <a:ext uri="{FF2B5EF4-FFF2-40B4-BE49-F238E27FC236}">
                <a16:creationId xmlns:a16="http://schemas.microsoft.com/office/drawing/2014/main" xmlns="" id="{D605AE7F-0E14-1D47-BD52-AA744D9D634D}"/>
              </a:ext>
            </a:extLst>
          </p:cNvPr>
          <p:cNvPicPr>
            <a:picLocks noChangeAspect="1"/>
          </p:cNvPicPr>
          <p:nvPr/>
        </p:nvPicPr>
        <p:blipFill>
          <a:blip r:embed="rId3"/>
          <a:stretch>
            <a:fillRect/>
          </a:stretch>
        </p:blipFill>
        <p:spPr>
          <a:xfrm>
            <a:off x="4716016" y="1892248"/>
            <a:ext cx="2387700" cy="4921128"/>
          </a:xfrm>
          <a:prstGeom prst="rect">
            <a:avLst/>
          </a:prstGeom>
        </p:spPr>
      </p:pic>
      <p:sp>
        <p:nvSpPr>
          <p:cNvPr id="9" name="ZoneTexte 8">
            <a:extLst>
              <a:ext uri="{FF2B5EF4-FFF2-40B4-BE49-F238E27FC236}">
                <a16:creationId xmlns:a16="http://schemas.microsoft.com/office/drawing/2014/main" xmlns="" id="{E5A56291-D019-6B4C-8ED9-95CDC1C007E3}"/>
              </a:ext>
            </a:extLst>
          </p:cNvPr>
          <p:cNvSpPr txBox="1"/>
          <p:nvPr/>
        </p:nvSpPr>
        <p:spPr>
          <a:xfrm>
            <a:off x="259062" y="1290246"/>
            <a:ext cx="8424936" cy="677108"/>
          </a:xfrm>
          <a:prstGeom prst="rect">
            <a:avLst/>
          </a:prstGeom>
          <a:noFill/>
        </p:spPr>
        <p:txBody>
          <a:bodyPr wrap="square" rtlCol="0">
            <a:spAutoFit/>
          </a:bodyPr>
          <a:lstStyle/>
          <a:p>
            <a:pPr algn="ctr">
              <a:spcBef>
                <a:spcPts val="0"/>
              </a:spcBef>
              <a:buClr>
                <a:srgbClr val="B5D040"/>
              </a:buClr>
            </a:pPr>
            <a:r>
              <a:rPr lang="fr-FR" sz="1800" i="1">
                <a:solidFill>
                  <a:schemeClr val="tx1"/>
                </a:solidFill>
                <a:latin typeface="Chalkboard"/>
                <a:cs typeface="Chalkboard"/>
              </a:rPr>
              <a:t>Guides pratiques de l’ADEME que vous pouvez commander</a:t>
            </a:r>
            <a:r>
              <a:rPr lang="fr-FR" sz="2000" i="1">
                <a:solidFill>
                  <a:schemeClr val="tx1"/>
                </a:solidFill>
                <a:latin typeface="Chalkboard"/>
                <a:cs typeface="Chalkboard"/>
              </a:rPr>
              <a:t/>
            </a:r>
            <a:br>
              <a:rPr lang="fr-FR" sz="2000" i="1">
                <a:solidFill>
                  <a:schemeClr val="tx1"/>
                </a:solidFill>
                <a:latin typeface="Chalkboard"/>
                <a:cs typeface="Chalkboard"/>
              </a:rPr>
            </a:br>
            <a:endParaRPr lang="fr-FR" sz="2000" i="1">
              <a:solidFill>
                <a:schemeClr val="tx1"/>
              </a:solidFill>
              <a:latin typeface="Chalkboard"/>
              <a:cs typeface="Chalkboard"/>
            </a:endParaRPr>
          </a:p>
        </p:txBody>
      </p:sp>
    </p:spTree>
    <p:extLst>
      <p:ext uri="{BB962C8B-B14F-4D97-AF65-F5344CB8AC3E}">
        <p14:creationId xmlns:p14="http://schemas.microsoft.com/office/powerpoint/2010/main" val="40487005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9" name="ZoneTexte 8"/>
          <p:cNvSpPr txBox="1"/>
          <p:nvPr/>
        </p:nvSpPr>
        <p:spPr>
          <a:xfrm>
            <a:off x="271986" y="1216373"/>
            <a:ext cx="8424936" cy="677108"/>
          </a:xfrm>
          <a:prstGeom prst="rect">
            <a:avLst/>
          </a:prstGeom>
          <a:noFill/>
        </p:spPr>
        <p:txBody>
          <a:bodyPr wrap="square" rtlCol="0">
            <a:spAutoFit/>
          </a:bodyPr>
          <a:lstStyle/>
          <a:p>
            <a:pPr algn="ctr">
              <a:spcBef>
                <a:spcPts val="0"/>
              </a:spcBef>
              <a:buClr>
                <a:srgbClr val="B5D040"/>
              </a:buClr>
            </a:pPr>
            <a:r>
              <a:rPr lang="fr-FR" sz="1800" i="1">
                <a:solidFill>
                  <a:schemeClr val="tx1"/>
                </a:solidFill>
                <a:latin typeface="Chalkboard"/>
                <a:cs typeface="Chalkboard"/>
              </a:rPr>
              <a:t>Quelles sont les 2 fonctions de la ventilation et l’aération ?</a:t>
            </a:r>
            <a:r>
              <a:rPr lang="fr-FR" sz="2000" i="1">
                <a:solidFill>
                  <a:schemeClr val="tx1"/>
                </a:solidFill>
                <a:latin typeface="Chalkboard"/>
                <a:cs typeface="Chalkboard"/>
              </a:rPr>
              <a:t/>
            </a:r>
            <a:br>
              <a:rPr lang="fr-FR" sz="2000" i="1">
                <a:solidFill>
                  <a:schemeClr val="tx1"/>
                </a:solidFill>
                <a:latin typeface="Chalkboard"/>
                <a:cs typeface="Chalkboard"/>
              </a:rPr>
            </a:br>
            <a:endParaRPr lang="fr-FR" sz="2000" i="1">
              <a:solidFill>
                <a:schemeClr val="tx1"/>
              </a:solidFill>
              <a:latin typeface="Chalkboard"/>
              <a:cs typeface="Chalkboard"/>
            </a:endParaRPr>
          </a:p>
        </p:txBody>
      </p:sp>
      <p:pic>
        <p:nvPicPr>
          <p:cNvPr id="3" name="Image 2" descr="Capture d’écran 2015-09-17 à 15.12.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6769" y="3454798"/>
            <a:ext cx="4374061" cy="2743380"/>
          </a:xfrm>
          <a:prstGeom prst="rect">
            <a:avLst/>
          </a:prstGeom>
        </p:spPr>
      </p:pic>
      <p:sp>
        <p:nvSpPr>
          <p:cNvPr id="4" name="Espace réservé du numéro de diapositive 3"/>
          <p:cNvSpPr>
            <a:spLocks noGrp="1"/>
          </p:cNvSpPr>
          <p:nvPr>
            <p:ph type="sldNum" sz="quarter" idx="4"/>
          </p:nvPr>
        </p:nvSpPr>
        <p:spPr/>
        <p:txBody>
          <a:bodyPr/>
          <a:lstStyle/>
          <a:p>
            <a:fld id="{2F9A5648-B596-C640-B495-5D9F694734BC}" type="slidenum">
              <a:rPr lang="fr-FR" smtClean="0"/>
              <a:pPr/>
              <a:t>41</a:t>
            </a:fld>
            <a:endParaRPr lang="fr-FR"/>
          </a:p>
        </p:txBody>
      </p:sp>
      <p:sp>
        <p:nvSpPr>
          <p:cNvPr id="7" name="ZoneTexte 6"/>
          <p:cNvSpPr txBox="1"/>
          <p:nvPr/>
        </p:nvSpPr>
        <p:spPr>
          <a:xfrm>
            <a:off x="1763688" y="2708920"/>
            <a:ext cx="1655152" cy="584776"/>
          </a:xfrm>
          <a:prstGeom prst="rect">
            <a:avLst/>
          </a:prstGeom>
          <a:noFill/>
        </p:spPr>
        <p:txBody>
          <a:bodyPr wrap="none" rtlCol="0">
            <a:spAutoFit/>
          </a:bodyPr>
          <a:lstStyle/>
          <a:p>
            <a:pPr algn="ctr"/>
            <a:r>
              <a:rPr lang="fr-FR" sz="1600" i="1">
                <a:solidFill>
                  <a:srgbClr val="000000"/>
                </a:solidFill>
                <a:latin typeface="Chalkboard"/>
                <a:cs typeface="Chalkboard"/>
              </a:rPr>
              <a:t>Je ventile </a:t>
            </a:r>
          </a:p>
          <a:p>
            <a:pPr algn="ctr"/>
            <a:r>
              <a:rPr lang="fr-FR" sz="1600" i="1">
                <a:solidFill>
                  <a:srgbClr val="000000"/>
                </a:solidFill>
                <a:latin typeface="Chalkboard"/>
                <a:cs typeface="Chalkboard"/>
              </a:rPr>
              <a:t>En permanence</a:t>
            </a:r>
          </a:p>
        </p:txBody>
      </p:sp>
      <p:sp>
        <p:nvSpPr>
          <p:cNvPr id="13" name="ZoneTexte 12"/>
          <p:cNvSpPr txBox="1"/>
          <p:nvPr/>
        </p:nvSpPr>
        <p:spPr>
          <a:xfrm>
            <a:off x="5799422" y="2708920"/>
            <a:ext cx="1648586" cy="584776"/>
          </a:xfrm>
          <a:prstGeom prst="rect">
            <a:avLst/>
          </a:prstGeom>
          <a:noFill/>
        </p:spPr>
        <p:txBody>
          <a:bodyPr wrap="none" rtlCol="0">
            <a:spAutoFit/>
          </a:bodyPr>
          <a:lstStyle/>
          <a:p>
            <a:pPr algn="ctr"/>
            <a:r>
              <a:rPr lang="fr-FR" sz="1600" i="1">
                <a:solidFill>
                  <a:srgbClr val="000000"/>
                </a:solidFill>
                <a:latin typeface="Chalkboard"/>
                <a:cs typeface="Chalkboard"/>
              </a:rPr>
              <a:t>J’aère</a:t>
            </a:r>
          </a:p>
          <a:p>
            <a:pPr algn="ctr"/>
            <a:r>
              <a:rPr lang="fr-FR" sz="1600" i="1">
                <a:solidFill>
                  <a:srgbClr val="000000"/>
                </a:solidFill>
                <a:latin typeface="Chalkboard"/>
                <a:cs typeface="Chalkboard"/>
              </a:rPr>
              <a:t>ponctuellement</a:t>
            </a:r>
          </a:p>
        </p:txBody>
      </p:sp>
      <p:sp>
        <p:nvSpPr>
          <p:cNvPr id="10" name="Text Box 1">
            <a:extLst>
              <a:ext uri="{FF2B5EF4-FFF2-40B4-BE49-F238E27FC236}">
                <a16:creationId xmlns:a16="http://schemas.microsoft.com/office/drawing/2014/main" xmlns="" id="{C0F0EA7C-938D-AF43-AA30-0D7BDAD0B4A8}"/>
              </a:ext>
            </a:extLst>
          </p:cNvPr>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Logement</a:t>
            </a:r>
          </a:p>
          <a:p>
            <a:pPr>
              <a:buClrTx/>
              <a:buFontTx/>
              <a:buNone/>
            </a:pPr>
            <a:r>
              <a:rPr lang="fr-FR" b="1">
                <a:solidFill>
                  <a:srgbClr val="FF0000"/>
                </a:solidFill>
                <a:effectLst>
                  <a:outerShdw blurRad="38100" dist="38100" dir="2700000" algn="tl">
                    <a:srgbClr val="DDDDDD"/>
                  </a:outerShdw>
                </a:effectLst>
                <a:latin typeface="Century Gothic" charset="0"/>
              </a:rPr>
              <a:t>Qualité de l’air intérieur : ventilation/aération</a:t>
            </a:r>
          </a:p>
        </p:txBody>
      </p:sp>
      <p:pic>
        <p:nvPicPr>
          <p:cNvPr id="6" name="Image 5">
            <a:extLst>
              <a:ext uri="{FF2B5EF4-FFF2-40B4-BE49-F238E27FC236}">
                <a16:creationId xmlns:a16="http://schemas.microsoft.com/office/drawing/2014/main" xmlns="" id="{10530704-0EEA-CD4C-982E-2C15684E0F5F}"/>
              </a:ext>
            </a:extLst>
          </p:cNvPr>
          <p:cNvPicPr>
            <a:picLocks noChangeAspect="1"/>
          </p:cNvPicPr>
          <p:nvPr/>
        </p:nvPicPr>
        <p:blipFill>
          <a:blip r:embed="rId4"/>
          <a:stretch>
            <a:fillRect/>
          </a:stretch>
        </p:blipFill>
        <p:spPr>
          <a:xfrm>
            <a:off x="984714" y="3293696"/>
            <a:ext cx="3213100" cy="3086100"/>
          </a:xfrm>
          <a:prstGeom prst="rect">
            <a:avLst/>
          </a:prstGeom>
        </p:spPr>
      </p:pic>
    </p:spTree>
    <p:extLst>
      <p:ext uri="{BB962C8B-B14F-4D97-AF65-F5344CB8AC3E}">
        <p14:creationId xmlns:p14="http://schemas.microsoft.com/office/powerpoint/2010/main" val="59051839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9" name="ZoneTexte 8"/>
          <p:cNvSpPr txBox="1"/>
          <p:nvPr/>
        </p:nvSpPr>
        <p:spPr>
          <a:xfrm>
            <a:off x="271986" y="1216373"/>
            <a:ext cx="8424936" cy="1723549"/>
          </a:xfrm>
          <a:prstGeom prst="rect">
            <a:avLst/>
          </a:prstGeom>
          <a:noFill/>
        </p:spPr>
        <p:txBody>
          <a:bodyPr wrap="square" rtlCol="0">
            <a:spAutoFit/>
          </a:bodyPr>
          <a:lstStyle/>
          <a:p>
            <a:pPr algn="ctr">
              <a:spcBef>
                <a:spcPts val="0"/>
              </a:spcBef>
              <a:buClr>
                <a:srgbClr val="B5D040"/>
              </a:buClr>
            </a:pPr>
            <a:r>
              <a:rPr lang="fr-FR" sz="1800" i="1">
                <a:solidFill>
                  <a:schemeClr val="tx1"/>
                </a:solidFill>
                <a:latin typeface="Chalkboard"/>
                <a:cs typeface="Chalkboard"/>
              </a:rPr>
              <a:t>Quelles sont les 2 fonctions de la ventilation et l’aération ?</a:t>
            </a:r>
          </a:p>
          <a:p>
            <a:pPr marL="457200" indent="-457200">
              <a:spcBef>
                <a:spcPts val="0"/>
              </a:spcBef>
              <a:buClr>
                <a:srgbClr val="B5D040"/>
              </a:buClr>
              <a:buFont typeface="Wingdings" charset="0"/>
              <a:buChar char="n"/>
            </a:pPr>
            <a:r>
              <a:rPr lang="fr-FR" sz="1600">
                <a:solidFill>
                  <a:schemeClr val="tx1"/>
                </a:solidFill>
                <a:latin typeface="Century Gothic" charset="0"/>
                <a:cs typeface="Century Gothic" charset="0"/>
              </a:rPr>
              <a:t>Evacuer les odeurs, les polluants</a:t>
            </a:r>
            <a:r>
              <a:rPr lang="fr-FR" sz="1600">
                <a:solidFill>
                  <a:srgbClr val="008000"/>
                </a:solidFill>
                <a:latin typeface="Century Gothic" charset="0"/>
                <a:cs typeface="Century Gothic" charset="0"/>
              </a:rPr>
              <a:t> </a:t>
            </a:r>
            <a:r>
              <a:rPr lang="fr-FR" sz="1600">
                <a:solidFill>
                  <a:schemeClr val="tx1"/>
                </a:solidFill>
                <a:latin typeface="Century Gothic" charset="0"/>
                <a:cs typeface="Century Gothic" charset="0"/>
              </a:rPr>
              <a:t>et </a:t>
            </a:r>
            <a:r>
              <a:rPr lang="fr-FR" sz="1600" b="1">
                <a:solidFill>
                  <a:schemeClr val="tx1"/>
                </a:solidFill>
                <a:latin typeface="Century Gothic" charset="0"/>
                <a:cs typeface="Century Gothic" charset="0"/>
              </a:rPr>
              <a:t>l’humidité</a:t>
            </a:r>
            <a:r>
              <a:rPr lang="fr-FR" sz="1600">
                <a:solidFill>
                  <a:schemeClr val="tx1"/>
                </a:solidFill>
                <a:latin typeface="Century Gothic" charset="0"/>
                <a:cs typeface="Century Gothic" charset="0"/>
              </a:rPr>
              <a:t> dus à mon activité et mes équipements.</a:t>
            </a:r>
          </a:p>
          <a:p>
            <a:pPr marL="457200" indent="-457200">
              <a:spcBef>
                <a:spcPts val="0"/>
              </a:spcBef>
              <a:buClr>
                <a:srgbClr val="B5D040"/>
              </a:buClr>
              <a:buFont typeface="Wingdings" charset="0"/>
              <a:buChar char="n"/>
            </a:pPr>
            <a:r>
              <a:rPr lang="fr-FR" sz="1600">
                <a:solidFill>
                  <a:schemeClr val="tx1"/>
                </a:solidFill>
                <a:latin typeface="Century Gothic" charset="0"/>
                <a:cs typeface="Century Gothic" charset="0"/>
              </a:rPr>
              <a:t>Apporter l’air neuf nécessaire à ma santé/mon bien-être.</a:t>
            </a:r>
            <a:endParaRPr lang="fr-FR" sz="1600">
              <a:solidFill>
                <a:srgbClr val="000000"/>
              </a:solidFill>
              <a:latin typeface="Century Gothic"/>
              <a:cs typeface="Century Gothic"/>
            </a:endParaRPr>
          </a:p>
          <a:p>
            <a:pPr algn="ctr">
              <a:spcBef>
                <a:spcPts val="0"/>
              </a:spcBef>
              <a:buClr>
                <a:srgbClr val="B5D040"/>
              </a:buClr>
            </a:pPr>
            <a:r>
              <a:rPr lang="fr-FR" sz="2000" i="1">
                <a:solidFill>
                  <a:schemeClr val="tx1"/>
                </a:solidFill>
                <a:latin typeface="Chalkboard"/>
                <a:cs typeface="Chalkboard"/>
              </a:rPr>
              <a:t/>
            </a:r>
            <a:br>
              <a:rPr lang="fr-FR" sz="2000" i="1">
                <a:solidFill>
                  <a:schemeClr val="tx1"/>
                </a:solidFill>
                <a:latin typeface="Chalkboard"/>
                <a:cs typeface="Chalkboard"/>
              </a:rPr>
            </a:br>
            <a:endParaRPr lang="fr-FR" sz="2000" i="1">
              <a:solidFill>
                <a:schemeClr val="tx1"/>
              </a:solidFill>
              <a:latin typeface="Chalkboard"/>
              <a:cs typeface="Chalkboard"/>
            </a:endParaRPr>
          </a:p>
        </p:txBody>
      </p:sp>
      <p:pic>
        <p:nvPicPr>
          <p:cNvPr id="3" name="Image 2" descr="Capture d’écran 2015-09-17 à 15.12.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6769" y="3454798"/>
            <a:ext cx="4374061" cy="2743380"/>
          </a:xfrm>
          <a:prstGeom prst="rect">
            <a:avLst/>
          </a:prstGeom>
        </p:spPr>
      </p:pic>
      <p:sp>
        <p:nvSpPr>
          <p:cNvPr id="4" name="Espace réservé du numéro de diapositive 3"/>
          <p:cNvSpPr>
            <a:spLocks noGrp="1"/>
          </p:cNvSpPr>
          <p:nvPr>
            <p:ph type="sldNum" sz="quarter" idx="4"/>
          </p:nvPr>
        </p:nvSpPr>
        <p:spPr/>
        <p:txBody>
          <a:bodyPr/>
          <a:lstStyle/>
          <a:p>
            <a:fld id="{2F9A5648-B596-C640-B495-5D9F694734BC}" type="slidenum">
              <a:rPr lang="fr-FR" smtClean="0"/>
              <a:pPr/>
              <a:t>42</a:t>
            </a:fld>
            <a:endParaRPr lang="fr-FR"/>
          </a:p>
        </p:txBody>
      </p:sp>
      <p:sp>
        <p:nvSpPr>
          <p:cNvPr id="7" name="ZoneTexte 6"/>
          <p:cNvSpPr txBox="1"/>
          <p:nvPr/>
        </p:nvSpPr>
        <p:spPr>
          <a:xfrm>
            <a:off x="1763688" y="2708920"/>
            <a:ext cx="1655152" cy="584776"/>
          </a:xfrm>
          <a:prstGeom prst="rect">
            <a:avLst/>
          </a:prstGeom>
          <a:noFill/>
        </p:spPr>
        <p:txBody>
          <a:bodyPr wrap="none" rtlCol="0">
            <a:spAutoFit/>
          </a:bodyPr>
          <a:lstStyle/>
          <a:p>
            <a:pPr algn="ctr"/>
            <a:r>
              <a:rPr lang="fr-FR" sz="1600" i="1">
                <a:solidFill>
                  <a:srgbClr val="000000"/>
                </a:solidFill>
                <a:latin typeface="Chalkboard"/>
                <a:cs typeface="Chalkboard"/>
              </a:rPr>
              <a:t>Je ventile </a:t>
            </a:r>
          </a:p>
          <a:p>
            <a:pPr algn="ctr"/>
            <a:r>
              <a:rPr lang="fr-FR" sz="1600" i="1">
                <a:solidFill>
                  <a:srgbClr val="000000"/>
                </a:solidFill>
                <a:latin typeface="Chalkboard"/>
                <a:cs typeface="Chalkboard"/>
              </a:rPr>
              <a:t>En permanence</a:t>
            </a:r>
          </a:p>
        </p:txBody>
      </p:sp>
      <p:sp>
        <p:nvSpPr>
          <p:cNvPr id="13" name="ZoneTexte 12"/>
          <p:cNvSpPr txBox="1"/>
          <p:nvPr/>
        </p:nvSpPr>
        <p:spPr>
          <a:xfrm>
            <a:off x="5799422" y="2708920"/>
            <a:ext cx="1648586" cy="584776"/>
          </a:xfrm>
          <a:prstGeom prst="rect">
            <a:avLst/>
          </a:prstGeom>
          <a:noFill/>
        </p:spPr>
        <p:txBody>
          <a:bodyPr wrap="none" rtlCol="0">
            <a:spAutoFit/>
          </a:bodyPr>
          <a:lstStyle/>
          <a:p>
            <a:pPr algn="ctr"/>
            <a:r>
              <a:rPr lang="fr-FR" sz="1600" i="1">
                <a:solidFill>
                  <a:srgbClr val="000000"/>
                </a:solidFill>
                <a:latin typeface="Chalkboard"/>
                <a:cs typeface="Chalkboard"/>
              </a:rPr>
              <a:t>J’aère</a:t>
            </a:r>
          </a:p>
          <a:p>
            <a:pPr algn="ctr"/>
            <a:r>
              <a:rPr lang="fr-FR" sz="1600" i="1">
                <a:solidFill>
                  <a:srgbClr val="000000"/>
                </a:solidFill>
                <a:latin typeface="Chalkboard"/>
                <a:cs typeface="Chalkboard"/>
              </a:rPr>
              <a:t>ponctuellement</a:t>
            </a:r>
          </a:p>
        </p:txBody>
      </p:sp>
      <p:sp>
        <p:nvSpPr>
          <p:cNvPr id="10" name="Text Box 1">
            <a:extLst>
              <a:ext uri="{FF2B5EF4-FFF2-40B4-BE49-F238E27FC236}">
                <a16:creationId xmlns:a16="http://schemas.microsoft.com/office/drawing/2014/main" xmlns="" id="{C0F0EA7C-938D-AF43-AA30-0D7BDAD0B4A8}"/>
              </a:ext>
            </a:extLst>
          </p:cNvPr>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Logement</a:t>
            </a:r>
          </a:p>
          <a:p>
            <a:pPr>
              <a:buClrTx/>
              <a:buFontTx/>
              <a:buNone/>
            </a:pPr>
            <a:r>
              <a:rPr lang="fr-FR" b="1">
                <a:solidFill>
                  <a:srgbClr val="FF0000"/>
                </a:solidFill>
                <a:effectLst>
                  <a:outerShdw blurRad="38100" dist="38100" dir="2700000" algn="tl">
                    <a:srgbClr val="DDDDDD"/>
                  </a:outerShdw>
                </a:effectLst>
                <a:latin typeface="Century Gothic" charset="0"/>
              </a:rPr>
              <a:t>Qualité de l’air intérieur : ventilation/aération</a:t>
            </a:r>
          </a:p>
        </p:txBody>
      </p:sp>
      <p:pic>
        <p:nvPicPr>
          <p:cNvPr id="11" name="Image 10">
            <a:extLst>
              <a:ext uri="{FF2B5EF4-FFF2-40B4-BE49-F238E27FC236}">
                <a16:creationId xmlns:a16="http://schemas.microsoft.com/office/drawing/2014/main" xmlns="" id="{D44D4CED-B43B-0A46-AEBF-F2571FC40BCE}"/>
              </a:ext>
            </a:extLst>
          </p:cNvPr>
          <p:cNvPicPr>
            <a:picLocks noChangeAspect="1"/>
          </p:cNvPicPr>
          <p:nvPr/>
        </p:nvPicPr>
        <p:blipFill>
          <a:blip r:embed="rId4"/>
          <a:stretch>
            <a:fillRect/>
          </a:stretch>
        </p:blipFill>
        <p:spPr>
          <a:xfrm>
            <a:off x="984714" y="3293696"/>
            <a:ext cx="3213100" cy="3086100"/>
          </a:xfrm>
          <a:prstGeom prst="rect">
            <a:avLst/>
          </a:prstGeom>
        </p:spPr>
      </p:pic>
    </p:spTree>
    <p:extLst>
      <p:ext uri="{BB962C8B-B14F-4D97-AF65-F5344CB8AC3E}">
        <p14:creationId xmlns:p14="http://schemas.microsoft.com/office/powerpoint/2010/main" val="73376155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74B7FFE1-7A0D-D04A-8C99-7A1BF2225599}"/>
              </a:ext>
            </a:extLst>
          </p:cNvPr>
          <p:cNvSpPr>
            <a:spLocks noGrp="1"/>
          </p:cNvSpPr>
          <p:nvPr>
            <p:ph type="sldNum" sz="quarter" idx="4"/>
          </p:nvPr>
        </p:nvSpPr>
        <p:spPr/>
        <p:txBody>
          <a:bodyPr/>
          <a:lstStyle/>
          <a:p>
            <a:fld id="{2F9A5648-B596-C640-B495-5D9F694734BC}" type="slidenum">
              <a:rPr lang="fr-FR" smtClean="0"/>
              <a:pPr/>
              <a:t>43</a:t>
            </a:fld>
            <a:endParaRPr lang="fr-FR"/>
          </a:p>
        </p:txBody>
      </p:sp>
      <p:sp>
        <p:nvSpPr>
          <p:cNvPr id="3" name="Text Box 1">
            <a:extLst>
              <a:ext uri="{FF2B5EF4-FFF2-40B4-BE49-F238E27FC236}">
                <a16:creationId xmlns:a16="http://schemas.microsoft.com/office/drawing/2014/main" xmlns="" id="{21F71162-6AC0-9840-BDD1-30E13DAB6A9A}"/>
              </a:ext>
            </a:extLst>
          </p:cNvPr>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Logement</a:t>
            </a:r>
          </a:p>
          <a:p>
            <a:pPr>
              <a:buClrTx/>
              <a:buFontTx/>
              <a:buNone/>
            </a:pPr>
            <a:r>
              <a:rPr lang="fr-FR" b="1">
                <a:solidFill>
                  <a:srgbClr val="FF0000"/>
                </a:solidFill>
                <a:effectLst>
                  <a:outerShdw blurRad="38100" dist="38100" dir="2700000" algn="tl">
                    <a:srgbClr val="DDDDDD"/>
                  </a:outerShdw>
                </a:effectLst>
                <a:latin typeface="Century Gothic" charset="0"/>
              </a:rPr>
              <a:t>Qualité de l’air intérieur : focus sur la ventilation</a:t>
            </a:r>
          </a:p>
        </p:txBody>
      </p:sp>
      <p:pic>
        <p:nvPicPr>
          <p:cNvPr id="4" name="Image 3">
            <a:extLst>
              <a:ext uri="{FF2B5EF4-FFF2-40B4-BE49-F238E27FC236}">
                <a16:creationId xmlns:a16="http://schemas.microsoft.com/office/drawing/2014/main" xmlns="" id="{AA6C77E8-AA95-AE40-B3AA-5C55D6182732}"/>
              </a:ext>
            </a:extLst>
          </p:cNvPr>
          <p:cNvPicPr>
            <a:picLocks noChangeAspect="1"/>
          </p:cNvPicPr>
          <p:nvPr/>
        </p:nvPicPr>
        <p:blipFill>
          <a:blip r:embed="rId2"/>
          <a:stretch>
            <a:fillRect/>
          </a:stretch>
        </p:blipFill>
        <p:spPr>
          <a:xfrm>
            <a:off x="899592" y="3120307"/>
            <a:ext cx="5092223" cy="3528392"/>
          </a:xfrm>
          <a:prstGeom prst="rect">
            <a:avLst/>
          </a:prstGeom>
        </p:spPr>
      </p:pic>
      <p:sp>
        <p:nvSpPr>
          <p:cNvPr id="5" name="ZoneTexte 4">
            <a:extLst>
              <a:ext uri="{FF2B5EF4-FFF2-40B4-BE49-F238E27FC236}">
                <a16:creationId xmlns:a16="http://schemas.microsoft.com/office/drawing/2014/main" xmlns="" id="{077DF02F-8786-004B-9736-A26500FE6382}"/>
              </a:ext>
            </a:extLst>
          </p:cNvPr>
          <p:cNvSpPr txBox="1"/>
          <p:nvPr/>
        </p:nvSpPr>
        <p:spPr>
          <a:xfrm>
            <a:off x="271986" y="1216373"/>
            <a:ext cx="8424936" cy="2215991"/>
          </a:xfrm>
          <a:prstGeom prst="rect">
            <a:avLst/>
          </a:prstGeom>
          <a:noFill/>
        </p:spPr>
        <p:txBody>
          <a:bodyPr wrap="square" rtlCol="0">
            <a:spAutoFit/>
          </a:bodyPr>
          <a:lstStyle/>
          <a:p>
            <a:pPr algn="ctr">
              <a:spcBef>
                <a:spcPts val="0"/>
              </a:spcBef>
              <a:buClr>
                <a:srgbClr val="B5D040"/>
              </a:buClr>
            </a:pPr>
            <a:r>
              <a:rPr lang="fr-FR" sz="1800" i="1">
                <a:solidFill>
                  <a:schemeClr val="tx1"/>
                </a:solidFill>
                <a:latin typeface="Chalkboard"/>
                <a:cs typeface="Chalkboard"/>
              </a:rPr>
              <a:t>Principe identique quelque soit le type de ventilation</a:t>
            </a:r>
          </a:p>
          <a:p>
            <a:pPr marL="457200" indent="-457200">
              <a:spcBef>
                <a:spcPts val="0"/>
              </a:spcBef>
              <a:buClr>
                <a:srgbClr val="B5D040"/>
              </a:buClr>
              <a:buFont typeface="Wingdings" charset="0"/>
              <a:buChar char="n"/>
            </a:pPr>
            <a:r>
              <a:rPr lang="fr-FR" sz="1600" b="1">
                <a:solidFill>
                  <a:schemeClr val="tx1"/>
                </a:solidFill>
                <a:latin typeface="Century Gothic" charset="0"/>
                <a:cs typeface="Century Gothic" charset="0"/>
              </a:rPr>
              <a:t>Entrée</a:t>
            </a:r>
            <a:r>
              <a:rPr lang="fr-FR" sz="1600">
                <a:solidFill>
                  <a:schemeClr val="tx1"/>
                </a:solidFill>
                <a:latin typeface="Century Gothic" charset="0"/>
                <a:cs typeface="Century Gothic" charset="0"/>
              </a:rPr>
              <a:t> de l’air neuf dans les pièces sèches : salon, chambre, </a:t>
            </a:r>
            <a:r>
              <a:rPr lang="fr-FR" sz="1600" err="1">
                <a:solidFill>
                  <a:schemeClr val="tx1"/>
                </a:solidFill>
                <a:latin typeface="Century Gothic" charset="0"/>
                <a:cs typeface="Century Gothic" charset="0"/>
              </a:rPr>
              <a:t>etc</a:t>
            </a:r>
            <a:endParaRPr lang="fr-FR" sz="1600">
              <a:solidFill>
                <a:schemeClr val="tx1"/>
              </a:solidFill>
              <a:latin typeface="Century Gothic" charset="0"/>
              <a:cs typeface="Century Gothic" charset="0"/>
            </a:endParaRPr>
          </a:p>
          <a:p>
            <a:pPr marL="457200" indent="-457200">
              <a:spcBef>
                <a:spcPts val="0"/>
              </a:spcBef>
              <a:buClr>
                <a:srgbClr val="B5D040"/>
              </a:buClr>
              <a:buFont typeface="Wingdings" charset="0"/>
              <a:buChar char="n"/>
            </a:pPr>
            <a:r>
              <a:rPr lang="fr-FR" sz="1600" b="1">
                <a:solidFill>
                  <a:schemeClr val="tx1"/>
                </a:solidFill>
                <a:latin typeface="Century Gothic" charset="0"/>
                <a:cs typeface="Century Gothic" charset="0"/>
              </a:rPr>
              <a:t>Sortie</a:t>
            </a:r>
            <a:r>
              <a:rPr lang="fr-FR" sz="1600">
                <a:solidFill>
                  <a:schemeClr val="tx1"/>
                </a:solidFill>
                <a:latin typeface="Century Gothic" charset="0"/>
                <a:cs typeface="Century Gothic" charset="0"/>
              </a:rPr>
              <a:t> de l’air vicié et chargé d’humidité dans les pièces humides : cuisine, salle de bain et WC</a:t>
            </a:r>
          </a:p>
          <a:p>
            <a:pPr marL="457200" indent="-457200">
              <a:spcBef>
                <a:spcPts val="0"/>
              </a:spcBef>
              <a:buClr>
                <a:srgbClr val="B5D040"/>
              </a:buClr>
              <a:buFont typeface="Wingdings" charset="0"/>
              <a:buChar char="n"/>
            </a:pPr>
            <a:r>
              <a:rPr lang="fr-FR" sz="1600">
                <a:solidFill>
                  <a:schemeClr val="tx1"/>
                </a:solidFill>
                <a:latin typeface="Century Gothic" charset="0"/>
                <a:cs typeface="Century Gothic" charset="0"/>
              </a:rPr>
              <a:t>L’air doit </a:t>
            </a:r>
            <a:r>
              <a:rPr lang="fr-FR" sz="1600" b="1">
                <a:solidFill>
                  <a:schemeClr val="tx1"/>
                </a:solidFill>
                <a:latin typeface="Century Gothic" charset="0"/>
                <a:cs typeface="Century Gothic" charset="0"/>
              </a:rPr>
              <a:t>circuler</a:t>
            </a:r>
            <a:r>
              <a:rPr lang="fr-FR" sz="1600">
                <a:solidFill>
                  <a:schemeClr val="tx1"/>
                </a:solidFill>
                <a:latin typeface="Century Gothic" charset="0"/>
                <a:cs typeface="Century Gothic" charset="0"/>
              </a:rPr>
              <a:t> des pièces sèches aux pièces humides  (le « balayage ») :  portes ouvertes et/ou détalonnées ou équipées d’une grille de transfère </a:t>
            </a:r>
          </a:p>
          <a:p>
            <a:pPr algn="ctr">
              <a:spcBef>
                <a:spcPts val="0"/>
              </a:spcBef>
              <a:buClr>
                <a:srgbClr val="B5D040"/>
              </a:buClr>
            </a:pPr>
            <a:r>
              <a:rPr lang="fr-FR" sz="2000" i="1">
                <a:solidFill>
                  <a:schemeClr val="tx1"/>
                </a:solidFill>
                <a:latin typeface="Chalkboard"/>
                <a:cs typeface="Chalkboard"/>
              </a:rPr>
              <a:t/>
            </a:r>
            <a:br>
              <a:rPr lang="fr-FR" sz="2000" i="1">
                <a:solidFill>
                  <a:schemeClr val="tx1"/>
                </a:solidFill>
                <a:latin typeface="Chalkboard"/>
                <a:cs typeface="Chalkboard"/>
              </a:rPr>
            </a:br>
            <a:endParaRPr lang="fr-FR" sz="2000" i="1">
              <a:solidFill>
                <a:schemeClr val="tx1"/>
              </a:solidFill>
              <a:latin typeface="Chalkboard"/>
              <a:cs typeface="Chalkboard"/>
            </a:endParaRPr>
          </a:p>
        </p:txBody>
      </p:sp>
      <p:pic>
        <p:nvPicPr>
          <p:cNvPr id="6" name="Image 5">
            <a:extLst>
              <a:ext uri="{FF2B5EF4-FFF2-40B4-BE49-F238E27FC236}">
                <a16:creationId xmlns:a16="http://schemas.microsoft.com/office/drawing/2014/main" xmlns="" id="{D0C8552F-6453-604E-8B7C-0FDD219A9ED6}"/>
              </a:ext>
            </a:extLst>
          </p:cNvPr>
          <p:cNvPicPr/>
          <p:nvPr/>
        </p:nvPicPr>
        <p:blipFill>
          <a:blip r:embed="rId3">
            <a:extLst>
              <a:ext uri="{28A0092B-C50C-407E-A947-70E740481C1C}">
                <a14:useLocalDpi xmlns:a14="http://schemas.microsoft.com/office/drawing/2010/main" val="0"/>
              </a:ext>
            </a:extLst>
          </a:blip>
          <a:stretch>
            <a:fillRect/>
          </a:stretch>
        </p:blipFill>
        <p:spPr>
          <a:xfrm>
            <a:off x="6163718" y="4332635"/>
            <a:ext cx="2520280" cy="2160240"/>
          </a:xfrm>
          <a:prstGeom prst="rect">
            <a:avLst/>
          </a:prstGeom>
        </p:spPr>
      </p:pic>
      <p:sp>
        <p:nvSpPr>
          <p:cNvPr id="9" name="ZoneTexte 8">
            <a:extLst>
              <a:ext uri="{FF2B5EF4-FFF2-40B4-BE49-F238E27FC236}">
                <a16:creationId xmlns:a16="http://schemas.microsoft.com/office/drawing/2014/main" xmlns="" id="{0546CB51-DAC8-C84C-ACA7-92B545DDF058}"/>
              </a:ext>
            </a:extLst>
          </p:cNvPr>
          <p:cNvSpPr txBox="1"/>
          <p:nvPr/>
        </p:nvSpPr>
        <p:spPr>
          <a:xfrm>
            <a:off x="4634858" y="3107095"/>
            <a:ext cx="4062064" cy="523220"/>
          </a:xfrm>
          <a:prstGeom prst="rect">
            <a:avLst/>
          </a:prstGeom>
          <a:noFill/>
        </p:spPr>
        <p:txBody>
          <a:bodyPr wrap="square" rtlCol="0">
            <a:spAutoFit/>
          </a:bodyPr>
          <a:lstStyle/>
          <a:p>
            <a:r>
              <a:rPr lang="fr-FR" sz="1400" i="1">
                <a:solidFill>
                  <a:srgbClr val="FF0000"/>
                </a:solidFill>
                <a:latin typeface="Century Gothic" panose="020B0502020202020204" pitchFamily="34" charset="0"/>
              </a:rPr>
              <a:t>Gaines rigides isolées (et non pas souples) </a:t>
            </a:r>
            <a:br>
              <a:rPr lang="fr-FR" sz="1400" i="1">
                <a:solidFill>
                  <a:srgbClr val="FF0000"/>
                </a:solidFill>
                <a:latin typeface="Century Gothic" panose="020B0502020202020204" pitchFamily="34" charset="0"/>
              </a:rPr>
            </a:br>
            <a:r>
              <a:rPr lang="fr-FR" sz="1400" i="1">
                <a:solidFill>
                  <a:srgbClr val="FF0000"/>
                </a:solidFill>
                <a:latin typeface="Century Gothic" panose="020B0502020202020204" pitchFamily="34" charset="0"/>
              </a:rPr>
              <a:t>pour un meilleur entretien</a:t>
            </a:r>
          </a:p>
        </p:txBody>
      </p:sp>
    </p:spTree>
    <p:extLst>
      <p:ext uri="{BB962C8B-B14F-4D97-AF65-F5344CB8AC3E}">
        <p14:creationId xmlns:p14="http://schemas.microsoft.com/office/powerpoint/2010/main" val="997984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74B7FFE1-7A0D-D04A-8C99-7A1BF2225599}"/>
              </a:ext>
            </a:extLst>
          </p:cNvPr>
          <p:cNvSpPr>
            <a:spLocks noGrp="1"/>
          </p:cNvSpPr>
          <p:nvPr>
            <p:ph type="sldNum" sz="quarter" idx="4"/>
          </p:nvPr>
        </p:nvSpPr>
        <p:spPr/>
        <p:txBody>
          <a:bodyPr/>
          <a:lstStyle/>
          <a:p>
            <a:fld id="{2F9A5648-B596-C640-B495-5D9F694734BC}" type="slidenum">
              <a:rPr lang="fr-FR" smtClean="0"/>
              <a:pPr/>
              <a:t>44</a:t>
            </a:fld>
            <a:endParaRPr lang="fr-FR"/>
          </a:p>
        </p:txBody>
      </p:sp>
      <p:sp>
        <p:nvSpPr>
          <p:cNvPr id="3" name="Text Box 1">
            <a:extLst>
              <a:ext uri="{FF2B5EF4-FFF2-40B4-BE49-F238E27FC236}">
                <a16:creationId xmlns:a16="http://schemas.microsoft.com/office/drawing/2014/main" xmlns="" id="{21F71162-6AC0-9840-BDD1-30E13DAB6A9A}"/>
              </a:ext>
            </a:extLst>
          </p:cNvPr>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Logement</a:t>
            </a:r>
          </a:p>
          <a:p>
            <a:pPr>
              <a:buClrTx/>
              <a:buFontTx/>
              <a:buNone/>
            </a:pPr>
            <a:r>
              <a:rPr lang="fr-FR" b="1">
                <a:solidFill>
                  <a:srgbClr val="FF0000"/>
                </a:solidFill>
                <a:effectLst>
                  <a:outerShdw blurRad="38100" dist="38100" dir="2700000" algn="tl">
                    <a:srgbClr val="DDDDDD"/>
                  </a:outerShdw>
                </a:effectLst>
                <a:latin typeface="Century Gothic" charset="0"/>
              </a:rPr>
              <a:t>Qualité de l’air intérieur : focus sur la ventilation</a:t>
            </a:r>
          </a:p>
        </p:txBody>
      </p:sp>
      <p:sp>
        <p:nvSpPr>
          <p:cNvPr id="5" name="ZoneTexte 4">
            <a:extLst>
              <a:ext uri="{FF2B5EF4-FFF2-40B4-BE49-F238E27FC236}">
                <a16:creationId xmlns:a16="http://schemas.microsoft.com/office/drawing/2014/main" xmlns="" id="{077DF02F-8786-004B-9736-A26500FE6382}"/>
              </a:ext>
            </a:extLst>
          </p:cNvPr>
          <p:cNvSpPr txBox="1"/>
          <p:nvPr/>
        </p:nvSpPr>
        <p:spPr>
          <a:xfrm>
            <a:off x="271986" y="1216373"/>
            <a:ext cx="8424936" cy="2954655"/>
          </a:xfrm>
          <a:prstGeom prst="rect">
            <a:avLst/>
          </a:prstGeom>
          <a:noFill/>
        </p:spPr>
        <p:txBody>
          <a:bodyPr wrap="square" rtlCol="0">
            <a:spAutoFit/>
          </a:bodyPr>
          <a:lstStyle/>
          <a:p>
            <a:pPr algn="ctr">
              <a:spcBef>
                <a:spcPts val="0"/>
              </a:spcBef>
              <a:buClr>
                <a:srgbClr val="B5D040"/>
              </a:buClr>
            </a:pPr>
            <a:r>
              <a:rPr lang="fr-FR" sz="1800" i="1">
                <a:solidFill>
                  <a:schemeClr val="tx1"/>
                </a:solidFill>
                <a:latin typeface="Chalkboard"/>
                <a:cs typeface="Chalkboard"/>
              </a:rPr>
              <a:t>Principe identique quelque soit le type de ventilation</a:t>
            </a:r>
          </a:p>
          <a:p>
            <a:pPr marL="457200" indent="-457200">
              <a:spcBef>
                <a:spcPts val="0"/>
              </a:spcBef>
              <a:buClr>
                <a:srgbClr val="B5D040"/>
              </a:buClr>
              <a:buFont typeface="Wingdings" charset="0"/>
              <a:buChar char="n"/>
            </a:pPr>
            <a:r>
              <a:rPr lang="fr-FR" sz="1600" b="1">
                <a:solidFill>
                  <a:schemeClr val="tx1"/>
                </a:solidFill>
                <a:latin typeface="Century Gothic" charset="0"/>
                <a:cs typeface="Century Gothic" charset="0"/>
              </a:rPr>
              <a:t>Entrée</a:t>
            </a:r>
            <a:r>
              <a:rPr lang="fr-FR" sz="1600">
                <a:solidFill>
                  <a:schemeClr val="tx1"/>
                </a:solidFill>
                <a:latin typeface="Century Gothic" charset="0"/>
                <a:cs typeface="Century Gothic" charset="0"/>
              </a:rPr>
              <a:t> de l’air neuf dans les pièces sèches : salon, chambre, </a:t>
            </a:r>
            <a:r>
              <a:rPr lang="fr-FR" sz="1600" err="1">
                <a:solidFill>
                  <a:schemeClr val="tx1"/>
                </a:solidFill>
                <a:latin typeface="Century Gothic" charset="0"/>
                <a:cs typeface="Century Gothic" charset="0"/>
              </a:rPr>
              <a:t>etc</a:t>
            </a:r>
            <a:endParaRPr lang="fr-FR" sz="1600">
              <a:solidFill>
                <a:schemeClr val="tx1"/>
              </a:solidFill>
              <a:latin typeface="Century Gothic" charset="0"/>
              <a:cs typeface="Century Gothic" charset="0"/>
            </a:endParaRPr>
          </a:p>
          <a:p>
            <a:pPr marL="457200" indent="-457200">
              <a:spcBef>
                <a:spcPts val="0"/>
              </a:spcBef>
              <a:buClr>
                <a:srgbClr val="B5D040"/>
              </a:buClr>
              <a:buFont typeface="Wingdings" charset="0"/>
              <a:buChar char="n"/>
            </a:pPr>
            <a:endParaRPr lang="fr-FR" sz="1600">
              <a:solidFill>
                <a:schemeClr val="tx1"/>
              </a:solidFill>
              <a:latin typeface="Century Gothic" charset="0"/>
              <a:cs typeface="Century Gothic" charset="0"/>
            </a:endParaRPr>
          </a:p>
          <a:p>
            <a:pPr marL="457200" indent="-457200">
              <a:spcBef>
                <a:spcPts val="0"/>
              </a:spcBef>
              <a:buClr>
                <a:srgbClr val="B5D040"/>
              </a:buClr>
              <a:buFont typeface="Wingdings" charset="0"/>
              <a:buChar char="n"/>
            </a:pPr>
            <a:endParaRPr lang="fr-FR" sz="1600">
              <a:solidFill>
                <a:schemeClr val="tx1"/>
              </a:solidFill>
              <a:latin typeface="Century Gothic" charset="0"/>
              <a:cs typeface="Century Gothic" charset="0"/>
            </a:endParaRPr>
          </a:p>
          <a:p>
            <a:pPr marL="457200" indent="-457200">
              <a:spcBef>
                <a:spcPts val="0"/>
              </a:spcBef>
              <a:buClr>
                <a:srgbClr val="B5D040"/>
              </a:buClr>
              <a:buFont typeface="Wingdings" charset="0"/>
              <a:buChar char="n"/>
            </a:pPr>
            <a:endParaRPr lang="fr-FR" sz="1600">
              <a:solidFill>
                <a:schemeClr val="tx1"/>
              </a:solidFill>
              <a:latin typeface="Century Gothic" charset="0"/>
              <a:cs typeface="Century Gothic" charset="0"/>
            </a:endParaRPr>
          </a:p>
          <a:p>
            <a:pPr marL="457200" indent="-457200">
              <a:spcBef>
                <a:spcPts val="0"/>
              </a:spcBef>
              <a:buClr>
                <a:srgbClr val="B5D040"/>
              </a:buClr>
              <a:buFont typeface="Wingdings" charset="0"/>
              <a:buChar char="n"/>
            </a:pPr>
            <a:endParaRPr lang="fr-FR" sz="1600">
              <a:solidFill>
                <a:schemeClr val="tx1"/>
              </a:solidFill>
              <a:latin typeface="Century Gothic" charset="0"/>
              <a:cs typeface="Century Gothic" charset="0"/>
            </a:endParaRPr>
          </a:p>
          <a:p>
            <a:pPr marL="457200" indent="-457200">
              <a:spcBef>
                <a:spcPts val="0"/>
              </a:spcBef>
              <a:buClr>
                <a:srgbClr val="B5D040"/>
              </a:buClr>
              <a:buFont typeface="Wingdings" charset="0"/>
              <a:buChar char="n"/>
            </a:pPr>
            <a:endParaRPr lang="fr-FR" sz="1600">
              <a:solidFill>
                <a:schemeClr val="tx1"/>
              </a:solidFill>
              <a:latin typeface="Century Gothic" charset="0"/>
              <a:cs typeface="Century Gothic" charset="0"/>
            </a:endParaRPr>
          </a:p>
          <a:p>
            <a:pPr marL="457200" indent="-457200">
              <a:spcBef>
                <a:spcPts val="0"/>
              </a:spcBef>
              <a:buClr>
                <a:srgbClr val="B5D040"/>
              </a:buClr>
              <a:buFont typeface="Wingdings" charset="0"/>
              <a:buChar char="n"/>
            </a:pPr>
            <a:endParaRPr lang="fr-FR" sz="1600">
              <a:solidFill>
                <a:schemeClr val="tx1"/>
              </a:solidFill>
              <a:latin typeface="Century Gothic" charset="0"/>
              <a:cs typeface="Century Gothic" charset="0"/>
            </a:endParaRPr>
          </a:p>
          <a:p>
            <a:pPr marL="457200" indent="-457200">
              <a:spcBef>
                <a:spcPts val="0"/>
              </a:spcBef>
              <a:buClr>
                <a:srgbClr val="B5D040"/>
              </a:buClr>
              <a:buFont typeface="Wingdings" charset="0"/>
              <a:buChar char="n"/>
            </a:pPr>
            <a:endParaRPr lang="fr-FR" sz="1600">
              <a:solidFill>
                <a:schemeClr val="tx1"/>
              </a:solidFill>
              <a:latin typeface="Century Gothic" charset="0"/>
              <a:cs typeface="Century Gothic" charset="0"/>
            </a:endParaRPr>
          </a:p>
          <a:p>
            <a:pPr algn="ctr">
              <a:spcBef>
                <a:spcPts val="0"/>
              </a:spcBef>
              <a:buClr>
                <a:srgbClr val="B5D040"/>
              </a:buClr>
            </a:pPr>
            <a:r>
              <a:rPr lang="fr-FR" sz="2000" i="1">
                <a:solidFill>
                  <a:schemeClr val="tx1"/>
                </a:solidFill>
                <a:latin typeface="Chalkboard"/>
                <a:cs typeface="Chalkboard"/>
              </a:rPr>
              <a:t/>
            </a:r>
            <a:br>
              <a:rPr lang="fr-FR" sz="2000" i="1">
                <a:solidFill>
                  <a:schemeClr val="tx1"/>
                </a:solidFill>
                <a:latin typeface="Chalkboard"/>
                <a:cs typeface="Chalkboard"/>
              </a:rPr>
            </a:br>
            <a:endParaRPr lang="fr-FR" sz="2000" i="1">
              <a:solidFill>
                <a:schemeClr val="tx1"/>
              </a:solidFill>
              <a:latin typeface="Chalkboard"/>
              <a:cs typeface="Chalkboard"/>
            </a:endParaRPr>
          </a:p>
        </p:txBody>
      </p:sp>
      <p:pic>
        <p:nvPicPr>
          <p:cNvPr id="7" name="Image 6" descr="Capture d’écran 2015-09-17 à 14.37.53.png">
            <a:extLst>
              <a:ext uri="{FF2B5EF4-FFF2-40B4-BE49-F238E27FC236}">
                <a16:creationId xmlns:a16="http://schemas.microsoft.com/office/drawing/2014/main" xmlns="" id="{A9B65BD0-021B-244D-BBF0-7731086FE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071" y="3071026"/>
            <a:ext cx="3855857" cy="1327426"/>
          </a:xfrm>
          <a:prstGeom prst="rect">
            <a:avLst/>
          </a:prstGeom>
        </p:spPr>
      </p:pic>
      <p:pic>
        <p:nvPicPr>
          <p:cNvPr id="10" name="Image 9">
            <a:extLst>
              <a:ext uri="{FF2B5EF4-FFF2-40B4-BE49-F238E27FC236}">
                <a16:creationId xmlns:a16="http://schemas.microsoft.com/office/drawing/2014/main" xmlns="" id="{B077B2ED-A29E-1F46-B76B-1F5ED5A5F894}"/>
              </a:ext>
            </a:extLst>
          </p:cNvPr>
          <p:cNvPicPr>
            <a:picLocks noChangeAspect="1"/>
          </p:cNvPicPr>
          <p:nvPr/>
        </p:nvPicPr>
        <p:blipFill>
          <a:blip r:embed="rId3"/>
          <a:stretch>
            <a:fillRect/>
          </a:stretch>
        </p:blipFill>
        <p:spPr>
          <a:xfrm>
            <a:off x="4454983" y="2064165"/>
            <a:ext cx="4118347" cy="2561710"/>
          </a:xfrm>
          <a:prstGeom prst="rect">
            <a:avLst/>
          </a:prstGeom>
        </p:spPr>
      </p:pic>
    </p:spTree>
    <p:extLst>
      <p:ext uri="{BB962C8B-B14F-4D97-AF65-F5344CB8AC3E}">
        <p14:creationId xmlns:p14="http://schemas.microsoft.com/office/powerpoint/2010/main" val="38227867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74B7FFE1-7A0D-D04A-8C99-7A1BF2225599}"/>
              </a:ext>
            </a:extLst>
          </p:cNvPr>
          <p:cNvSpPr>
            <a:spLocks noGrp="1"/>
          </p:cNvSpPr>
          <p:nvPr>
            <p:ph type="sldNum" sz="quarter" idx="4"/>
          </p:nvPr>
        </p:nvSpPr>
        <p:spPr/>
        <p:txBody>
          <a:bodyPr/>
          <a:lstStyle/>
          <a:p>
            <a:fld id="{2F9A5648-B596-C640-B495-5D9F694734BC}" type="slidenum">
              <a:rPr lang="fr-FR" smtClean="0"/>
              <a:pPr/>
              <a:t>45</a:t>
            </a:fld>
            <a:endParaRPr lang="fr-FR"/>
          </a:p>
        </p:txBody>
      </p:sp>
      <p:sp>
        <p:nvSpPr>
          <p:cNvPr id="3" name="Text Box 1">
            <a:extLst>
              <a:ext uri="{FF2B5EF4-FFF2-40B4-BE49-F238E27FC236}">
                <a16:creationId xmlns:a16="http://schemas.microsoft.com/office/drawing/2014/main" xmlns="" id="{21F71162-6AC0-9840-BDD1-30E13DAB6A9A}"/>
              </a:ext>
            </a:extLst>
          </p:cNvPr>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Logement</a:t>
            </a:r>
          </a:p>
          <a:p>
            <a:pPr>
              <a:buClrTx/>
              <a:buFontTx/>
              <a:buNone/>
            </a:pPr>
            <a:r>
              <a:rPr lang="fr-FR" b="1">
                <a:solidFill>
                  <a:srgbClr val="FF0000"/>
                </a:solidFill>
                <a:effectLst>
                  <a:outerShdw blurRad="38100" dist="38100" dir="2700000" algn="tl">
                    <a:srgbClr val="DDDDDD"/>
                  </a:outerShdw>
                </a:effectLst>
                <a:latin typeface="Century Gothic" charset="0"/>
              </a:rPr>
              <a:t>Qualité de l’air intérieur : focus sur la ventilation</a:t>
            </a:r>
          </a:p>
        </p:txBody>
      </p:sp>
      <p:sp>
        <p:nvSpPr>
          <p:cNvPr id="5" name="ZoneTexte 4">
            <a:extLst>
              <a:ext uri="{FF2B5EF4-FFF2-40B4-BE49-F238E27FC236}">
                <a16:creationId xmlns:a16="http://schemas.microsoft.com/office/drawing/2014/main" xmlns="" id="{077DF02F-8786-004B-9736-A26500FE6382}"/>
              </a:ext>
            </a:extLst>
          </p:cNvPr>
          <p:cNvSpPr txBox="1"/>
          <p:nvPr/>
        </p:nvSpPr>
        <p:spPr>
          <a:xfrm>
            <a:off x="271986" y="1216373"/>
            <a:ext cx="8424936" cy="1477328"/>
          </a:xfrm>
          <a:prstGeom prst="rect">
            <a:avLst/>
          </a:prstGeom>
          <a:noFill/>
        </p:spPr>
        <p:txBody>
          <a:bodyPr wrap="square" rtlCol="0">
            <a:spAutoFit/>
          </a:bodyPr>
          <a:lstStyle/>
          <a:p>
            <a:pPr algn="ctr">
              <a:spcBef>
                <a:spcPts val="0"/>
              </a:spcBef>
              <a:buClr>
                <a:srgbClr val="B5D040"/>
              </a:buClr>
            </a:pPr>
            <a:r>
              <a:rPr lang="fr-FR" sz="1800" i="1">
                <a:solidFill>
                  <a:schemeClr val="tx1"/>
                </a:solidFill>
                <a:latin typeface="Chalkboard"/>
                <a:cs typeface="Chalkboard"/>
              </a:rPr>
              <a:t>Principe identique quelque soit le type de ventilation</a:t>
            </a:r>
          </a:p>
          <a:p>
            <a:pPr marL="457200" indent="-457200">
              <a:spcBef>
                <a:spcPts val="0"/>
              </a:spcBef>
              <a:buClr>
                <a:srgbClr val="B5D040"/>
              </a:buClr>
              <a:buFont typeface="Wingdings" charset="0"/>
              <a:buChar char="n"/>
            </a:pPr>
            <a:r>
              <a:rPr lang="fr-FR" sz="1600" b="1">
                <a:solidFill>
                  <a:schemeClr val="tx1"/>
                </a:solidFill>
                <a:latin typeface="Century Gothic" charset="0"/>
                <a:cs typeface="Century Gothic" charset="0"/>
              </a:rPr>
              <a:t>Sortie </a:t>
            </a:r>
            <a:r>
              <a:rPr lang="fr-FR" sz="1600">
                <a:solidFill>
                  <a:schemeClr val="tx1"/>
                </a:solidFill>
                <a:latin typeface="Century Gothic" charset="0"/>
                <a:cs typeface="Century Gothic" charset="0"/>
              </a:rPr>
              <a:t>de l’air vicié et chargé d’humidité dans les pièces humides : cuisine, salle de bain et WC</a:t>
            </a:r>
          </a:p>
          <a:p>
            <a:pPr algn="ctr">
              <a:spcBef>
                <a:spcPts val="0"/>
              </a:spcBef>
              <a:buClr>
                <a:srgbClr val="B5D040"/>
              </a:buClr>
            </a:pPr>
            <a:r>
              <a:rPr lang="fr-FR" sz="2000" i="1">
                <a:solidFill>
                  <a:schemeClr val="tx1"/>
                </a:solidFill>
                <a:latin typeface="Chalkboard"/>
                <a:cs typeface="Chalkboard"/>
              </a:rPr>
              <a:t/>
            </a:r>
            <a:br>
              <a:rPr lang="fr-FR" sz="2000" i="1">
                <a:solidFill>
                  <a:schemeClr val="tx1"/>
                </a:solidFill>
                <a:latin typeface="Chalkboard"/>
                <a:cs typeface="Chalkboard"/>
              </a:rPr>
            </a:br>
            <a:endParaRPr lang="fr-FR" sz="2000" i="1">
              <a:solidFill>
                <a:schemeClr val="tx1"/>
              </a:solidFill>
              <a:latin typeface="Chalkboard"/>
              <a:cs typeface="Chalkboard"/>
            </a:endParaRPr>
          </a:p>
        </p:txBody>
      </p:sp>
      <p:pic>
        <p:nvPicPr>
          <p:cNvPr id="8" name="Image 7" descr="Capture d’écran 2015-09-17 à 14.35.16.png">
            <a:extLst>
              <a:ext uri="{FF2B5EF4-FFF2-40B4-BE49-F238E27FC236}">
                <a16:creationId xmlns:a16="http://schemas.microsoft.com/office/drawing/2014/main" xmlns="" id="{3005C726-7CB1-0E40-80D9-00F6113E8F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2348880"/>
            <a:ext cx="2003299" cy="2016224"/>
          </a:xfrm>
          <a:prstGeom prst="rect">
            <a:avLst/>
          </a:prstGeom>
        </p:spPr>
      </p:pic>
      <p:pic>
        <p:nvPicPr>
          <p:cNvPr id="6" name="Image 5">
            <a:extLst>
              <a:ext uri="{FF2B5EF4-FFF2-40B4-BE49-F238E27FC236}">
                <a16:creationId xmlns:a16="http://schemas.microsoft.com/office/drawing/2014/main" xmlns="" id="{C4585BCE-6094-4D4D-86D8-63491DDBE80C}"/>
              </a:ext>
            </a:extLst>
          </p:cNvPr>
          <p:cNvPicPr>
            <a:picLocks noChangeAspect="1"/>
          </p:cNvPicPr>
          <p:nvPr/>
        </p:nvPicPr>
        <p:blipFill>
          <a:blip r:embed="rId3"/>
          <a:stretch>
            <a:fillRect/>
          </a:stretch>
        </p:blipFill>
        <p:spPr>
          <a:xfrm>
            <a:off x="4647779" y="2295151"/>
            <a:ext cx="3230241" cy="4139906"/>
          </a:xfrm>
          <a:prstGeom prst="rect">
            <a:avLst/>
          </a:prstGeom>
        </p:spPr>
      </p:pic>
    </p:spTree>
    <p:extLst>
      <p:ext uri="{BB962C8B-B14F-4D97-AF65-F5344CB8AC3E}">
        <p14:creationId xmlns:p14="http://schemas.microsoft.com/office/powerpoint/2010/main" val="36182614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2F9A5648-B596-C640-B495-5D9F694734BC}" type="slidenum">
              <a:rPr lang="fr-FR" smtClean="0"/>
              <a:pPr/>
              <a:t>46</a:t>
            </a:fld>
            <a:endParaRPr lang="fr-FR"/>
          </a:p>
        </p:txBody>
      </p:sp>
      <p:sp>
        <p:nvSpPr>
          <p:cNvPr id="3" name="Espace réservé du numéro de diapositive 1"/>
          <p:cNvSpPr txBox="1">
            <a:spLocks/>
          </p:cNvSpPr>
          <p:nvPr/>
        </p:nvSpPr>
        <p:spPr>
          <a:xfrm>
            <a:off x="8532440" y="6492875"/>
            <a:ext cx="635000" cy="365125"/>
          </a:xfrm>
          <a:prstGeom prst="rect">
            <a:avLst/>
          </a:prstGeom>
        </p:spPr>
        <p:txBody>
          <a:bodyPr vert="horz" lIns="91440" tIns="45720" rIns="91440" bIns="45720" rtlCol="0" anchor="ctr"/>
          <a:lstStyle>
            <a:defPPr>
              <a:defRPr lang="en-GB"/>
            </a:defPPr>
            <a:lvl1pPr algn="r" defTabSz="449263" rtl="0" fontAlgn="base">
              <a:spcBef>
                <a:spcPct val="0"/>
              </a:spcBef>
              <a:spcAft>
                <a:spcPct val="0"/>
              </a:spcAft>
              <a:buClr>
                <a:srgbClr val="000000"/>
              </a:buClr>
              <a:buSzPct val="100000"/>
              <a:buFont typeface="Times New Roman" charset="0"/>
              <a:defRPr sz="1200" kern="1200">
                <a:solidFill>
                  <a:srgbClr val="000000"/>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a:lstStyle>
          <a:p>
            <a:fld id="{2F9A5648-B596-C640-B495-5D9F694734BC}" type="slidenum">
              <a:rPr lang="fr-FR" smtClean="0"/>
              <a:pPr/>
              <a:t>46</a:t>
            </a:fld>
            <a:endParaRPr lang="fr-FR"/>
          </a:p>
        </p:txBody>
      </p:sp>
      <p:sp>
        <p:nvSpPr>
          <p:cNvPr id="4"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5" name="ZoneTexte 4"/>
          <p:cNvSpPr txBox="1"/>
          <p:nvPr/>
        </p:nvSpPr>
        <p:spPr>
          <a:xfrm>
            <a:off x="755576" y="1340768"/>
            <a:ext cx="8053882" cy="5078313"/>
          </a:xfrm>
          <a:prstGeom prst="rect">
            <a:avLst/>
          </a:prstGeom>
          <a:noFill/>
        </p:spPr>
        <p:txBody>
          <a:bodyPr wrap="square" rtlCol="0">
            <a:spAutoFit/>
          </a:bodyPr>
          <a:lstStyle/>
          <a:p>
            <a:pPr>
              <a:spcBef>
                <a:spcPts val="0"/>
              </a:spcBef>
              <a:buClr>
                <a:srgbClr val="B5D040"/>
              </a:buClr>
            </a:pPr>
            <a:r>
              <a:rPr lang="fr-FR" sz="1800" i="1">
                <a:solidFill>
                  <a:schemeClr val="tx1"/>
                </a:solidFill>
                <a:latin typeface="Chalkboard"/>
                <a:cs typeface="Chalkboard"/>
              </a:rPr>
              <a:t>Je ventile en permanence</a:t>
            </a:r>
          </a:p>
          <a:p>
            <a:pPr marL="457200" indent="-457200">
              <a:spcBef>
                <a:spcPts val="0"/>
              </a:spcBef>
              <a:buClr>
                <a:srgbClr val="B5D040"/>
              </a:buClr>
              <a:buFont typeface="Wingdings" charset="0"/>
              <a:buChar char="n"/>
            </a:pPr>
            <a:r>
              <a:rPr lang="fr-FR" sz="1600">
                <a:solidFill>
                  <a:schemeClr val="tx1"/>
                </a:solidFill>
                <a:latin typeface="Century Gothic" charset="0"/>
                <a:cs typeface="Century Gothic" charset="0"/>
              </a:rPr>
              <a:t>Grilles d’entrées d’air et les bouches d’extraction : </a:t>
            </a:r>
          </a:p>
          <a:p>
            <a:pPr marL="1080000" indent="-457200">
              <a:spcBef>
                <a:spcPts val="0"/>
              </a:spcBef>
              <a:buClr>
                <a:srgbClr val="B5D040"/>
              </a:buClr>
              <a:buFont typeface="Wingdings" charset="2"/>
              <a:buChar char="ü"/>
            </a:pPr>
            <a:r>
              <a:rPr lang="fr-FR" sz="1600">
                <a:solidFill>
                  <a:schemeClr val="tx1"/>
                </a:solidFill>
                <a:latin typeface="Century Gothic" charset="0"/>
                <a:cs typeface="Century Gothic" charset="0"/>
              </a:rPr>
              <a:t>Je ne les bouche pas !</a:t>
            </a:r>
          </a:p>
          <a:p>
            <a:pPr marL="1080000" indent="-457200">
              <a:spcBef>
                <a:spcPts val="0"/>
              </a:spcBef>
              <a:buClr>
                <a:srgbClr val="B5D040"/>
              </a:buClr>
              <a:buFont typeface="Wingdings" charset="2"/>
              <a:buChar char="ü"/>
            </a:pPr>
            <a:r>
              <a:rPr lang="fr-FR" sz="1600">
                <a:solidFill>
                  <a:schemeClr val="tx1"/>
                </a:solidFill>
                <a:latin typeface="Century Gothic" charset="0"/>
                <a:cs typeface="Century Gothic" charset="0"/>
              </a:rPr>
              <a:t>Je les nettoie régulièrement (2 fois par an).</a:t>
            </a:r>
          </a:p>
          <a:p>
            <a:pPr marL="1080000" indent="-457200">
              <a:spcBef>
                <a:spcPts val="0"/>
              </a:spcBef>
              <a:buClr>
                <a:srgbClr val="B5D040"/>
              </a:buClr>
              <a:buFont typeface="Wingdings" charset="2"/>
              <a:buChar char="ü"/>
            </a:pPr>
            <a:r>
              <a:rPr lang="fr-FR" sz="1600">
                <a:solidFill>
                  <a:srgbClr val="FF0000"/>
                </a:solidFill>
                <a:latin typeface="Century Gothic" charset="0"/>
                <a:cs typeface="Century Gothic" charset="0"/>
              </a:rPr>
              <a:t>Je fais intervenir un professionnel RGE à minima tous les 3 ans pour </a:t>
            </a:r>
            <a:r>
              <a:rPr lang="fr-FR" sz="1600" b="1">
                <a:solidFill>
                  <a:srgbClr val="FF0000"/>
                </a:solidFill>
                <a:latin typeface="Century Gothic" charset="0"/>
                <a:cs typeface="Century Gothic" charset="0"/>
              </a:rPr>
              <a:t>nettoyer les gaines et le caisson et prendre des mesures </a:t>
            </a:r>
            <a:r>
              <a:rPr lang="fr-FR" sz="1600">
                <a:solidFill>
                  <a:srgbClr val="FF0000"/>
                </a:solidFill>
                <a:latin typeface="Century Gothic" charset="0"/>
                <a:cs typeface="Century Gothic" charset="0"/>
              </a:rPr>
              <a:t>130 €</a:t>
            </a:r>
          </a:p>
          <a:p>
            <a:pPr marL="457200" indent="-457200">
              <a:spcBef>
                <a:spcPts val="0"/>
              </a:spcBef>
              <a:buClr>
                <a:srgbClr val="B5D040"/>
              </a:buClr>
              <a:buFont typeface="Wingdings" charset="0"/>
              <a:buChar char="n"/>
            </a:pPr>
            <a:r>
              <a:rPr lang="fr-FR" sz="1600">
                <a:solidFill>
                  <a:schemeClr val="tx1"/>
                </a:solidFill>
                <a:latin typeface="Century Gothic" charset="0"/>
                <a:cs typeface="Century Gothic" charset="0"/>
              </a:rPr>
              <a:t>Je vérifie que l’air circule bien d’une pièce à l’autre (portes détalonnées ou grilles de transfert).</a:t>
            </a:r>
          </a:p>
          <a:p>
            <a:pPr>
              <a:spcBef>
                <a:spcPts val="0"/>
              </a:spcBef>
              <a:buClr>
                <a:srgbClr val="B5D040"/>
              </a:buClr>
            </a:pPr>
            <a:endParaRPr lang="fr-FR" sz="1800" i="1">
              <a:solidFill>
                <a:schemeClr val="tx1"/>
              </a:solidFill>
              <a:latin typeface="Chalkboard"/>
              <a:cs typeface="Chalkboard"/>
            </a:endParaRPr>
          </a:p>
          <a:p>
            <a:pPr>
              <a:spcBef>
                <a:spcPts val="0"/>
              </a:spcBef>
              <a:buClr>
                <a:srgbClr val="B5D040"/>
              </a:buClr>
            </a:pPr>
            <a:endParaRPr lang="fr-FR" sz="1800" i="1">
              <a:solidFill>
                <a:schemeClr val="tx1"/>
              </a:solidFill>
              <a:latin typeface="Chalkboard"/>
              <a:cs typeface="Chalkboard"/>
            </a:endParaRPr>
          </a:p>
          <a:p>
            <a:pPr>
              <a:spcBef>
                <a:spcPts val="0"/>
              </a:spcBef>
              <a:buClr>
                <a:srgbClr val="B5D040"/>
              </a:buClr>
            </a:pPr>
            <a:endParaRPr lang="fr-FR" sz="1800" i="1">
              <a:solidFill>
                <a:schemeClr val="tx1"/>
              </a:solidFill>
              <a:latin typeface="Chalkboard"/>
              <a:cs typeface="Chalkboard"/>
            </a:endParaRPr>
          </a:p>
          <a:p>
            <a:pPr>
              <a:spcBef>
                <a:spcPts val="0"/>
              </a:spcBef>
              <a:buClr>
                <a:srgbClr val="B5D040"/>
              </a:buClr>
            </a:pPr>
            <a:endParaRPr lang="fr-FR" sz="1800" i="1">
              <a:solidFill>
                <a:schemeClr val="tx1"/>
              </a:solidFill>
              <a:latin typeface="Chalkboard"/>
              <a:cs typeface="Chalkboard"/>
            </a:endParaRPr>
          </a:p>
          <a:p>
            <a:pPr>
              <a:spcBef>
                <a:spcPts val="0"/>
              </a:spcBef>
              <a:buClr>
                <a:srgbClr val="B5D040"/>
              </a:buClr>
            </a:pPr>
            <a:endParaRPr lang="fr-FR" sz="1800" i="1">
              <a:solidFill>
                <a:schemeClr val="tx1"/>
              </a:solidFill>
              <a:latin typeface="Chalkboard"/>
              <a:cs typeface="Chalkboard"/>
            </a:endParaRPr>
          </a:p>
          <a:p>
            <a:pPr>
              <a:spcBef>
                <a:spcPts val="0"/>
              </a:spcBef>
              <a:buClr>
                <a:srgbClr val="B5D040"/>
              </a:buClr>
            </a:pPr>
            <a:endParaRPr lang="fr-FR" sz="1800" i="1">
              <a:solidFill>
                <a:schemeClr val="tx1"/>
              </a:solidFill>
              <a:latin typeface="Chalkboard"/>
              <a:cs typeface="Chalkboard"/>
            </a:endParaRPr>
          </a:p>
          <a:p>
            <a:pPr>
              <a:spcBef>
                <a:spcPts val="0"/>
              </a:spcBef>
              <a:buClr>
                <a:srgbClr val="B5D040"/>
              </a:buClr>
            </a:pPr>
            <a:endParaRPr lang="fr-FR" sz="1800" i="1">
              <a:solidFill>
                <a:schemeClr val="tx1"/>
              </a:solidFill>
              <a:latin typeface="Chalkboard"/>
              <a:cs typeface="Chalkboard"/>
            </a:endParaRPr>
          </a:p>
          <a:p>
            <a:pPr>
              <a:spcBef>
                <a:spcPts val="0"/>
              </a:spcBef>
              <a:buClr>
                <a:srgbClr val="B5D040"/>
              </a:buClr>
            </a:pPr>
            <a:endParaRPr lang="fr-FR" sz="1800" i="1">
              <a:solidFill>
                <a:schemeClr val="tx1"/>
              </a:solidFill>
              <a:latin typeface="Chalkboard"/>
              <a:cs typeface="Chalkboard"/>
            </a:endParaRPr>
          </a:p>
          <a:p>
            <a:pPr>
              <a:spcBef>
                <a:spcPts val="0"/>
              </a:spcBef>
              <a:buClr>
                <a:srgbClr val="B5D040"/>
              </a:buClr>
            </a:pPr>
            <a:r>
              <a:rPr lang="fr-FR" sz="1800" i="1">
                <a:solidFill>
                  <a:schemeClr val="tx1"/>
                </a:solidFill>
                <a:latin typeface="Chalkboard"/>
                <a:cs typeface="Chalkboard"/>
              </a:rPr>
              <a:t>J’aère ponctuellement</a:t>
            </a:r>
          </a:p>
          <a:p>
            <a:pPr marL="457200" indent="-457200">
              <a:spcBef>
                <a:spcPts val="0"/>
              </a:spcBef>
              <a:buClr>
                <a:srgbClr val="B5D040"/>
              </a:buClr>
              <a:buFont typeface="Wingdings" charset="0"/>
              <a:buChar char="n"/>
            </a:pPr>
            <a:r>
              <a:rPr lang="fr-FR" sz="1600">
                <a:solidFill>
                  <a:schemeClr val="tx1"/>
                </a:solidFill>
                <a:latin typeface="Century Gothic" charset="0"/>
                <a:cs typeface="Century Gothic" charset="0"/>
              </a:rPr>
              <a:t>En hiver, moins de 10 minutes/jour en ayant au préalable réduit le chauffage.</a:t>
            </a:r>
            <a:endParaRPr lang="fr-FR" sz="1800">
              <a:solidFill>
                <a:srgbClr val="000000"/>
              </a:solidFill>
              <a:latin typeface="Century Gothic"/>
              <a:cs typeface="Century Gothic"/>
            </a:endParaRPr>
          </a:p>
        </p:txBody>
      </p:sp>
      <p:sp>
        <p:nvSpPr>
          <p:cNvPr id="6" name="Espace réservé du numéro de diapositive 2"/>
          <p:cNvSpPr txBox="1">
            <a:spLocks/>
          </p:cNvSpPr>
          <p:nvPr/>
        </p:nvSpPr>
        <p:spPr>
          <a:xfrm>
            <a:off x="8532440" y="6492875"/>
            <a:ext cx="635000" cy="365125"/>
          </a:xfrm>
          <a:prstGeom prst="rect">
            <a:avLst/>
          </a:prstGeom>
        </p:spPr>
        <p:txBody>
          <a:bodyPr vert="horz" lIns="91440" tIns="45720" rIns="91440" bIns="45720" rtlCol="0" anchor="ctr"/>
          <a:lstStyle>
            <a:defPPr>
              <a:defRPr lang="en-GB"/>
            </a:defPPr>
            <a:lvl1pPr algn="r" defTabSz="449263" rtl="0" fontAlgn="base">
              <a:spcBef>
                <a:spcPct val="0"/>
              </a:spcBef>
              <a:spcAft>
                <a:spcPct val="0"/>
              </a:spcAft>
              <a:buClr>
                <a:srgbClr val="000000"/>
              </a:buClr>
              <a:buSzPct val="100000"/>
              <a:buFont typeface="Times New Roman" charset="0"/>
              <a:defRPr sz="1200" kern="1200">
                <a:solidFill>
                  <a:srgbClr val="000000"/>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a:lstStyle>
          <a:p>
            <a:fld id="{2F9A5648-B596-C640-B495-5D9F694734BC}" type="slidenum">
              <a:rPr lang="fr-FR" smtClean="0"/>
              <a:pPr/>
              <a:t>46</a:t>
            </a:fld>
            <a:endParaRPr lang="fr-FR"/>
          </a:p>
        </p:txBody>
      </p:sp>
      <p:pic>
        <p:nvPicPr>
          <p:cNvPr id="8" name="Image 7"/>
          <p:cNvPicPr/>
          <p:nvPr/>
        </p:nvPicPr>
        <p:blipFill>
          <a:blip r:embed="rId2">
            <a:extLst>
              <a:ext uri="{28A0092B-C50C-407E-A947-70E740481C1C}">
                <a14:useLocalDpi xmlns:a14="http://schemas.microsoft.com/office/drawing/2010/main"/>
              </a:ext>
            </a:extLst>
          </a:blip>
          <a:stretch>
            <a:fillRect/>
          </a:stretch>
        </p:blipFill>
        <p:spPr>
          <a:xfrm>
            <a:off x="5004048" y="3356992"/>
            <a:ext cx="1656184" cy="2160240"/>
          </a:xfrm>
          <a:prstGeom prst="rect">
            <a:avLst/>
          </a:prstGeom>
        </p:spPr>
      </p:pic>
      <p:sp>
        <p:nvSpPr>
          <p:cNvPr id="9" name="Text Box 1"/>
          <p:cNvSpPr txBox="1">
            <a:spLocks noChangeArrowheads="1"/>
          </p:cNvSpPr>
          <p:nvPr/>
        </p:nvSpPr>
        <p:spPr bwMode="auto">
          <a:xfrm>
            <a:off x="611560" y="116632"/>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Logement </a:t>
            </a:r>
          </a:p>
          <a:p>
            <a:pPr>
              <a:buClrTx/>
              <a:buFontTx/>
              <a:buNone/>
            </a:pPr>
            <a:r>
              <a:rPr lang="fr-FR" b="1">
                <a:solidFill>
                  <a:srgbClr val="FF0000"/>
                </a:solidFill>
                <a:effectLst>
                  <a:outerShdw blurRad="38100" dist="38100" dir="2700000" algn="tl">
                    <a:srgbClr val="DDDDDD"/>
                  </a:outerShdw>
                </a:effectLst>
                <a:latin typeface="Century Gothic" charset="0"/>
              </a:rPr>
              <a:t>Qualité de l’air intérieur : comportements adaptés</a:t>
            </a:r>
          </a:p>
        </p:txBody>
      </p:sp>
      <p:pic>
        <p:nvPicPr>
          <p:cNvPr id="10" name="Image 9"/>
          <p:cNvPicPr/>
          <p:nvPr/>
        </p:nvPicPr>
        <p:blipFill>
          <a:blip r:embed="rId3">
            <a:extLst>
              <a:ext uri="{28A0092B-C50C-407E-A947-70E740481C1C}">
                <a14:useLocalDpi xmlns:a14="http://schemas.microsoft.com/office/drawing/2010/main" val="0"/>
              </a:ext>
            </a:extLst>
          </a:blip>
          <a:stretch>
            <a:fillRect/>
          </a:stretch>
        </p:blipFill>
        <p:spPr>
          <a:xfrm>
            <a:off x="2123728" y="3789040"/>
            <a:ext cx="2016224" cy="1440160"/>
          </a:xfrm>
          <a:prstGeom prst="rect">
            <a:avLst/>
          </a:prstGeom>
        </p:spPr>
      </p:pic>
    </p:spTree>
    <p:extLst>
      <p:ext uri="{BB962C8B-B14F-4D97-AF65-F5344CB8AC3E}">
        <p14:creationId xmlns:p14="http://schemas.microsoft.com/office/powerpoint/2010/main" val="38352235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2F9A5648-B596-C640-B495-5D9F694734BC}" type="slidenum">
              <a:rPr lang="fr-FR" smtClean="0"/>
              <a:pPr/>
              <a:t>47</a:t>
            </a:fld>
            <a:endParaRPr lang="fr-FR"/>
          </a:p>
        </p:txBody>
      </p:sp>
      <p:sp>
        <p:nvSpPr>
          <p:cNvPr id="3" name="Espace réservé du numéro de diapositive 1"/>
          <p:cNvSpPr txBox="1">
            <a:spLocks/>
          </p:cNvSpPr>
          <p:nvPr/>
        </p:nvSpPr>
        <p:spPr>
          <a:xfrm>
            <a:off x="8532440" y="6492875"/>
            <a:ext cx="635000" cy="365125"/>
          </a:xfrm>
          <a:prstGeom prst="rect">
            <a:avLst/>
          </a:prstGeom>
        </p:spPr>
        <p:txBody>
          <a:bodyPr vert="horz" lIns="91440" tIns="45720" rIns="91440" bIns="45720" rtlCol="0" anchor="ctr"/>
          <a:lstStyle>
            <a:defPPr>
              <a:defRPr lang="en-GB"/>
            </a:defPPr>
            <a:lvl1pPr algn="r" defTabSz="449263" rtl="0" fontAlgn="base">
              <a:spcBef>
                <a:spcPct val="0"/>
              </a:spcBef>
              <a:spcAft>
                <a:spcPct val="0"/>
              </a:spcAft>
              <a:buClr>
                <a:srgbClr val="000000"/>
              </a:buClr>
              <a:buSzPct val="100000"/>
              <a:buFont typeface="Times New Roman" charset="0"/>
              <a:defRPr sz="1200" kern="1200">
                <a:solidFill>
                  <a:srgbClr val="000000"/>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a:lstStyle>
          <a:p>
            <a:fld id="{2F9A5648-B596-C640-B495-5D9F694734BC}" type="slidenum">
              <a:rPr lang="fr-FR" smtClean="0"/>
              <a:pPr/>
              <a:t>47</a:t>
            </a:fld>
            <a:endParaRPr lang="fr-FR"/>
          </a:p>
        </p:txBody>
      </p:sp>
      <p:sp>
        <p:nvSpPr>
          <p:cNvPr id="4"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5" name="ZoneTexte 4"/>
          <p:cNvSpPr txBox="1"/>
          <p:nvPr/>
        </p:nvSpPr>
        <p:spPr>
          <a:xfrm>
            <a:off x="755576" y="1340768"/>
            <a:ext cx="8053882" cy="2092881"/>
          </a:xfrm>
          <a:prstGeom prst="rect">
            <a:avLst/>
          </a:prstGeom>
          <a:noFill/>
        </p:spPr>
        <p:txBody>
          <a:bodyPr wrap="square" rtlCol="0">
            <a:spAutoFit/>
          </a:bodyPr>
          <a:lstStyle/>
          <a:p>
            <a:pPr>
              <a:spcBef>
                <a:spcPts val="0"/>
              </a:spcBef>
              <a:buClr>
                <a:srgbClr val="B5D040"/>
              </a:buClr>
            </a:pPr>
            <a:r>
              <a:rPr lang="fr-FR" sz="1800" i="1">
                <a:solidFill>
                  <a:schemeClr val="tx1"/>
                </a:solidFill>
                <a:latin typeface="Chalkboard"/>
                <a:cs typeface="Chalkboard"/>
              </a:rPr>
              <a:t>Je limite à la source les différents polluants</a:t>
            </a:r>
          </a:p>
          <a:p>
            <a:pPr marL="457200" indent="-457200">
              <a:spcBef>
                <a:spcPts val="0"/>
              </a:spcBef>
              <a:buClr>
                <a:srgbClr val="B5D040"/>
              </a:buClr>
              <a:buFont typeface="Wingdings" charset="0"/>
              <a:buChar char="n"/>
            </a:pPr>
            <a:r>
              <a:rPr lang="fr-FR" sz="1600">
                <a:solidFill>
                  <a:schemeClr val="tx1"/>
                </a:solidFill>
                <a:latin typeface="Century Gothic" charset="0"/>
                <a:cs typeface="Century Gothic" charset="0"/>
              </a:rPr>
              <a:t>Je n’utilise pas de poêle à pétrole car Il y a un risque d’intoxication au monoxyde de carbone </a:t>
            </a:r>
          </a:p>
          <a:p>
            <a:pPr marL="457200" indent="-457200">
              <a:spcBef>
                <a:spcPts val="0"/>
              </a:spcBef>
              <a:buClr>
                <a:srgbClr val="B5D040"/>
              </a:buClr>
              <a:buFont typeface="Wingdings" charset="0"/>
              <a:buChar char="n"/>
            </a:pPr>
            <a:r>
              <a:rPr lang="fr-FR" sz="1600">
                <a:solidFill>
                  <a:schemeClr val="tx1"/>
                </a:solidFill>
                <a:latin typeface="Century Gothic" charset="0"/>
                <a:cs typeface="Century Gothic" charset="0"/>
              </a:rPr>
              <a:t>Je fume à l’extérieur</a:t>
            </a:r>
          </a:p>
          <a:p>
            <a:pPr marL="457200" indent="-457200">
              <a:spcBef>
                <a:spcPts val="0"/>
              </a:spcBef>
              <a:buClr>
                <a:srgbClr val="B5D040"/>
              </a:buClr>
              <a:buFont typeface="Wingdings" charset="0"/>
              <a:buChar char="n"/>
            </a:pPr>
            <a:r>
              <a:rPr lang="fr-FR" sz="1600">
                <a:solidFill>
                  <a:schemeClr val="tx1"/>
                </a:solidFill>
                <a:latin typeface="Century Gothic" charset="0"/>
                <a:cs typeface="Century Gothic" charset="0"/>
              </a:rPr>
              <a:t>Je choisis des produits ménagers, de bricolage et un mobilier qui comportent le moins de produits toxiques : labels environnementaux et  l’étiquette émissions A+</a:t>
            </a:r>
          </a:p>
          <a:p>
            <a:pPr>
              <a:spcBef>
                <a:spcPts val="0"/>
              </a:spcBef>
              <a:buClr>
                <a:srgbClr val="B5D040"/>
              </a:buClr>
            </a:pPr>
            <a:endParaRPr lang="fr-FR" sz="1600">
              <a:solidFill>
                <a:schemeClr val="tx1"/>
              </a:solidFill>
              <a:latin typeface="Century Gothic" charset="0"/>
              <a:cs typeface="Century Gothic" charset="0"/>
            </a:endParaRPr>
          </a:p>
        </p:txBody>
      </p:sp>
      <p:sp>
        <p:nvSpPr>
          <p:cNvPr id="6" name="Espace réservé du numéro de diapositive 2"/>
          <p:cNvSpPr txBox="1">
            <a:spLocks/>
          </p:cNvSpPr>
          <p:nvPr/>
        </p:nvSpPr>
        <p:spPr>
          <a:xfrm>
            <a:off x="8532440" y="6492875"/>
            <a:ext cx="635000" cy="365125"/>
          </a:xfrm>
          <a:prstGeom prst="rect">
            <a:avLst/>
          </a:prstGeom>
        </p:spPr>
        <p:txBody>
          <a:bodyPr vert="horz" lIns="91440" tIns="45720" rIns="91440" bIns="45720" rtlCol="0" anchor="ctr"/>
          <a:lstStyle>
            <a:defPPr>
              <a:defRPr lang="en-GB"/>
            </a:defPPr>
            <a:lvl1pPr algn="r" defTabSz="449263" rtl="0" fontAlgn="base">
              <a:spcBef>
                <a:spcPct val="0"/>
              </a:spcBef>
              <a:spcAft>
                <a:spcPct val="0"/>
              </a:spcAft>
              <a:buClr>
                <a:srgbClr val="000000"/>
              </a:buClr>
              <a:buSzPct val="100000"/>
              <a:buFont typeface="Times New Roman" charset="0"/>
              <a:defRPr sz="1200" kern="1200">
                <a:solidFill>
                  <a:srgbClr val="000000"/>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a:lstStyle>
          <a:p>
            <a:fld id="{2F9A5648-B596-C640-B495-5D9F694734BC}" type="slidenum">
              <a:rPr lang="fr-FR" smtClean="0"/>
              <a:pPr/>
              <a:t>47</a:t>
            </a:fld>
            <a:endParaRPr lang="fr-FR"/>
          </a:p>
        </p:txBody>
      </p:sp>
      <p:pic>
        <p:nvPicPr>
          <p:cNvPr id="8" name="Image 7" descr="Capture d’écran 2014-03-14 à 12.00.55.png"/>
          <p:cNvPicPr/>
          <p:nvPr/>
        </p:nvPicPr>
        <p:blipFill>
          <a:blip r:embed="rId2">
            <a:extLst>
              <a:ext uri="{28A0092B-C50C-407E-A947-70E740481C1C}">
                <a14:useLocalDpi xmlns:a14="http://schemas.microsoft.com/office/drawing/2010/main" val="0"/>
              </a:ext>
            </a:extLst>
          </a:blip>
          <a:stretch>
            <a:fillRect/>
          </a:stretch>
        </p:blipFill>
        <p:spPr>
          <a:xfrm>
            <a:off x="683568" y="4293096"/>
            <a:ext cx="1512168" cy="1440160"/>
          </a:xfrm>
          <a:prstGeom prst="rect">
            <a:avLst/>
          </a:prstGeom>
        </p:spPr>
      </p:pic>
      <p:pic>
        <p:nvPicPr>
          <p:cNvPr id="9" name="Image 8" descr="NF.png"/>
          <p:cNvPicPr/>
          <p:nvPr/>
        </p:nvPicPr>
        <p:blipFill>
          <a:blip r:embed="rId3">
            <a:extLst>
              <a:ext uri="{28A0092B-C50C-407E-A947-70E740481C1C}">
                <a14:useLocalDpi xmlns:a14="http://schemas.microsoft.com/office/drawing/2010/main" val="0"/>
              </a:ext>
            </a:extLst>
          </a:blip>
          <a:stretch>
            <a:fillRect/>
          </a:stretch>
        </p:blipFill>
        <p:spPr>
          <a:xfrm>
            <a:off x="2411760" y="4293096"/>
            <a:ext cx="1515413" cy="1424925"/>
          </a:xfrm>
          <a:prstGeom prst="rect">
            <a:avLst/>
          </a:prstGeom>
        </p:spPr>
      </p:pic>
      <p:sp>
        <p:nvSpPr>
          <p:cNvPr id="10" name="ZoneTexte 9"/>
          <p:cNvSpPr txBox="1"/>
          <p:nvPr/>
        </p:nvSpPr>
        <p:spPr>
          <a:xfrm>
            <a:off x="971600" y="3861048"/>
            <a:ext cx="2520280" cy="338554"/>
          </a:xfrm>
          <a:prstGeom prst="rect">
            <a:avLst/>
          </a:prstGeom>
          <a:noFill/>
        </p:spPr>
        <p:txBody>
          <a:bodyPr wrap="square" rtlCol="0">
            <a:spAutoFit/>
          </a:bodyPr>
          <a:lstStyle/>
          <a:p>
            <a:r>
              <a:rPr lang="fr-FR" sz="1600" i="1">
                <a:solidFill>
                  <a:schemeClr val="tx1"/>
                </a:solidFill>
                <a:latin typeface="Chalkboard"/>
                <a:cs typeface="Chalkboard"/>
              </a:rPr>
              <a:t>Labels environnementaux</a:t>
            </a:r>
          </a:p>
        </p:txBody>
      </p:sp>
      <p:pic>
        <p:nvPicPr>
          <p:cNvPr id="11" name="Image 10"/>
          <p:cNvPicPr/>
          <p:nvPr/>
        </p:nvPicPr>
        <p:blipFill>
          <a:blip r:embed="rId4">
            <a:extLst>
              <a:ext uri="{28A0092B-C50C-407E-A947-70E740481C1C}">
                <a14:useLocalDpi xmlns:a14="http://schemas.microsoft.com/office/drawing/2010/main" val="0"/>
              </a:ext>
            </a:extLst>
          </a:blip>
          <a:stretch>
            <a:fillRect/>
          </a:stretch>
        </p:blipFill>
        <p:spPr>
          <a:xfrm>
            <a:off x="5508104" y="3933056"/>
            <a:ext cx="2750284" cy="1792650"/>
          </a:xfrm>
          <a:prstGeom prst="rect">
            <a:avLst/>
          </a:prstGeom>
        </p:spPr>
      </p:pic>
      <p:sp>
        <p:nvSpPr>
          <p:cNvPr id="12" name="ZoneTexte 11"/>
          <p:cNvSpPr txBox="1"/>
          <p:nvPr/>
        </p:nvSpPr>
        <p:spPr>
          <a:xfrm>
            <a:off x="5652120" y="3501008"/>
            <a:ext cx="2520280" cy="2800766"/>
          </a:xfrm>
          <a:prstGeom prst="rect">
            <a:avLst/>
          </a:prstGeom>
          <a:noFill/>
        </p:spPr>
        <p:txBody>
          <a:bodyPr wrap="square" rtlCol="0">
            <a:spAutoFit/>
          </a:bodyPr>
          <a:lstStyle/>
          <a:p>
            <a:pPr algn="ctr"/>
            <a:r>
              <a:rPr lang="fr-FR" sz="1600" i="1">
                <a:solidFill>
                  <a:schemeClr val="tx1"/>
                </a:solidFill>
                <a:latin typeface="Chalkboard"/>
                <a:cs typeface="Chalkboard"/>
              </a:rPr>
              <a:t>Etiquette émissions</a:t>
            </a:r>
          </a:p>
          <a:p>
            <a:pPr algn="ctr"/>
            <a:endParaRPr lang="fr-FR" sz="1600" i="1">
              <a:solidFill>
                <a:schemeClr val="tx1"/>
              </a:solidFill>
              <a:latin typeface="Chalkboard"/>
              <a:cs typeface="Chalkboard"/>
            </a:endParaRPr>
          </a:p>
          <a:p>
            <a:pPr algn="ctr"/>
            <a:endParaRPr lang="fr-FR" sz="1600" i="1">
              <a:solidFill>
                <a:schemeClr val="tx1"/>
              </a:solidFill>
              <a:latin typeface="Chalkboard"/>
              <a:cs typeface="Chalkboard"/>
            </a:endParaRPr>
          </a:p>
          <a:p>
            <a:pPr algn="ctr"/>
            <a:endParaRPr lang="fr-FR" sz="1600" i="1">
              <a:solidFill>
                <a:schemeClr val="tx1"/>
              </a:solidFill>
              <a:latin typeface="Chalkboard"/>
              <a:cs typeface="Chalkboard"/>
            </a:endParaRPr>
          </a:p>
          <a:p>
            <a:pPr algn="ctr"/>
            <a:endParaRPr lang="fr-FR" sz="1600" i="1">
              <a:solidFill>
                <a:schemeClr val="tx1"/>
              </a:solidFill>
              <a:latin typeface="Chalkboard"/>
              <a:cs typeface="Chalkboard"/>
            </a:endParaRPr>
          </a:p>
          <a:p>
            <a:pPr algn="ctr"/>
            <a:endParaRPr lang="fr-FR" sz="1600" i="1">
              <a:solidFill>
                <a:schemeClr val="tx1"/>
              </a:solidFill>
              <a:latin typeface="Chalkboard"/>
              <a:cs typeface="Chalkboard"/>
            </a:endParaRPr>
          </a:p>
          <a:p>
            <a:pPr algn="ctr"/>
            <a:endParaRPr lang="fr-FR" sz="1600" i="1">
              <a:solidFill>
                <a:schemeClr val="tx1"/>
              </a:solidFill>
              <a:latin typeface="Chalkboard"/>
              <a:cs typeface="Chalkboard"/>
            </a:endParaRPr>
          </a:p>
          <a:p>
            <a:pPr algn="ctr"/>
            <a:endParaRPr lang="fr-FR" sz="1600" i="1">
              <a:solidFill>
                <a:schemeClr val="tx1"/>
              </a:solidFill>
              <a:latin typeface="Chalkboard"/>
              <a:cs typeface="Chalkboard"/>
            </a:endParaRPr>
          </a:p>
          <a:p>
            <a:pPr algn="ctr"/>
            <a:endParaRPr lang="fr-FR" sz="1600" i="1">
              <a:solidFill>
                <a:schemeClr val="tx1"/>
              </a:solidFill>
              <a:latin typeface="Chalkboard"/>
              <a:cs typeface="Chalkboard"/>
            </a:endParaRPr>
          </a:p>
          <a:p>
            <a:pPr algn="ctr"/>
            <a:endParaRPr lang="fr-FR" sz="1600" i="1">
              <a:solidFill>
                <a:schemeClr val="tx1"/>
              </a:solidFill>
              <a:latin typeface="Chalkboard"/>
              <a:cs typeface="Chalkboard"/>
            </a:endParaRPr>
          </a:p>
          <a:p>
            <a:pPr algn="ctr"/>
            <a:r>
              <a:rPr lang="fr-FR" sz="1600" i="1">
                <a:solidFill>
                  <a:schemeClr val="tx1"/>
                </a:solidFill>
                <a:latin typeface="Chalkboard"/>
                <a:cs typeface="Chalkboard"/>
              </a:rPr>
              <a:t>Peinture, vernis, </a:t>
            </a:r>
            <a:r>
              <a:rPr lang="fr-FR" sz="1600" i="1" err="1">
                <a:solidFill>
                  <a:schemeClr val="tx1"/>
                </a:solidFill>
                <a:latin typeface="Chalkboard"/>
                <a:cs typeface="Chalkboard"/>
              </a:rPr>
              <a:t>etc</a:t>
            </a:r>
            <a:endParaRPr lang="fr-FR" sz="1600" i="1">
              <a:solidFill>
                <a:schemeClr val="tx1"/>
              </a:solidFill>
              <a:latin typeface="Chalkboard"/>
              <a:cs typeface="Chalkboard"/>
            </a:endParaRPr>
          </a:p>
        </p:txBody>
      </p:sp>
      <p:sp>
        <p:nvSpPr>
          <p:cNvPr id="13" name="Text Box 1">
            <a:extLst>
              <a:ext uri="{FF2B5EF4-FFF2-40B4-BE49-F238E27FC236}">
                <a16:creationId xmlns:a16="http://schemas.microsoft.com/office/drawing/2014/main" xmlns="" id="{CF65A194-2A5A-EE40-9DFC-982D1D0C9582}"/>
              </a:ext>
            </a:extLst>
          </p:cNvPr>
          <p:cNvSpPr txBox="1">
            <a:spLocks noChangeArrowheads="1"/>
          </p:cNvSpPr>
          <p:nvPr/>
        </p:nvSpPr>
        <p:spPr bwMode="auto">
          <a:xfrm>
            <a:off x="611560" y="116632"/>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Logement </a:t>
            </a:r>
          </a:p>
          <a:p>
            <a:pPr>
              <a:buClrTx/>
              <a:buFontTx/>
              <a:buNone/>
            </a:pPr>
            <a:r>
              <a:rPr lang="fr-FR" b="1">
                <a:solidFill>
                  <a:srgbClr val="FF0000"/>
                </a:solidFill>
                <a:effectLst>
                  <a:outerShdw blurRad="38100" dist="38100" dir="2700000" algn="tl">
                    <a:srgbClr val="DDDDDD"/>
                  </a:outerShdw>
                </a:effectLst>
                <a:latin typeface="Century Gothic" charset="0"/>
              </a:rPr>
              <a:t>Qualité de l’air intérieur : comportements adaptés</a:t>
            </a:r>
          </a:p>
        </p:txBody>
      </p:sp>
    </p:spTree>
    <p:extLst>
      <p:ext uri="{BB962C8B-B14F-4D97-AF65-F5344CB8AC3E}">
        <p14:creationId xmlns:p14="http://schemas.microsoft.com/office/powerpoint/2010/main" val="35589586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2F9A5648-B596-C640-B495-5D9F694734BC}" type="slidenum">
              <a:rPr lang="fr-FR" smtClean="0"/>
              <a:pPr/>
              <a:t>48</a:t>
            </a:fld>
            <a:endParaRPr lang="fr-FR"/>
          </a:p>
        </p:txBody>
      </p:sp>
      <p:sp>
        <p:nvSpPr>
          <p:cNvPr id="3" name="ZoneTexte 2"/>
          <p:cNvSpPr txBox="1"/>
          <p:nvPr/>
        </p:nvSpPr>
        <p:spPr>
          <a:xfrm>
            <a:off x="251520" y="1556792"/>
            <a:ext cx="8424936" cy="1754326"/>
          </a:xfrm>
          <a:prstGeom prst="rect">
            <a:avLst/>
          </a:prstGeom>
          <a:noFill/>
        </p:spPr>
        <p:txBody>
          <a:bodyPr wrap="square" rtlCol="0">
            <a:spAutoFit/>
          </a:bodyPr>
          <a:lstStyle/>
          <a:p>
            <a:pPr marL="342900" lvl="0" indent="-342900">
              <a:spcBef>
                <a:spcPts val="0"/>
              </a:spcBef>
              <a:buClr>
                <a:srgbClr val="B5D040"/>
              </a:buClr>
              <a:buFont typeface="Arial" panose="020B0604020202020204" pitchFamily="34" charset="0"/>
              <a:buChar char="•"/>
            </a:pPr>
            <a:r>
              <a:rPr lang="fr-FR" sz="1800" i="1">
                <a:solidFill>
                  <a:schemeClr val="tx1"/>
                </a:solidFill>
                <a:latin typeface="Chalkboard"/>
              </a:rPr>
              <a:t>Bonnes unités : puissance et consommation</a:t>
            </a:r>
          </a:p>
          <a:p>
            <a:pPr marL="342900" lvl="0" indent="-342900">
              <a:spcBef>
                <a:spcPts val="0"/>
              </a:spcBef>
              <a:buClr>
                <a:srgbClr val="B5D040"/>
              </a:buClr>
              <a:buFont typeface="Arial" panose="020B0604020202020204" pitchFamily="34" charset="0"/>
              <a:buChar char="•"/>
            </a:pPr>
            <a:r>
              <a:rPr lang="fr-FR" sz="1800" i="1">
                <a:solidFill>
                  <a:schemeClr val="tx1"/>
                </a:solidFill>
                <a:latin typeface="Chalkboard"/>
              </a:rPr>
              <a:t>Sources, unités et facteurs de conversion </a:t>
            </a:r>
          </a:p>
          <a:p>
            <a:pPr marL="342900" lvl="0" indent="-342900">
              <a:spcBef>
                <a:spcPts val="0"/>
              </a:spcBef>
              <a:buClr>
                <a:srgbClr val="B5D040"/>
              </a:buClr>
              <a:buFont typeface="Arial" panose="020B0604020202020204" pitchFamily="34" charset="0"/>
              <a:buChar char="•"/>
            </a:pPr>
            <a:r>
              <a:rPr lang="fr-FR" sz="1800" i="1">
                <a:solidFill>
                  <a:schemeClr val="tx1"/>
                </a:solidFill>
                <a:latin typeface="Chalkboard"/>
              </a:rPr>
              <a:t>Prix des diverses sources d’énergie en c€ TTC/kWh</a:t>
            </a:r>
          </a:p>
          <a:p>
            <a:pPr marL="342900" lvl="0" indent="-342900">
              <a:spcBef>
                <a:spcPts val="0"/>
              </a:spcBef>
              <a:buClr>
                <a:srgbClr val="B5D040"/>
              </a:buClr>
              <a:buFont typeface="Arial" panose="020B0604020202020204" pitchFamily="34" charset="0"/>
              <a:buChar char="•"/>
            </a:pPr>
            <a:r>
              <a:rPr lang="fr-FR" sz="1800" i="1">
                <a:solidFill>
                  <a:schemeClr val="tx1"/>
                </a:solidFill>
                <a:latin typeface="Chalkboard"/>
              </a:rPr>
              <a:t>Rendement d’un appareil en %</a:t>
            </a:r>
          </a:p>
          <a:p>
            <a:pPr marL="342900" lvl="0" indent="-342900">
              <a:spcBef>
                <a:spcPts val="0"/>
              </a:spcBef>
              <a:buClr>
                <a:srgbClr val="B5D040"/>
              </a:buClr>
              <a:buFont typeface="Arial" panose="020B0604020202020204" pitchFamily="34" charset="0"/>
              <a:buChar char="•"/>
            </a:pPr>
            <a:r>
              <a:rPr lang="fr-FR" sz="1800" i="1">
                <a:solidFill>
                  <a:schemeClr val="tx1"/>
                </a:solidFill>
                <a:latin typeface="Chalkboard"/>
              </a:rPr>
              <a:t>Coût global de la facture de chauffage en €/an</a:t>
            </a:r>
          </a:p>
          <a:p>
            <a:pPr marL="342900" indent="-342900">
              <a:spcBef>
                <a:spcPts val="0"/>
              </a:spcBef>
              <a:buClr>
                <a:srgbClr val="B5D040"/>
              </a:buClr>
              <a:buFont typeface="Arial" panose="020B0604020202020204" pitchFamily="34" charset="0"/>
              <a:buChar char="•"/>
            </a:pPr>
            <a:endParaRPr lang="fr-FR" sz="1800">
              <a:solidFill>
                <a:srgbClr val="000000"/>
              </a:solidFill>
              <a:latin typeface="Century Gothic"/>
              <a:cs typeface="Century Gothic"/>
            </a:endParaRPr>
          </a:p>
        </p:txBody>
      </p:sp>
      <p:pic>
        <p:nvPicPr>
          <p:cNvPr id="5" name="Image 4" descr="Capture d’écran 2016-08-01 à 11.03.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4005064"/>
            <a:ext cx="7535044" cy="2071244"/>
          </a:xfrm>
          <a:prstGeom prst="rect">
            <a:avLst/>
          </a:prstGeom>
        </p:spPr>
      </p:pic>
      <p:sp>
        <p:nvSpPr>
          <p:cNvPr id="6" name="Text Box 1"/>
          <p:cNvSpPr txBox="1">
            <a:spLocks noChangeArrowheads="1"/>
          </p:cNvSpPr>
          <p:nvPr/>
        </p:nvSpPr>
        <p:spPr bwMode="auto">
          <a:xfrm>
            <a:off x="763960" y="137964"/>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2800" b="1">
                <a:solidFill>
                  <a:srgbClr val="FF0000"/>
                </a:solidFill>
                <a:effectLst>
                  <a:outerShdw blurRad="38100" dist="38100" dir="2700000" algn="tl">
                    <a:srgbClr val="DDDDDD"/>
                  </a:outerShdw>
                </a:effectLst>
                <a:latin typeface="Century Gothic" charset="0"/>
              </a:rPr>
              <a:t>Energie</a:t>
            </a:r>
          </a:p>
        </p:txBody>
      </p:sp>
    </p:spTree>
    <p:extLst>
      <p:ext uri="{BB962C8B-B14F-4D97-AF65-F5344CB8AC3E}">
        <p14:creationId xmlns:p14="http://schemas.microsoft.com/office/powerpoint/2010/main" val="7411751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2F9A5648-B596-C640-B495-5D9F694734BC}" type="slidenum">
              <a:rPr lang="fr-FR" smtClean="0"/>
              <a:pPr/>
              <a:t>49</a:t>
            </a:fld>
            <a:endParaRPr lang="fr-FR"/>
          </a:p>
        </p:txBody>
      </p:sp>
      <p:sp>
        <p:nvSpPr>
          <p:cNvPr id="3"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4" name="Rectangle 3"/>
          <p:cNvSpPr/>
          <p:nvPr/>
        </p:nvSpPr>
        <p:spPr>
          <a:xfrm>
            <a:off x="539552" y="1340768"/>
            <a:ext cx="8280920" cy="923330"/>
          </a:xfrm>
          <a:prstGeom prst="rect">
            <a:avLst/>
          </a:prstGeom>
        </p:spPr>
        <p:txBody>
          <a:bodyPr wrap="square">
            <a:spAutoFit/>
          </a:bodyPr>
          <a:lstStyle/>
          <a:p>
            <a:pPr marL="457200" indent="-457200">
              <a:spcBef>
                <a:spcPts val="0"/>
              </a:spcBef>
              <a:buClr>
                <a:srgbClr val="B5D040"/>
              </a:buClr>
              <a:buFont typeface="Wingdings" charset="0"/>
              <a:buChar char="n"/>
            </a:pPr>
            <a:r>
              <a:rPr lang="fr-FR" sz="1800">
                <a:solidFill>
                  <a:schemeClr val="tx1"/>
                </a:solidFill>
                <a:latin typeface="Century Gothic" charset="0"/>
                <a:cs typeface="Century Gothic" charset="0"/>
              </a:rPr>
              <a:t>La </a:t>
            </a:r>
            <a:r>
              <a:rPr lang="fr-FR" sz="1800">
                <a:solidFill>
                  <a:srgbClr val="FF0000"/>
                </a:solidFill>
                <a:latin typeface="Century Gothic" charset="0"/>
                <a:cs typeface="Century Gothic" charset="0"/>
              </a:rPr>
              <a:t>puissance</a:t>
            </a:r>
            <a:r>
              <a:rPr lang="fr-FR" sz="1800">
                <a:solidFill>
                  <a:schemeClr val="tx1"/>
                </a:solidFill>
                <a:latin typeface="Century Gothic" charset="0"/>
                <a:cs typeface="Century Gothic" charset="0"/>
              </a:rPr>
              <a:t> instantanée d’un appareil. </a:t>
            </a:r>
            <a:r>
              <a:rPr lang="fr-FR" sz="1800" i="1">
                <a:solidFill>
                  <a:schemeClr val="tx1"/>
                </a:solidFill>
                <a:latin typeface="Chalkboard" panose="03050602040202020205" pitchFamily="66" charset="77"/>
                <a:cs typeface="Century Gothic" charset="0"/>
              </a:rPr>
              <a:t>Quelle unité ? </a:t>
            </a:r>
            <a:r>
              <a:rPr lang="fr-FR" sz="1800" i="1">
                <a:solidFill>
                  <a:srgbClr val="FF0000"/>
                </a:solidFill>
                <a:latin typeface="Chalkboard" panose="03050602040202020205" pitchFamily="66" charset="77"/>
                <a:cs typeface="Century Gothic" charset="0"/>
              </a:rPr>
              <a:t> </a:t>
            </a:r>
            <a:endParaRPr lang="fr-FR" sz="1800" i="1">
              <a:solidFill>
                <a:srgbClr val="FF0000"/>
              </a:solidFill>
              <a:latin typeface="Chalkboard" panose="03050602040202020205" pitchFamily="66" charset="77"/>
              <a:cs typeface="Chalkboard"/>
            </a:endParaRPr>
          </a:p>
          <a:p>
            <a:pPr marL="457200" indent="-457200">
              <a:spcBef>
                <a:spcPts val="0"/>
              </a:spcBef>
              <a:buClr>
                <a:srgbClr val="B5D040"/>
              </a:buClr>
              <a:buFont typeface="Wingdings" charset="0"/>
              <a:buChar char="n"/>
            </a:pPr>
            <a:endParaRPr lang="fr-FR" sz="1800">
              <a:solidFill>
                <a:schemeClr val="tx1"/>
              </a:solidFill>
              <a:latin typeface="Chalkboard"/>
              <a:cs typeface="Chalkboard"/>
            </a:endParaRPr>
          </a:p>
          <a:p>
            <a:pPr marL="457200" indent="-457200">
              <a:spcBef>
                <a:spcPts val="0"/>
              </a:spcBef>
              <a:buClr>
                <a:srgbClr val="B5D040"/>
              </a:buClr>
              <a:buFont typeface="Wingdings" charset="0"/>
              <a:buChar char="n"/>
            </a:pPr>
            <a:r>
              <a:rPr lang="fr-FR" sz="1800">
                <a:solidFill>
                  <a:schemeClr val="tx1"/>
                </a:solidFill>
                <a:latin typeface="Century Gothic" charset="0"/>
                <a:cs typeface="Century Gothic" charset="0"/>
              </a:rPr>
              <a:t>La quantité </a:t>
            </a:r>
            <a:r>
              <a:rPr lang="fr-FR" sz="1800">
                <a:solidFill>
                  <a:schemeClr val="accent2"/>
                </a:solidFill>
                <a:latin typeface="Century Gothic" charset="0"/>
                <a:cs typeface="Century Gothic" charset="0"/>
              </a:rPr>
              <a:t>d’énergie consommée </a:t>
            </a:r>
            <a:r>
              <a:rPr lang="fr-FR" sz="1800">
                <a:solidFill>
                  <a:schemeClr val="tx1"/>
                </a:solidFill>
                <a:latin typeface="Century Gothic" charset="0"/>
                <a:cs typeface="Century Gothic" charset="0"/>
              </a:rPr>
              <a:t>sur une durée. </a:t>
            </a:r>
            <a:r>
              <a:rPr lang="fr-FR" sz="1800" i="1">
                <a:solidFill>
                  <a:schemeClr val="tx1"/>
                </a:solidFill>
                <a:latin typeface="Chalkboard" panose="03050602040202020205" pitchFamily="66" charset="77"/>
                <a:cs typeface="Century Gothic" charset="0"/>
              </a:rPr>
              <a:t>Quelle unité ?</a:t>
            </a:r>
            <a:r>
              <a:rPr lang="fr-FR" sz="1800">
                <a:solidFill>
                  <a:schemeClr val="tx1"/>
                </a:solidFill>
                <a:latin typeface="Century Gothic" charset="0"/>
                <a:cs typeface="Century Gothic" charset="0"/>
              </a:rPr>
              <a:t> </a:t>
            </a:r>
            <a:r>
              <a:rPr lang="fr-FR" sz="1800">
                <a:solidFill>
                  <a:srgbClr val="FF0000"/>
                </a:solidFill>
                <a:latin typeface="Chalkboard"/>
                <a:cs typeface="Chalkboard"/>
              </a:rPr>
              <a:t> </a:t>
            </a:r>
            <a:endParaRPr lang="fr-FR" sz="1800" i="1">
              <a:solidFill>
                <a:srgbClr val="FF0000"/>
              </a:solidFill>
              <a:latin typeface="Chalkboard"/>
              <a:cs typeface="Chalkboard"/>
            </a:endParaRPr>
          </a:p>
        </p:txBody>
      </p:sp>
      <p:sp>
        <p:nvSpPr>
          <p:cNvPr id="5" name="Espace réservé du numéro de diapositive 3"/>
          <p:cNvSpPr txBox="1">
            <a:spLocks/>
          </p:cNvSpPr>
          <p:nvPr/>
        </p:nvSpPr>
        <p:spPr>
          <a:xfrm>
            <a:off x="8532440" y="6492875"/>
            <a:ext cx="635000" cy="365125"/>
          </a:xfrm>
          <a:prstGeom prst="rect">
            <a:avLst/>
          </a:prstGeom>
        </p:spPr>
        <p:txBody>
          <a:bodyPr vert="horz" lIns="91440" tIns="45720" rIns="91440" bIns="45720" rtlCol="0" anchor="ctr"/>
          <a:lstStyle>
            <a:defPPr>
              <a:defRPr lang="en-GB"/>
            </a:defPPr>
            <a:lvl1pPr algn="r" defTabSz="449263" rtl="0" fontAlgn="base">
              <a:spcBef>
                <a:spcPct val="0"/>
              </a:spcBef>
              <a:spcAft>
                <a:spcPct val="0"/>
              </a:spcAft>
              <a:buClr>
                <a:srgbClr val="000000"/>
              </a:buClr>
              <a:buSzPct val="100000"/>
              <a:buFont typeface="Times New Roman" charset="0"/>
              <a:defRPr sz="1200" kern="1200">
                <a:solidFill>
                  <a:srgbClr val="000000"/>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a:lstStyle>
          <a:p>
            <a:fld id="{2F9A5648-B596-C640-B495-5D9F694734BC}" type="slidenum">
              <a:rPr lang="fr-FR" smtClean="0"/>
              <a:pPr/>
              <a:t>49</a:t>
            </a:fld>
            <a:endParaRPr lang="fr-FR"/>
          </a:p>
        </p:txBody>
      </p:sp>
      <p:sp>
        <p:nvSpPr>
          <p:cNvPr id="6" name="Text Box 1"/>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Logement &amp; Energie : notions fondamentales </a:t>
            </a:r>
          </a:p>
          <a:p>
            <a:pPr>
              <a:buClrTx/>
              <a:buFontTx/>
              <a:buNone/>
            </a:pPr>
            <a:r>
              <a:rPr lang="fr-FR" b="1">
                <a:solidFill>
                  <a:srgbClr val="FF0000"/>
                </a:solidFill>
                <a:effectLst>
                  <a:outerShdw blurRad="38100" dist="38100" dir="2700000" algn="tl">
                    <a:srgbClr val="DDDDDD"/>
                  </a:outerShdw>
                </a:effectLst>
                <a:latin typeface="Century Gothic" charset="0"/>
              </a:rPr>
              <a:t>Bonnes unités : puissance et consommation</a:t>
            </a:r>
          </a:p>
        </p:txBody>
      </p:sp>
      <p:pic>
        <p:nvPicPr>
          <p:cNvPr id="7" name="Image 6" descr="Capture d’écran 2015-08-26 à 12.29.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3501008"/>
            <a:ext cx="2349748" cy="2334187"/>
          </a:xfrm>
          <a:prstGeom prst="rect">
            <a:avLst/>
          </a:prstGeom>
        </p:spPr>
      </p:pic>
      <p:pic>
        <p:nvPicPr>
          <p:cNvPr id="8" name="Image 7" descr="Capture d’écran 2015-08-26 à 12.33.4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3933056"/>
            <a:ext cx="1800200" cy="1686595"/>
          </a:xfrm>
          <a:prstGeom prst="rect">
            <a:avLst/>
          </a:prstGeom>
        </p:spPr>
      </p:pic>
      <p:pic>
        <p:nvPicPr>
          <p:cNvPr id="9" name="Image 8" descr="Tireli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2160" y="4221088"/>
            <a:ext cx="2278294" cy="1151889"/>
          </a:xfrm>
          <a:prstGeom prst="rect">
            <a:avLst/>
          </a:prstGeom>
        </p:spPr>
      </p:pic>
      <p:sp>
        <p:nvSpPr>
          <p:cNvPr id="10" name="ZoneTexte 9"/>
          <p:cNvSpPr txBox="1"/>
          <p:nvPr/>
        </p:nvSpPr>
        <p:spPr>
          <a:xfrm>
            <a:off x="2335412" y="6055750"/>
            <a:ext cx="4939044" cy="646331"/>
          </a:xfrm>
          <a:prstGeom prst="rect">
            <a:avLst/>
          </a:prstGeom>
          <a:noFill/>
        </p:spPr>
        <p:txBody>
          <a:bodyPr wrap="none" rtlCol="0">
            <a:spAutoFit/>
          </a:bodyPr>
          <a:lstStyle/>
          <a:p>
            <a:pPr algn="ctr">
              <a:spcBef>
                <a:spcPts val="0"/>
              </a:spcBef>
              <a:buClr>
                <a:srgbClr val="B5D040"/>
              </a:buClr>
            </a:pPr>
            <a:r>
              <a:rPr lang="fr-FR" sz="1800" i="1">
                <a:solidFill>
                  <a:schemeClr val="tx1"/>
                </a:solidFill>
                <a:latin typeface="Chalkboard"/>
                <a:cs typeface="Chalkboard"/>
              </a:rPr>
              <a:t>Quel lien /Quelle équation existe-t-il entre : </a:t>
            </a:r>
            <a:br>
              <a:rPr lang="fr-FR" sz="1800" i="1">
                <a:solidFill>
                  <a:schemeClr val="tx1"/>
                </a:solidFill>
                <a:latin typeface="Chalkboard"/>
                <a:cs typeface="Chalkboard"/>
              </a:rPr>
            </a:br>
            <a:r>
              <a:rPr lang="fr-FR" sz="1800" i="1">
                <a:solidFill>
                  <a:schemeClr val="tx1"/>
                </a:solidFill>
                <a:latin typeface="Chalkboard"/>
                <a:cs typeface="Chalkboard"/>
              </a:rPr>
              <a:t>puissance, heure et consommation ? </a:t>
            </a:r>
            <a:endParaRPr lang="fr-FR" sz="1800">
              <a:solidFill>
                <a:schemeClr val="tx1"/>
              </a:solidFill>
            </a:endParaRPr>
          </a:p>
        </p:txBody>
      </p:sp>
      <p:sp>
        <p:nvSpPr>
          <p:cNvPr id="11" name="ZoneTexte 10"/>
          <p:cNvSpPr txBox="1"/>
          <p:nvPr/>
        </p:nvSpPr>
        <p:spPr>
          <a:xfrm>
            <a:off x="1685814" y="2852936"/>
            <a:ext cx="1241911" cy="369332"/>
          </a:xfrm>
          <a:prstGeom prst="rect">
            <a:avLst/>
          </a:prstGeom>
          <a:noFill/>
        </p:spPr>
        <p:txBody>
          <a:bodyPr wrap="none" rtlCol="0">
            <a:spAutoFit/>
          </a:bodyPr>
          <a:lstStyle/>
          <a:p>
            <a:pPr algn="ctr"/>
            <a:r>
              <a:rPr lang="fr-FR" sz="1800" i="1">
                <a:solidFill>
                  <a:srgbClr val="FF0000"/>
                </a:solidFill>
                <a:latin typeface="Chalkboard"/>
                <a:cs typeface="Chalkboard"/>
              </a:rPr>
              <a:t>Puissance    </a:t>
            </a:r>
          </a:p>
        </p:txBody>
      </p:sp>
      <p:sp>
        <p:nvSpPr>
          <p:cNvPr id="12" name="ZoneTexte 11"/>
          <p:cNvSpPr txBox="1"/>
          <p:nvPr/>
        </p:nvSpPr>
        <p:spPr>
          <a:xfrm>
            <a:off x="4106942" y="2924944"/>
            <a:ext cx="1172534" cy="369332"/>
          </a:xfrm>
          <a:prstGeom prst="rect">
            <a:avLst/>
          </a:prstGeom>
          <a:noFill/>
        </p:spPr>
        <p:txBody>
          <a:bodyPr wrap="none" rtlCol="0">
            <a:spAutoFit/>
          </a:bodyPr>
          <a:lstStyle/>
          <a:p>
            <a:pPr algn="ctr"/>
            <a:r>
              <a:rPr lang="fr-FR" sz="1800" i="1">
                <a:solidFill>
                  <a:srgbClr val="008000"/>
                </a:solidFill>
                <a:latin typeface="Chalkboard"/>
                <a:cs typeface="Chalkboard"/>
              </a:rPr>
              <a:t>3 heures    </a:t>
            </a:r>
          </a:p>
        </p:txBody>
      </p:sp>
      <p:sp>
        <p:nvSpPr>
          <p:cNvPr id="13" name="ZoneTexte 12"/>
          <p:cNvSpPr txBox="1"/>
          <p:nvPr/>
        </p:nvSpPr>
        <p:spPr>
          <a:xfrm>
            <a:off x="6288931" y="2924944"/>
            <a:ext cx="1705106" cy="369332"/>
          </a:xfrm>
          <a:prstGeom prst="rect">
            <a:avLst/>
          </a:prstGeom>
          <a:noFill/>
        </p:spPr>
        <p:txBody>
          <a:bodyPr wrap="none" rtlCol="0">
            <a:spAutoFit/>
          </a:bodyPr>
          <a:lstStyle/>
          <a:p>
            <a:pPr algn="ctr"/>
            <a:r>
              <a:rPr lang="fr-FR" sz="1800" i="1">
                <a:solidFill>
                  <a:srgbClr val="0000FF"/>
                </a:solidFill>
                <a:latin typeface="Chalkboard"/>
                <a:cs typeface="Chalkboard"/>
              </a:rPr>
              <a:t>Consommation</a:t>
            </a:r>
          </a:p>
        </p:txBody>
      </p:sp>
    </p:spTree>
    <p:extLst>
      <p:ext uri="{BB962C8B-B14F-4D97-AF65-F5344CB8AC3E}">
        <p14:creationId xmlns:p14="http://schemas.microsoft.com/office/powerpoint/2010/main" val="74406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CFFD942F-587F-8749-9DF6-9AFF3B403DC0}"/>
              </a:ext>
            </a:extLst>
          </p:cNvPr>
          <p:cNvSpPr>
            <a:spLocks noGrp="1"/>
          </p:cNvSpPr>
          <p:nvPr>
            <p:ph type="sldNum" sz="quarter" idx="4"/>
          </p:nvPr>
        </p:nvSpPr>
        <p:spPr/>
        <p:txBody>
          <a:bodyPr/>
          <a:lstStyle/>
          <a:p>
            <a:fld id="{2F9A5648-B596-C640-B495-5D9F694734BC}" type="slidenum">
              <a:rPr lang="fr-FR" smtClean="0"/>
              <a:pPr/>
              <a:t>5</a:t>
            </a:fld>
            <a:endParaRPr lang="fr-FR"/>
          </a:p>
        </p:txBody>
      </p:sp>
      <p:sp>
        <p:nvSpPr>
          <p:cNvPr id="3" name="Text Box 1">
            <a:extLst>
              <a:ext uri="{FF2B5EF4-FFF2-40B4-BE49-F238E27FC236}">
                <a16:creationId xmlns:a16="http://schemas.microsoft.com/office/drawing/2014/main" xmlns="" id="{131C4D80-55CB-A840-91CA-A3CFDB087C1E}"/>
              </a:ext>
            </a:extLst>
          </p:cNvPr>
          <p:cNvSpPr txBox="1">
            <a:spLocks noChangeArrowheads="1"/>
          </p:cNvSpPr>
          <p:nvPr/>
        </p:nvSpPr>
        <p:spPr bwMode="auto">
          <a:xfrm>
            <a:off x="714013" y="908720"/>
            <a:ext cx="8072438"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2800" b="1">
                <a:solidFill>
                  <a:srgbClr val="FF0000"/>
                </a:solidFill>
                <a:effectLst>
                  <a:outerShdw blurRad="38100" dist="38100" dir="2700000" algn="tl">
                    <a:srgbClr val="DDDDDD"/>
                  </a:outerShdw>
                </a:effectLst>
                <a:latin typeface="Century Gothic" charset="0"/>
              </a:rPr>
              <a:t>Présentation de l’EIE  </a:t>
            </a:r>
          </a:p>
        </p:txBody>
      </p:sp>
      <p:pic>
        <p:nvPicPr>
          <p:cNvPr id="4" name="Image 3" descr="logo EIE Occitanie.jpg">
            <a:extLst>
              <a:ext uri="{FF2B5EF4-FFF2-40B4-BE49-F238E27FC236}">
                <a16:creationId xmlns:a16="http://schemas.microsoft.com/office/drawing/2014/main" xmlns="" id="{24797BA5-E6A1-6548-801F-73801EA90A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2204864"/>
            <a:ext cx="2908105" cy="3024336"/>
          </a:xfrm>
          <a:prstGeom prst="rect">
            <a:avLst/>
          </a:prstGeom>
        </p:spPr>
      </p:pic>
      <p:pic>
        <p:nvPicPr>
          <p:cNvPr id="5" name="Image 4">
            <a:extLst>
              <a:ext uri="{FF2B5EF4-FFF2-40B4-BE49-F238E27FC236}">
                <a16:creationId xmlns:a16="http://schemas.microsoft.com/office/drawing/2014/main" xmlns="" id="{851BE018-AC5C-D647-A3BE-AAF70EF648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844824"/>
            <a:ext cx="3958405" cy="39361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20290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2F9A5648-B596-C640-B495-5D9F694734BC}" type="slidenum">
              <a:rPr lang="fr-FR" smtClean="0"/>
              <a:pPr/>
              <a:t>50</a:t>
            </a:fld>
            <a:endParaRPr lang="fr-FR"/>
          </a:p>
        </p:txBody>
      </p:sp>
      <p:sp>
        <p:nvSpPr>
          <p:cNvPr id="3"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4" name="Rectangle 3"/>
          <p:cNvSpPr/>
          <p:nvPr/>
        </p:nvSpPr>
        <p:spPr>
          <a:xfrm>
            <a:off x="539552" y="1340768"/>
            <a:ext cx="8280920" cy="1477328"/>
          </a:xfrm>
          <a:prstGeom prst="rect">
            <a:avLst/>
          </a:prstGeom>
        </p:spPr>
        <p:txBody>
          <a:bodyPr wrap="square">
            <a:spAutoFit/>
          </a:bodyPr>
          <a:lstStyle/>
          <a:p>
            <a:pPr marL="457200" indent="-457200">
              <a:spcBef>
                <a:spcPts val="0"/>
              </a:spcBef>
              <a:buClr>
                <a:srgbClr val="B5D040"/>
              </a:buClr>
              <a:buFont typeface="Wingdings" charset="0"/>
              <a:buChar char="n"/>
            </a:pPr>
            <a:r>
              <a:rPr lang="fr-FR" sz="1800">
                <a:solidFill>
                  <a:schemeClr val="tx1"/>
                </a:solidFill>
                <a:latin typeface="Century Gothic" charset="0"/>
                <a:cs typeface="Century Gothic" charset="0"/>
              </a:rPr>
              <a:t>La puissance instantanée d’un appareil </a:t>
            </a:r>
            <a:br>
              <a:rPr lang="fr-FR" sz="1800">
                <a:solidFill>
                  <a:schemeClr val="tx1"/>
                </a:solidFill>
                <a:latin typeface="Century Gothic" charset="0"/>
                <a:cs typeface="Century Gothic" charset="0"/>
              </a:rPr>
            </a:br>
            <a:r>
              <a:rPr lang="fr-FR" sz="1800">
                <a:solidFill>
                  <a:schemeClr val="tx1"/>
                </a:solidFill>
                <a:latin typeface="Chalkboard"/>
                <a:cs typeface="Chalkboard"/>
              </a:rPr>
              <a:t>Watt (W) ou </a:t>
            </a:r>
            <a:r>
              <a:rPr lang="fr-FR" sz="1800" err="1">
                <a:solidFill>
                  <a:schemeClr val="tx1"/>
                </a:solidFill>
                <a:latin typeface="Chalkboard"/>
                <a:cs typeface="Chalkboard"/>
              </a:rPr>
              <a:t>kiloWatt</a:t>
            </a:r>
            <a:r>
              <a:rPr lang="fr-FR" sz="1800">
                <a:solidFill>
                  <a:schemeClr val="tx1"/>
                </a:solidFill>
                <a:latin typeface="Chalkboard"/>
                <a:cs typeface="Chalkboard"/>
              </a:rPr>
              <a:t> (KW). 1000 W = 1 kW</a:t>
            </a:r>
          </a:p>
          <a:p>
            <a:pPr marL="457200" indent="-457200">
              <a:spcBef>
                <a:spcPts val="0"/>
              </a:spcBef>
              <a:buClr>
                <a:srgbClr val="B5D040"/>
              </a:buClr>
              <a:buFont typeface="Wingdings" charset="0"/>
              <a:buChar char="n"/>
            </a:pPr>
            <a:endParaRPr lang="fr-FR" sz="1800">
              <a:solidFill>
                <a:schemeClr val="tx1"/>
              </a:solidFill>
              <a:latin typeface="Chalkboard"/>
              <a:cs typeface="Chalkboard"/>
            </a:endParaRPr>
          </a:p>
          <a:p>
            <a:pPr marL="457200" indent="-457200">
              <a:spcBef>
                <a:spcPts val="0"/>
              </a:spcBef>
              <a:buClr>
                <a:srgbClr val="B5D040"/>
              </a:buClr>
              <a:buFont typeface="Wingdings" charset="0"/>
              <a:buChar char="n"/>
            </a:pPr>
            <a:r>
              <a:rPr lang="fr-FR" sz="1800">
                <a:solidFill>
                  <a:schemeClr val="tx1"/>
                </a:solidFill>
                <a:latin typeface="Century Gothic" charset="0"/>
                <a:cs typeface="Century Gothic" charset="0"/>
              </a:rPr>
              <a:t>La quantité d’énergie consommée sur une durée </a:t>
            </a:r>
            <a:br>
              <a:rPr lang="fr-FR" sz="1800">
                <a:solidFill>
                  <a:schemeClr val="tx1"/>
                </a:solidFill>
                <a:latin typeface="Century Gothic" charset="0"/>
                <a:cs typeface="Century Gothic" charset="0"/>
              </a:rPr>
            </a:br>
            <a:r>
              <a:rPr lang="fr-FR" sz="1800">
                <a:solidFill>
                  <a:schemeClr val="tx1"/>
                </a:solidFill>
                <a:latin typeface="Chalkboard"/>
                <a:cs typeface="Chalkboard"/>
              </a:rPr>
              <a:t>Watt par heure (Wh) ou </a:t>
            </a:r>
            <a:r>
              <a:rPr lang="fr-FR" sz="1800" err="1">
                <a:solidFill>
                  <a:schemeClr val="tx1"/>
                </a:solidFill>
                <a:latin typeface="Chalkboard"/>
                <a:cs typeface="Chalkboard"/>
              </a:rPr>
              <a:t>kiloWatt</a:t>
            </a:r>
            <a:r>
              <a:rPr lang="fr-FR" sz="1800">
                <a:solidFill>
                  <a:schemeClr val="tx1"/>
                </a:solidFill>
                <a:latin typeface="Chalkboard"/>
                <a:cs typeface="Chalkboard"/>
              </a:rPr>
              <a:t> par heure (kWh). 1000 Wh = 1 kW</a:t>
            </a:r>
            <a:endParaRPr lang="fr-FR" sz="1800" i="1">
              <a:solidFill>
                <a:srgbClr val="FF0000"/>
              </a:solidFill>
              <a:latin typeface="Chalkboard"/>
              <a:cs typeface="Chalkboard"/>
            </a:endParaRPr>
          </a:p>
        </p:txBody>
      </p:sp>
      <p:sp>
        <p:nvSpPr>
          <p:cNvPr id="5" name="Espace réservé du numéro de diapositive 3"/>
          <p:cNvSpPr txBox="1">
            <a:spLocks/>
          </p:cNvSpPr>
          <p:nvPr/>
        </p:nvSpPr>
        <p:spPr>
          <a:xfrm>
            <a:off x="8532440" y="6492875"/>
            <a:ext cx="635000" cy="365125"/>
          </a:xfrm>
          <a:prstGeom prst="rect">
            <a:avLst/>
          </a:prstGeom>
        </p:spPr>
        <p:txBody>
          <a:bodyPr vert="horz" lIns="91440" tIns="45720" rIns="91440" bIns="45720" rtlCol="0" anchor="ctr"/>
          <a:lstStyle>
            <a:defPPr>
              <a:defRPr lang="en-GB"/>
            </a:defPPr>
            <a:lvl1pPr algn="r" defTabSz="449263" rtl="0" fontAlgn="base">
              <a:spcBef>
                <a:spcPct val="0"/>
              </a:spcBef>
              <a:spcAft>
                <a:spcPct val="0"/>
              </a:spcAft>
              <a:buClr>
                <a:srgbClr val="000000"/>
              </a:buClr>
              <a:buSzPct val="100000"/>
              <a:buFont typeface="Times New Roman" charset="0"/>
              <a:defRPr sz="1200" kern="1200">
                <a:solidFill>
                  <a:srgbClr val="000000"/>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a:lstStyle>
          <a:p>
            <a:fld id="{2F9A5648-B596-C640-B495-5D9F694734BC}" type="slidenum">
              <a:rPr lang="fr-FR" smtClean="0"/>
              <a:pPr/>
              <a:t>50</a:t>
            </a:fld>
            <a:endParaRPr lang="fr-FR"/>
          </a:p>
        </p:txBody>
      </p:sp>
      <p:pic>
        <p:nvPicPr>
          <p:cNvPr id="7" name="Image 6" descr="Capture d’écran 2015-08-26 à 12.29.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3501008"/>
            <a:ext cx="2349748" cy="2334187"/>
          </a:xfrm>
          <a:prstGeom prst="rect">
            <a:avLst/>
          </a:prstGeom>
        </p:spPr>
      </p:pic>
      <p:pic>
        <p:nvPicPr>
          <p:cNvPr id="8" name="Image 7" descr="Capture d’écran 2015-08-26 à 12.33.4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3933056"/>
            <a:ext cx="1800200" cy="1686595"/>
          </a:xfrm>
          <a:prstGeom prst="rect">
            <a:avLst/>
          </a:prstGeom>
        </p:spPr>
      </p:pic>
      <p:pic>
        <p:nvPicPr>
          <p:cNvPr id="9" name="Image 8" descr="Tireli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2160" y="4221088"/>
            <a:ext cx="2278294" cy="1151889"/>
          </a:xfrm>
          <a:prstGeom prst="rect">
            <a:avLst/>
          </a:prstGeom>
        </p:spPr>
      </p:pic>
      <p:sp>
        <p:nvSpPr>
          <p:cNvPr id="10" name="ZoneTexte 9"/>
          <p:cNvSpPr txBox="1"/>
          <p:nvPr/>
        </p:nvSpPr>
        <p:spPr>
          <a:xfrm>
            <a:off x="825460" y="5805264"/>
            <a:ext cx="7507184" cy="923330"/>
          </a:xfrm>
          <a:prstGeom prst="rect">
            <a:avLst/>
          </a:prstGeom>
          <a:noFill/>
        </p:spPr>
        <p:txBody>
          <a:bodyPr wrap="none" rtlCol="0">
            <a:spAutoFit/>
          </a:bodyPr>
          <a:lstStyle/>
          <a:p>
            <a:pPr algn="ctr">
              <a:spcBef>
                <a:spcPts val="0"/>
              </a:spcBef>
              <a:buClr>
                <a:srgbClr val="B5D040"/>
              </a:buClr>
            </a:pPr>
            <a:r>
              <a:rPr lang="fr-FR" sz="1800" i="1">
                <a:solidFill>
                  <a:srgbClr val="FF0000"/>
                </a:solidFill>
                <a:latin typeface="Chalkboard"/>
                <a:cs typeface="Chalkboard"/>
              </a:rPr>
              <a:t>Puissance W </a:t>
            </a:r>
            <a:r>
              <a:rPr lang="fr-FR" sz="1800" i="1">
                <a:solidFill>
                  <a:srgbClr val="000000"/>
                </a:solidFill>
                <a:latin typeface="Chalkboard"/>
                <a:cs typeface="Chalkboard"/>
              </a:rPr>
              <a:t>x</a:t>
            </a:r>
            <a:r>
              <a:rPr lang="fr-FR" sz="1800" i="1">
                <a:solidFill>
                  <a:srgbClr val="FF0000"/>
                </a:solidFill>
                <a:latin typeface="Chalkboard"/>
                <a:cs typeface="Chalkboard"/>
              </a:rPr>
              <a:t> </a:t>
            </a:r>
            <a:r>
              <a:rPr lang="fr-FR" sz="1800" i="1">
                <a:solidFill>
                  <a:srgbClr val="008000"/>
                </a:solidFill>
                <a:latin typeface="Chalkboard"/>
                <a:cs typeface="Chalkboard"/>
              </a:rPr>
              <a:t>durée h</a:t>
            </a:r>
            <a:r>
              <a:rPr lang="fr-FR" sz="1800" i="1">
                <a:solidFill>
                  <a:srgbClr val="FF0000"/>
                </a:solidFill>
                <a:latin typeface="Chalkboard"/>
                <a:cs typeface="Chalkboard"/>
              </a:rPr>
              <a:t> </a:t>
            </a:r>
            <a:r>
              <a:rPr lang="fr-FR" sz="1800" i="1">
                <a:solidFill>
                  <a:schemeClr val="tx1"/>
                </a:solidFill>
                <a:latin typeface="Chalkboard"/>
                <a:cs typeface="Chalkboard"/>
              </a:rPr>
              <a:t>=</a:t>
            </a:r>
            <a:r>
              <a:rPr lang="fr-FR" sz="1800" i="1">
                <a:solidFill>
                  <a:srgbClr val="FF0000"/>
                </a:solidFill>
                <a:latin typeface="Chalkboard"/>
                <a:cs typeface="Chalkboard"/>
              </a:rPr>
              <a:t> </a:t>
            </a:r>
            <a:r>
              <a:rPr lang="fr-FR" sz="1800" i="1">
                <a:solidFill>
                  <a:srgbClr val="0000FF"/>
                </a:solidFill>
                <a:latin typeface="Chalkboard"/>
                <a:cs typeface="Chalkboard"/>
              </a:rPr>
              <a:t>consommation Wh</a:t>
            </a:r>
          </a:p>
          <a:p>
            <a:pPr algn="ctr">
              <a:spcBef>
                <a:spcPts val="0"/>
              </a:spcBef>
              <a:buClr>
                <a:srgbClr val="B5D040"/>
              </a:buClr>
            </a:pPr>
            <a:r>
              <a:rPr lang="fr-FR" sz="1800" i="1">
                <a:solidFill>
                  <a:srgbClr val="FF0000"/>
                </a:solidFill>
                <a:latin typeface="Chalkboard"/>
                <a:cs typeface="Chalkboard"/>
              </a:rPr>
              <a:t>1 000 W</a:t>
            </a:r>
            <a:r>
              <a:rPr lang="fr-FR" sz="1800" i="1">
                <a:solidFill>
                  <a:srgbClr val="0000FF"/>
                </a:solidFill>
                <a:latin typeface="Chalkboard"/>
                <a:cs typeface="Chalkboard"/>
              </a:rPr>
              <a:t> </a:t>
            </a:r>
            <a:r>
              <a:rPr lang="fr-FR" sz="1800" i="1">
                <a:solidFill>
                  <a:schemeClr val="tx1"/>
                </a:solidFill>
                <a:latin typeface="Chalkboard"/>
                <a:cs typeface="Chalkboard"/>
              </a:rPr>
              <a:t>x</a:t>
            </a:r>
            <a:r>
              <a:rPr lang="fr-FR" sz="1800" i="1">
                <a:solidFill>
                  <a:srgbClr val="0000FF"/>
                </a:solidFill>
                <a:latin typeface="Chalkboard"/>
                <a:cs typeface="Chalkboard"/>
              </a:rPr>
              <a:t> </a:t>
            </a:r>
            <a:r>
              <a:rPr lang="fr-FR" sz="1800" i="1">
                <a:solidFill>
                  <a:srgbClr val="008000"/>
                </a:solidFill>
                <a:latin typeface="Chalkboard"/>
                <a:cs typeface="Chalkboard"/>
              </a:rPr>
              <a:t>3 h</a:t>
            </a:r>
            <a:r>
              <a:rPr lang="fr-FR" sz="1800" i="1">
                <a:solidFill>
                  <a:srgbClr val="0000FF"/>
                </a:solidFill>
                <a:latin typeface="Chalkboard"/>
                <a:cs typeface="Chalkboard"/>
              </a:rPr>
              <a:t> = 3 000 Wh ou 3 kWh soit 0,43 € (3 x 0,1450 €/kWh)</a:t>
            </a:r>
            <a:endParaRPr lang="fr-FR" sz="1800" i="1">
              <a:solidFill>
                <a:schemeClr val="tx1"/>
              </a:solidFill>
              <a:latin typeface="Century Gothic" charset="0"/>
              <a:cs typeface="Century Gothic" charset="0"/>
            </a:endParaRPr>
          </a:p>
          <a:p>
            <a:endParaRPr lang="fr-FR" sz="1800"/>
          </a:p>
        </p:txBody>
      </p:sp>
      <p:sp>
        <p:nvSpPr>
          <p:cNvPr id="11" name="ZoneTexte 10"/>
          <p:cNvSpPr txBox="1"/>
          <p:nvPr/>
        </p:nvSpPr>
        <p:spPr>
          <a:xfrm>
            <a:off x="1685814" y="2852936"/>
            <a:ext cx="1241911" cy="646331"/>
          </a:xfrm>
          <a:prstGeom prst="rect">
            <a:avLst/>
          </a:prstGeom>
          <a:noFill/>
        </p:spPr>
        <p:txBody>
          <a:bodyPr wrap="none" rtlCol="0">
            <a:spAutoFit/>
          </a:bodyPr>
          <a:lstStyle/>
          <a:p>
            <a:pPr algn="ctr"/>
            <a:r>
              <a:rPr lang="fr-FR" sz="1800" i="1">
                <a:solidFill>
                  <a:srgbClr val="FF0000"/>
                </a:solidFill>
                <a:latin typeface="Chalkboard"/>
                <a:cs typeface="Chalkboard"/>
              </a:rPr>
              <a:t>1000 W</a:t>
            </a:r>
            <a:br>
              <a:rPr lang="fr-FR" sz="1800" i="1">
                <a:solidFill>
                  <a:srgbClr val="FF0000"/>
                </a:solidFill>
                <a:latin typeface="Chalkboard"/>
                <a:cs typeface="Chalkboard"/>
              </a:rPr>
            </a:br>
            <a:r>
              <a:rPr lang="fr-FR" sz="1800" i="1">
                <a:solidFill>
                  <a:srgbClr val="FF0000"/>
                </a:solidFill>
                <a:latin typeface="Chalkboard"/>
                <a:cs typeface="Chalkboard"/>
              </a:rPr>
              <a:t>Puissance    </a:t>
            </a:r>
          </a:p>
        </p:txBody>
      </p:sp>
      <p:sp>
        <p:nvSpPr>
          <p:cNvPr id="12" name="ZoneTexte 11"/>
          <p:cNvSpPr txBox="1"/>
          <p:nvPr/>
        </p:nvSpPr>
        <p:spPr>
          <a:xfrm>
            <a:off x="4106942" y="2924944"/>
            <a:ext cx="1172534" cy="369332"/>
          </a:xfrm>
          <a:prstGeom prst="rect">
            <a:avLst/>
          </a:prstGeom>
          <a:noFill/>
        </p:spPr>
        <p:txBody>
          <a:bodyPr wrap="none" rtlCol="0">
            <a:spAutoFit/>
          </a:bodyPr>
          <a:lstStyle/>
          <a:p>
            <a:pPr algn="ctr"/>
            <a:r>
              <a:rPr lang="fr-FR" sz="1800" i="1">
                <a:solidFill>
                  <a:srgbClr val="008000"/>
                </a:solidFill>
                <a:latin typeface="Chalkboard"/>
                <a:cs typeface="Chalkboard"/>
              </a:rPr>
              <a:t>3 heures    </a:t>
            </a:r>
          </a:p>
        </p:txBody>
      </p:sp>
      <p:sp>
        <p:nvSpPr>
          <p:cNvPr id="13" name="ZoneTexte 12"/>
          <p:cNvSpPr txBox="1"/>
          <p:nvPr/>
        </p:nvSpPr>
        <p:spPr>
          <a:xfrm>
            <a:off x="6288931" y="2924944"/>
            <a:ext cx="1705106" cy="646331"/>
          </a:xfrm>
          <a:prstGeom prst="rect">
            <a:avLst/>
          </a:prstGeom>
          <a:noFill/>
        </p:spPr>
        <p:txBody>
          <a:bodyPr wrap="none" rtlCol="0">
            <a:spAutoFit/>
          </a:bodyPr>
          <a:lstStyle/>
          <a:p>
            <a:pPr algn="ctr"/>
            <a:r>
              <a:rPr lang="fr-FR" sz="1800" i="1">
                <a:solidFill>
                  <a:srgbClr val="0000FF"/>
                </a:solidFill>
                <a:latin typeface="Chalkboard"/>
                <a:cs typeface="Chalkboard"/>
              </a:rPr>
              <a:t>3 kWh</a:t>
            </a:r>
          </a:p>
          <a:p>
            <a:pPr algn="ctr"/>
            <a:r>
              <a:rPr lang="fr-FR" sz="1800" i="1">
                <a:solidFill>
                  <a:srgbClr val="0000FF"/>
                </a:solidFill>
                <a:latin typeface="Chalkboard"/>
                <a:cs typeface="Chalkboard"/>
              </a:rPr>
              <a:t>Consommation</a:t>
            </a:r>
          </a:p>
        </p:txBody>
      </p:sp>
      <p:sp>
        <p:nvSpPr>
          <p:cNvPr id="15" name="Text Box 1">
            <a:extLst>
              <a:ext uri="{FF2B5EF4-FFF2-40B4-BE49-F238E27FC236}">
                <a16:creationId xmlns:a16="http://schemas.microsoft.com/office/drawing/2014/main" xmlns="" id="{CD699EB7-BBC2-964F-BD01-8AC9DDAA7163}"/>
              </a:ext>
            </a:extLst>
          </p:cNvPr>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Logement &amp; Energie : notions fondamentales </a:t>
            </a:r>
          </a:p>
          <a:p>
            <a:pPr>
              <a:buClrTx/>
              <a:buFontTx/>
              <a:buNone/>
            </a:pPr>
            <a:r>
              <a:rPr lang="fr-FR" b="1">
                <a:solidFill>
                  <a:srgbClr val="FF0000"/>
                </a:solidFill>
                <a:effectLst>
                  <a:outerShdw blurRad="38100" dist="38100" dir="2700000" algn="tl">
                    <a:srgbClr val="DDDDDD"/>
                  </a:outerShdw>
                </a:effectLst>
                <a:latin typeface="Century Gothic" charset="0"/>
              </a:rPr>
              <a:t>Bonnes unités : puissance et consommation</a:t>
            </a:r>
          </a:p>
        </p:txBody>
      </p:sp>
    </p:spTree>
    <p:extLst>
      <p:ext uri="{BB962C8B-B14F-4D97-AF65-F5344CB8AC3E}">
        <p14:creationId xmlns:p14="http://schemas.microsoft.com/office/powerpoint/2010/main" val="12358924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2F9A5648-B596-C640-B495-5D9F694734BC}" type="slidenum">
              <a:rPr lang="fr-FR" smtClean="0"/>
              <a:pPr/>
              <a:t>51</a:t>
            </a:fld>
            <a:endParaRPr lang="fr-FR"/>
          </a:p>
        </p:txBody>
      </p:sp>
      <p:sp>
        <p:nvSpPr>
          <p:cNvPr id="3" name="Espace réservé du numéro de diapositive 1"/>
          <p:cNvSpPr txBox="1">
            <a:spLocks/>
          </p:cNvSpPr>
          <p:nvPr/>
        </p:nvSpPr>
        <p:spPr>
          <a:xfrm>
            <a:off x="8532440" y="6492875"/>
            <a:ext cx="635000" cy="365125"/>
          </a:xfrm>
          <a:prstGeom prst="rect">
            <a:avLst/>
          </a:prstGeom>
        </p:spPr>
        <p:txBody>
          <a:bodyPr vert="horz" lIns="91440" tIns="45720" rIns="91440" bIns="45720" rtlCol="0" anchor="ctr"/>
          <a:lstStyle>
            <a:defPPr>
              <a:defRPr lang="en-GB"/>
            </a:defPPr>
            <a:lvl1pPr algn="r" defTabSz="449263" rtl="0" fontAlgn="base">
              <a:spcBef>
                <a:spcPct val="0"/>
              </a:spcBef>
              <a:spcAft>
                <a:spcPct val="0"/>
              </a:spcAft>
              <a:buClr>
                <a:srgbClr val="000000"/>
              </a:buClr>
              <a:buSzPct val="100000"/>
              <a:buFont typeface="Times New Roman" charset="0"/>
              <a:defRPr sz="1200" kern="1200">
                <a:solidFill>
                  <a:srgbClr val="000000"/>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a:lstStyle>
          <a:p>
            <a:fld id="{2F9A5648-B596-C640-B495-5D9F694734BC}" type="slidenum">
              <a:rPr lang="fr-FR" smtClean="0"/>
              <a:pPr/>
              <a:t>51</a:t>
            </a:fld>
            <a:endParaRPr lang="fr-FR"/>
          </a:p>
        </p:txBody>
      </p:sp>
      <p:sp>
        <p:nvSpPr>
          <p:cNvPr id="5" name="ZoneTexte 4"/>
          <p:cNvSpPr txBox="1"/>
          <p:nvPr/>
        </p:nvSpPr>
        <p:spPr>
          <a:xfrm>
            <a:off x="1259632" y="4509120"/>
            <a:ext cx="819277" cy="923330"/>
          </a:xfrm>
          <a:prstGeom prst="rect">
            <a:avLst/>
          </a:prstGeom>
          <a:noFill/>
        </p:spPr>
        <p:txBody>
          <a:bodyPr wrap="none" rtlCol="0">
            <a:spAutoFit/>
          </a:bodyPr>
          <a:lstStyle/>
          <a:p>
            <a:pPr algn="ctr"/>
            <a:r>
              <a:rPr lang="fr-FR" sz="1800" i="1">
                <a:solidFill>
                  <a:srgbClr val="FF0000"/>
                </a:solidFill>
                <a:latin typeface="Chalkboard"/>
                <a:cs typeface="Chalkboard"/>
              </a:rPr>
              <a:t>20 W </a:t>
            </a:r>
            <a:br>
              <a:rPr lang="fr-FR" sz="1800" i="1">
                <a:solidFill>
                  <a:srgbClr val="FF0000"/>
                </a:solidFill>
                <a:latin typeface="Chalkboard"/>
                <a:cs typeface="Chalkboard"/>
              </a:rPr>
            </a:br>
            <a:endParaRPr lang="fr-FR" sz="1800" i="1">
              <a:solidFill>
                <a:srgbClr val="FF0000"/>
              </a:solidFill>
              <a:latin typeface="Chalkboard"/>
              <a:cs typeface="Chalkboard"/>
            </a:endParaRPr>
          </a:p>
          <a:p>
            <a:pPr algn="ctr"/>
            <a:r>
              <a:rPr lang="fr-FR" sz="1800" i="1">
                <a:solidFill>
                  <a:srgbClr val="FF0000"/>
                </a:solidFill>
                <a:latin typeface="Chalkboard"/>
                <a:cs typeface="Chalkboard"/>
              </a:rPr>
              <a:t>    </a:t>
            </a:r>
          </a:p>
        </p:txBody>
      </p:sp>
      <p:sp>
        <p:nvSpPr>
          <p:cNvPr id="6" name="ZoneTexte 5"/>
          <p:cNvSpPr txBox="1"/>
          <p:nvPr/>
        </p:nvSpPr>
        <p:spPr>
          <a:xfrm>
            <a:off x="2660575" y="4293096"/>
            <a:ext cx="1911425" cy="646331"/>
          </a:xfrm>
          <a:prstGeom prst="rect">
            <a:avLst/>
          </a:prstGeom>
          <a:noFill/>
        </p:spPr>
        <p:txBody>
          <a:bodyPr wrap="square" rtlCol="0">
            <a:spAutoFit/>
          </a:bodyPr>
          <a:lstStyle/>
          <a:p>
            <a:pPr algn="ctr"/>
            <a:r>
              <a:rPr lang="fr-FR" sz="1800" i="1">
                <a:solidFill>
                  <a:srgbClr val="008000"/>
                </a:solidFill>
                <a:latin typeface="Chalkboard"/>
                <a:cs typeface="Chalkboard"/>
              </a:rPr>
              <a:t>Allumée </a:t>
            </a:r>
            <a:br>
              <a:rPr lang="fr-FR" sz="1800" i="1">
                <a:solidFill>
                  <a:srgbClr val="008000"/>
                </a:solidFill>
                <a:latin typeface="Chalkboard"/>
                <a:cs typeface="Chalkboard"/>
              </a:rPr>
            </a:br>
            <a:r>
              <a:rPr lang="fr-FR" sz="1800" i="1">
                <a:solidFill>
                  <a:srgbClr val="008000"/>
                </a:solidFill>
                <a:latin typeface="Chalkboard"/>
                <a:cs typeface="Chalkboard"/>
              </a:rPr>
              <a:t>3 heures/jour     </a:t>
            </a:r>
          </a:p>
        </p:txBody>
      </p:sp>
      <p:pic>
        <p:nvPicPr>
          <p:cNvPr id="7" name="Image 6" descr="Capture d’écran 2015-08-26 à 12.33.4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00" y="2420888"/>
            <a:ext cx="1800200" cy="1686595"/>
          </a:xfrm>
          <a:prstGeom prst="rect">
            <a:avLst/>
          </a:prstGeom>
        </p:spPr>
      </p:pic>
      <p:pic>
        <p:nvPicPr>
          <p:cNvPr id="9" name="Image 8" descr="Capture d’écran 2017-01-18 à 16.06.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2276872"/>
            <a:ext cx="1193800" cy="2197100"/>
          </a:xfrm>
          <a:prstGeom prst="rect">
            <a:avLst/>
          </a:prstGeom>
        </p:spPr>
      </p:pic>
      <p:sp>
        <p:nvSpPr>
          <p:cNvPr id="11" name="Rectangle 10"/>
          <p:cNvSpPr/>
          <p:nvPr/>
        </p:nvSpPr>
        <p:spPr>
          <a:xfrm>
            <a:off x="539552" y="1340768"/>
            <a:ext cx="8280920" cy="1200329"/>
          </a:xfrm>
          <a:prstGeom prst="rect">
            <a:avLst/>
          </a:prstGeom>
        </p:spPr>
        <p:txBody>
          <a:bodyPr wrap="square">
            <a:spAutoFit/>
          </a:bodyPr>
          <a:lstStyle/>
          <a:p>
            <a:pPr marL="457200" indent="-457200">
              <a:spcBef>
                <a:spcPts val="0"/>
              </a:spcBef>
              <a:buClr>
                <a:srgbClr val="B5D040"/>
              </a:buClr>
              <a:buFont typeface="Wingdings" charset="0"/>
              <a:buChar char="n"/>
            </a:pPr>
            <a:r>
              <a:rPr lang="fr-FR" sz="1800">
                <a:solidFill>
                  <a:schemeClr val="tx1"/>
                </a:solidFill>
                <a:latin typeface="Century Gothic" charset="0"/>
                <a:cs typeface="Century Gothic" charset="0"/>
              </a:rPr>
              <a:t>Une ampoule de </a:t>
            </a:r>
            <a:r>
              <a:rPr lang="fr-FR" sz="1800">
                <a:solidFill>
                  <a:srgbClr val="FF0000"/>
                </a:solidFill>
                <a:latin typeface="Century Gothic" charset="0"/>
                <a:cs typeface="Century Gothic" charset="0"/>
              </a:rPr>
              <a:t>20 W </a:t>
            </a:r>
            <a:r>
              <a:rPr lang="fr-FR" sz="1800">
                <a:solidFill>
                  <a:schemeClr val="tx1"/>
                </a:solidFill>
                <a:latin typeface="Century Gothic" charset="0"/>
                <a:cs typeface="Century Gothic" charset="0"/>
              </a:rPr>
              <a:t>allumée </a:t>
            </a:r>
            <a:r>
              <a:rPr lang="fr-FR" sz="1800">
                <a:solidFill>
                  <a:schemeClr val="accent1">
                    <a:lumMod val="50000"/>
                  </a:schemeClr>
                </a:solidFill>
                <a:latin typeface="Century Gothic" charset="0"/>
                <a:cs typeface="Century Gothic" charset="0"/>
              </a:rPr>
              <a:t>3 heures/jour </a:t>
            </a:r>
            <a:r>
              <a:rPr lang="fr-FR" sz="1800">
                <a:solidFill>
                  <a:schemeClr val="tx1"/>
                </a:solidFill>
                <a:latin typeface="Century Gothic" charset="0"/>
                <a:cs typeface="Century Gothic" charset="0"/>
              </a:rPr>
              <a:t>consommera combien </a:t>
            </a:r>
            <a:r>
              <a:rPr lang="fr-FR" sz="1800">
                <a:solidFill>
                  <a:schemeClr val="accent2"/>
                </a:solidFill>
                <a:latin typeface="Century Gothic" charset="0"/>
                <a:cs typeface="Century Gothic" charset="0"/>
              </a:rPr>
              <a:t>de kWh/an </a:t>
            </a:r>
            <a:r>
              <a:rPr lang="fr-FR" sz="1800">
                <a:solidFill>
                  <a:schemeClr val="tx1"/>
                </a:solidFill>
                <a:latin typeface="Century Gothic" charset="0"/>
                <a:cs typeface="Century Gothic" charset="0"/>
              </a:rPr>
              <a:t>et donc €/an ?</a:t>
            </a:r>
          </a:p>
          <a:p>
            <a:pPr marL="457200" indent="-457200">
              <a:spcBef>
                <a:spcPts val="0"/>
              </a:spcBef>
              <a:buClr>
                <a:srgbClr val="B5D040"/>
              </a:buClr>
              <a:buFont typeface="Wingdings" charset="0"/>
              <a:buChar char="n"/>
            </a:pPr>
            <a:r>
              <a:rPr lang="fr-FR" sz="1800">
                <a:solidFill>
                  <a:schemeClr val="tx1"/>
                </a:solidFill>
                <a:latin typeface="Century Gothic" charset="0"/>
                <a:cs typeface="Century Gothic" charset="0"/>
              </a:rPr>
              <a:t>0,1450 €/kWh</a:t>
            </a:r>
            <a:endParaRPr lang="fr-FR" sz="1800">
              <a:solidFill>
                <a:schemeClr val="tx1"/>
              </a:solidFill>
              <a:latin typeface="Chalkboard"/>
              <a:cs typeface="Chalkboard"/>
            </a:endParaRPr>
          </a:p>
          <a:p>
            <a:pPr marL="457200" indent="-457200">
              <a:spcBef>
                <a:spcPts val="0"/>
              </a:spcBef>
              <a:buClr>
                <a:srgbClr val="B5D040"/>
              </a:buClr>
              <a:buFont typeface="Wingdings" charset="0"/>
              <a:buChar char="n"/>
            </a:pPr>
            <a:endParaRPr lang="fr-FR" sz="1800">
              <a:solidFill>
                <a:schemeClr val="tx1"/>
              </a:solidFill>
              <a:latin typeface="Chalkboard"/>
              <a:cs typeface="Chalkboard"/>
            </a:endParaRPr>
          </a:p>
        </p:txBody>
      </p:sp>
      <p:sp>
        <p:nvSpPr>
          <p:cNvPr id="13" name="Text Box 1">
            <a:extLst>
              <a:ext uri="{FF2B5EF4-FFF2-40B4-BE49-F238E27FC236}">
                <a16:creationId xmlns:a16="http://schemas.microsoft.com/office/drawing/2014/main" xmlns="" id="{916A9A6A-0E89-D246-A9A4-DBFF4DECBFD7}"/>
              </a:ext>
            </a:extLst>
          </p:cNvPr>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Logement &amp; Energie : notions fondamentales</a:t>
            </a:r>
          </a:p>
          <a:p>
            <a:pPr>
              <a:buClrTx/>
              <a:buFontTx/>
              <a:buNone/>
            </a:pPr>
            <a:r>
              <a:rPr lang="fr-FR" b="1">
                <a:solidFill>
                  <a:srgbClr val="FF0000"/>
                </a:solidFill>
                <a:effectLst>
                  <a:outerShdw blurRad="38100" dist="38100" dir="2700000" algn="tl">
                    <a:srgbClr val="DDDDDD"/>
                  </a:outerShdw>
                </a:effectLst>
                <a:latin typeface="Century Gothic" charset="0"/>
              </a:rPr>
              <a:t>Bonnes unités : </a:t>
            </a:r>
            <a:r>
              <a:rPr lang="fr-FR" b="1" err="1">
                <a:solidFill>
                  <a:srgbClr val="FF0000"/>
                </a:solidFill>
                <a:effectLst>
                  <a:outerShdw blurRad="38100" dist="38100" dir="2700000" algn="tl">
                    <a:srgbClr val="DDDDDD"/>
                  </a:outerShdw>
                </a:effectLst>
                <a:latin typeface="Century Gothic" charset="0"/>
              </a:rPr>
              <a:t>petit’exercice</a:t>
            </a:r>
            <a:endParaRPr lang="fr-FR" b="1">
              <a:solidFill>
                <a:srgbClr val="FF0000"/>
              </a:solidFill>
              <a:effectLst>
                <a:outerShdw blurRad="38100" dist="38100" dir="2700000" algn="tl">
                  <a:srgbClr val="DDDDDD"/>
                </a:outerShdw>
              </a:effectLst>
              <a:latin typeface="Century Gothic" charset="0"/>
            </a:endParaRPr>
          </a:p>
        </p:txBody>
      </p:sp>
      <p:pic>
        <p:nvPicPr>
          <p:cNvPr id="8" name="Image 7">
            <a:extLst>
              <a:ext uri="{FF2B5EF4-FFF2-40B4-BE49-F238E27FC236}">
                <a16:creationId xmlns:a16="http://schemas.microsoft.com/office/drawing/2014/main" xmlns="" id="{1553B7C3-D77C-7C44-BF3B-CA293A385A60}"/>
              </a:ext>
            </a:extLst>
          </p:cNvPr>
          <p:cNvPicPr>
            <a:picLocks noChangeAspect="1"/>
          </p:cNvPicPr>
          <p:nvPr/>
        </p:nvPicPr>
        <p:blipFill>
          <a:blip r:embed="rId4"/>
          <a:stretch>
            <a:fillRect/>
          </a:stretch>
        </p:blipFill>
        <p:spPr>
          <a:xfrm>
            <a:off x="5378782" y="2379836"/>
            <a:ext cx="3136900" cy="2273300"/>
          </a:xfrm>
          <a:prstGeom prst="rect">
            <a:avLst/>
          </a:prstGeom>
        </p:spPr>
      </p:pic>
    </p:spTree>
    <p:extLst>
      <p:ext uri="{BB962C8B-B14F-4D97-AF65-F5344CB8AC3E}">
        <p14:creationId xmlns:p14="http://schemas.microsoft.com/office/powerpoint/2010/main" val="1589966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2F9A5648-B596-C640-B495-5D9F694734BC}" type="slidenum">
              <a:rPr lang="fr-FR" smtClean="0"/>
              <a:pPr/>
              <a:t>52</a:t>
            </a:fld>
            <a:endParaRPr lang="fr-FR"/>
          </a:p>
        </p:txBody>
      </p:sp>
      <p:sp>
        <p:nvSpPr>
          <p:cNvPr id="3" name="Espace réservé du numéro de diapositive 1"/>
          <p:cNvSpPr txBox="1">
            <a:spLocks/>
          </p:cNvSpPr>
          <p:nvPr/>
        </p:nvSpPr>
        <p:spPr>
          <a:xfrm>
            <a:off x="8532440" y="6492875"/>
            <a:ext cx="635000" cy="365125"/>
          </a:xfrm>
          <a:prstGeom prst="rect">
            <a:avLst/>
          </a:prstGeom>
        </p:spPr>
        <p:txBody>
          <a:bodyPr vert="horz" lIns="91440" tIns="45720" rIns="91440" bIns="45720" rtlCol="0" anchor="ctr"/>
          <a:lstStyle>
            <a:defPPr>
              <a:defRPr lang="en-GB"/>
            </a:defPPr>
            <a:lvl1pPr algn="r" defTabSz="449263" rtl="0" fontAlgn="base">
              <a:spcBef>
                <a:spcPct val="0"/>
              </a:spcBef>
              <a:spcAft>
                <a:spcPct val="0"/>
              </a:spcAft>
              <a:buClr>
                <a:srgbClr val="000000"/>
              </a:buClr>
              <a:buSzPct val="100000"/>
              <a:buFont typeface="Times New Roman" charset="0"/>
              <a:defRPr sz="1200" kern="1200">
                <a:solidFill>
                  <a:srgbClr val="000000"/>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a:lstStyle>
          <a:p>
            <a:fld id="{2F9A5648-B596-C640-B495-5D9F694734BC}" type="slidenum">
              <a:rPr lang="fr-FR" smtClean="0"/>
              <a:pPr/>
              <a:t>52</a:t>
            </a:fld>
            <a:endParaRPr lang="fr-FR"/>
          </a:p>
        </p:txBody>
      </p:sp>
      <p:sp>
        <p:nvSpPr>
          <p:cNvPr id="5" name="ZoneTexte 4"/>
          <p:cNvSpPr txBox="1"/>
          <p:nvPr/>
        </p:nvSpPr>
        <p:spPr>
          <a:xfrm>
            <a:off x="1259632" y="4509120"/>
            <a:ext cx="819277" cy="923330"/>
          </a:xfrm>
          <a:prstGeom prst="rect">
            <a:avLst/>
          </a:prstGeom>
          <a:noFill/>
        </p:spPr>
        <p:txBody>
          <a:bodyPr wrap="none" rtlCol="0">
            <a:spAutoFit/>
          </a:bodyPr>
          <a:lstStyle/>
          <a:p>
            <a:pPr algn="ctr"/>
            <a:r>
              <a:rPr lang="fr-FR" sz="1800" i="1">
                <a:solidFill>
                  <a:srgbClr val="FF0000"/>
                </a:solidFill>
                <a:latin typeface="Chalkboard"/>
                <a:cs typeface="Chalkboard"/>
              </a:rPr>
              <a:t>20 W </a:t>
            </a:r>
            <a:br>
              <a:rPr lang="fr-FR" sz="1800" i="1">
                <a:solidFill>
                  <a:srgbClr val="FF0000"/>
                </a:solidFill>
                <a:latin typeface="Chalkboard"/>
                <a:cs typeface="Chalkboard"/>
              </a:rPr>
            </a:br>
            <a:endParaRPr lang="fr-FR" sz="1800" i="1">
              <a:solidFill>
                <a:srgbClr val="FF0000"/>
              </a:solidFill>
              <a:latin typeface="Chalkboard"/>
              <a:cs typeface="Chalkboard"/>
            </a:endParaRPr>
          </a:p>
          <a:p>
            <a:pPr algn="ctr"/>
            <a:r>
              <a:rPr lang="fr-FR" sz="1800" i="1">
                <a:solidFill>
                  <a:srgbClr val="FF0000"/>
                </a:solidFill>
                <a:latin typeface="Chalkboard"/>
                <a:cs typeface="Chalkboard"/>
              </a:rPr>
              <a:t>    </a:t>
            </a:r>
          </a:p>
        </p:txBody>
      </p:sp>
      <p:sp>
        <p:nvSpPr>
          <p:cNvPr id="6" name="ZoneTexte 5"/>
          <p:cNvSpPr txBox="1"/>
          <p:nvPr/>
        </p:nvSpPr>
        <p:spPr>
          <a:xfrm>
            <a:off x="2843808" y="4293096"/>
            <a:ext cx="1733917" cy="646331"/>
          </a:xfrm>
          <a:prstGeom prst="rect">
            <a:avLst/>
          </a:prstGeom>
          <a:noFill/>
        </p:spPr>
        <p:txBody>
          <a:bodyPr wrap="none" rtlCol="0">
            <a:spAutoFit/>
          </a:bodyPr>
          <a:lstStyle/>
          <a:p>
            <a:pPr algn="ctr"/>
            <a:r>
              <a:rPr lang="fr-FR" sz="1800" i="1">
                <a:solidFill>
                  <a:srgbClr val="008000"/>
                </a:solidFill>
                <a:latin typeface="Chalkboard"/>
                <a:cs typeface="Chalkboard"/>
              </a:rPr>
              <a:t>Allumée </a:t>
            </a:r>
            <a:br>
              <a:rPr lang="fr-FR" sz="1800" i="1">
                <a:solidFill>
                  <a:srgbClr val="008000"/>
                </a:solidFill>
                <a:latin typeface="Chalkboard"/>
                <a:cs typeface="Chalkboard"/>
              </a:rPr>
            </a:br>
            <a:r>
              <a:rPr lang="fr-FR" sz="1800" i="1">
                <a:solidFill>
                  <a:srgbClr val="008000"/>
                </a:solidFill>
                <a:latin typeface="Chalkboard"/>
                <a:cs typeface="Chalkboard"/>
              </a:rPr>
              <a:t>3 heures/jour     </a:t>
            </a:r>
          </a:p>
        </p:txBody>
      </p:sp>
      <p:pic>
        <p:nvPicPr>
          <p:cNvPr id="7" name="Image 6" descr="Capture d’écran 2015-08-26 à 12.33.4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00" y="2420888"/>
            <a:ext cx="1800200" cy="1686595"/>
          </a:xfrm>
          <a:prstGeom prst="rect">
            <a:avLst/>
          </a:prstGeom>
        </p:spPr>
      </p:pic>
      <p:pic>
        <p:nvPicPr>
          <p:cNvPr id="9" name="Image 8" descr="Capture d’écran 2017-01-18 à 16.06.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2276872"/>
            <a:ext cx="1193800" cy="2197100"/>
          </a:xfrm>
          <a:prstGeom prst="rect">
            <a:avLst/>
          </a:prstGeom>
        </p:spPr>
      </p:pic>
      <p:sp>
        <p:nvSpPr>
          <p:cNvPr id="10" name="ZoneTexte 9"/>
          <p:cNvSpPr txBox="1"/>
          <p:nvPr/>
        </p:nvSpPr>
        <p:spPr>
          <a:xfrm>
            <a:off x="899592" y="5085184"/>
            <a:ext cx="6108002" cy="1200329"/>
          </a:xfrm>
          <a:prstGeom prst="rect">
            <a:avLst/>
          </a:prstGeom>
          <a:noFill/>
        </p:spPr>
        <p:txBody>
          <a:bodyPr wrap="none" rtlCol="0">
            <a:spAutoFit/>
          </a:bodyPr>
          <a:lstStyle/>
          <a:p>
            <a:r>
              <a:rPr lang="fr-FR" sz="1800" i="1">
                <a:solidFill>
                  <a:srgbClr val="0000FF"/>
                </a:solidFill>
                <a:latin typeface="Chalkboard"/>
                <a:cs typeface="Chalkboard"/>
              </a:rPr>
              <a:t>Consommation par jour : </a:t>
            </a:r>
            <a:r>
              <a:rPr lang="fr-FR" sz="1800" i="1">
                <a:solidFill>
                  <a:srgbClr val="FF0000"/>
                </a:solidFill>
                <a:latin typeface="Chalkboard"/>
                <a:cs typeface="Chalkboard"/>
              </a:rPr>
              <a:t>20 W </a:t>
            </a:r>
            <a:r>
              <a:rPr lang="fr-FR" sz="1800" i="1">
                <a:solidFill>
                  <a:srgbClr val="0000FF"/>
                </a:solidFill>
                <a:latin typeface="Chalkboard"/>
                <a:cs typeface="Chalkboard"/>
              </a:rPr>
              <a:t>x </a:t>
            </a:r>
            <a:r>
              <a:rPr lang="fr-FR" sz="1800" i="1">
                <a:solidFill>
                  <a:srgbClr val="008000"/>
                </a:solidFill>
                <a:latin typeface="Chalkboard"/>
                <a:cs typeface="Chalkboard"/>
              </a:rPr>
              <a:t>3 h</a:t>
            </a:r>
            <a:r>
              <a:rPr lang="fr-FR" sz="1800" i="1">
                <a:solidFill>
                  <a:srgbClr val="0000FF"/>
                </a:solidFill>
                <a:latin typeface="Chalkboard"/>
                <a:cs typeface="Chalkboard"/>
              </a:rPr>
              <a:t> = 60 Wh</a:t>
            </a:r>
          </a:p>
          <a:p>
            <a:r>
              <a:rPr lang="fr-FR" sz="1800" i="1">
                <a:solidFill>
                  <a:srgbClr val="0000FF"/>
                </a:solidFill>
                <a:latin typeface="Chalkboard"/>
                <a:cs typeface="Chalkboard"/>
              </a:rPr>
              <a:t>Consommation annuelle : 21 900 Wh/an </a:t>
            </a:r>
            <a:r>
              <a:rPr lang="fr-FR" sz="1400" i="1">
                <a:solidFill>
                  <a:srgbClr val="0000FF"/>
                </a:solidFill>
                <a:latin typeface="Chalkboard"/>
                <a:cs typeface="Chalkboard"/>
              </a:rPr>
              <a:t>(60 Wh x 365 jours)</a:t>
            </a:r>
          </a:p>
          <a:p>
            <a:r>
              <a:rPr lang="fr-FR" sz="1800" i="1">
                <a:solidFill>
                  <a:srgbClr val="0000FF"/>
                </a:solidFill>
                <a:latin typeface="Chalkboard"/>
                <a:cs typeface="Chalkboard"/>
              </a:rPr>
              <a:t>Soit 21,9 kWh/an </a:t>
            </a:r>
            <a:r>
              <a:rPr lang="fr-FR" sz="1400" i="1">
                <a:solidFill>
                  <a:srgbClr val="0000FF"/>
                </a:solidFill>
                <a:latin typeface="Chalkboard"/>
                <a:cs typeface="Chalkboard"/>
              </a:rPr>
              <a:t>(21 900 /1 000)</a:t>
            </a:r>
            <a:br>
              <a:rPr lang="fr-FR" sz="1400" i="1">
                <a:solidFill>
                  <a:srgbClr val="0000FF"/>
                </a:solidFill>
                <a:latin typeface="Chalkboard"/>
                <a:cs typeface="Chalkboard"/>
              </a:rPr>
            </a:br>
            <a:r>
              <a:rPr lang="fr-FR" sz="1800" i="1">
                <a:solidFill>
                  <a:srgbClr val="0000FF"/>
                </a:solidFill>
                <a:latin typeface="Chalkboard"/>
                <a:cs typeface="Chalkboard"/>
              </a:rPr>
              <a:t>Soit 3,17 €/an </a:t>
            </a:r>
            <a:r>
              <a:rPr lang="fr-FR" sz="1400" i="1">
                <a:solidFill>
                  <a:srgbClr val="0000FF"/>
                </a:solidFill>
                <a:latin typeface="Chalkboard"/>
                <a:cs typeface="Chalkboard"/>
              </a:rPr>
              <a:t>(21,9 kWh x 0,1450 €/kWh) </a:t>
            </a:r>
            <a:r>
              <a:rPr lang="fr-FR" sz="1400"/>
              <a:t>an </a:t>
            </a:r>
          </a:p>
        </p:txBody>
      </p:sp>
      <p:sp>
        <p:nvSpPr>
          <p:cNvPr id="11" name="Rectangle 10"/>
          <p:cNvSpPr/>
          <p:nvPr/>
        </p:nvSpPr>
        <p:spPr>
          <a:xfrm>
            <a:off x="539552" y="1340768"/>
            <a:ext cx="8280920" cy="1477328"/>
          </a:xfrm>
          <a:prstGeom prst="rect">
            <a:avLst/>
          </a:prstGeom>
        </p:spPr>
        <p:txBody>
          <a:bodyPr wrap="square">
            <a:spAutoFit/>
          </a:bodyPr>
          <a:lstStyle/>
          <a:p>
            <a:pPr marL="457200" indent="-457200">
              <a:spcBef>
                <a:spcPts val="0"/>
              </a:spcBef>
              <a:buClr>
                <a:srgbClr val="B5D040"/>
              </a:buClr>
              <a:buFont typeface="Wingdings" charset="0"/>
              <a:buChar char="n"/>
            </a:pPr>
            <a:r>
              <a:rPr lang="fr-FR" sz="1800">
                <a:solidFill>
                  <a:schemeClr val="tx1"/>
                </a:solidFill>
                <a:latin typeface="Century Gothic" charset="0"/>
                <a:cs typeface="Century Gothic" charset="0"/>
              </a:rPr>
              <a:t>Une ampoule de </a:t>
            </a:r>
            <a:r>
              <a:rPr lang="fr-FR" sz="1800">
                <a:solidFill>
                  <a:srgbClr val="FF0000"/>
                </a:solidFill>
                <a:latin typeface="Century Gothic" charset="0"/>
                <a:cs typeface="Century Gothic" charset="0"/>
              </a:rPr>
              <a:t>20 W </a:t>
            </a:r>
            <a:r>
              <a:rPr lang="fr-FR" sz="1800">
                <a:solidFill>
                  <a:schemeClr val="tx1"/>
                </a:solidFill>
                <a:latin typeface="Century Gothic" charset="0"/>
                <a:cs typeface="Century Gothic" charset="0"/>
              </a:rPr>
              <a:t>allumée </a:t>
            </a:r>
            <a:r>
              <a:rPr lang="fr-FR" sz="1800">
                <a:solidFill>
                  <a:schemeClr val="accent1">
                    <a:lumMod val="50000"/>
                  </a:schemeClr>
                </a:solidFill>
                <a:latin typeface="Century Gothic" charset="0"/>
                <a:cs typeface="Century Gothic" charset="0"/>
              </a:rPr>
              <a:t>3 heures/jour </a:t>
            </a:r>
            <a:r>
              <a:rPr lang="fr-FR" sz="1800">
                <a:solidFill>
                  <a:schemeClr val="tx1"/>
                </a:solidFill>
                <a:latin typeface="Century Gothic" charset="0"/>
                <a:cs typeface="Century Gothic" charset="0"/>
              </a:rPr>
              <a:t>consommera combien de kWh/an et donc €/an ?</a:t>
            </a:r>
          </a:p>
          <a:p>
            <a:pPr marL="457200" indent="-457200">
              <a:spcBef>
                <a:spcPts val="0"/>
              </a:spcBef>
              <a:buClr>
                <a:srgbClr val="B5D040"/>
              </a:buClr>
              <a:buFont typeface="Wingdings" charset="0"/>
              <a:buChar char="n"/>
            </a:pPr>
            <a:r>
              <a:rPr lang="fr-FR" sz="1800">
                <a:solidFill>
                  <a:schemeClr val="tx1"/>
                </a:solidFill>
                <a:latin typeface="Century Gothic" charset="0"/>
                <a:cs typeface="Century Gothic" charset="0"/>
              </a:rPr>
              <a:t>0,1450 €/kWh</a:t>
            </a:r>
            <a:endParaRPr lang="fr-FR" sz="1800">
              <a:solidFill>
                <a:schemeClr val="tx1"/>
              </a:solidFill>
              <a:latin typeface="Chalkboard"/>
              <a:cs typeface="Chalkboard"/>
            </a:endParaRPr>
          </a:p>
          <a:p>
            <a:pPr marL="457200" indent="-457200">
              <a:spcBef>
                <a:spcPts val="0"/>
              </a:spcBef>
              <a:buClr>
                <a:srgbClr val="B5D040"/>
              </a:buClr>
              <a:buFont typeface="Wingdings" charset="0"/>
              <a:buChar char="n"/>
            </a:pPr>
            <a:endParaRPr lang="fr-FR" sz="1800">
              <a:solidFill>
                <a:schemeClr val="tx1"/>
              </a:solidFill>
              <a:latin typeface="Chalkboard"/>
              <a:cs typeface="Chalkboard"/>
            </a:endParaRPr>
          </a:p>
          <a:p>
            <a:pPr marL="457200" indent="-457200">
              <a:spcBef>
                <a:spcPts val="0"/>
              </a:spcBef>
              <a:buClr>
                <a:srgbClr val="B5D040"/>
              </a:buClr>
              <a:buFont typeface="Wingdings" charset="0"/>
              <a:buChar char="n"/>
            </a:pPr>
            <a:endParaRPr lang="fr-FR" sz="1800">
              <a:solidFill>
                <a:schemeClr val="tx1"/>
              </a:solidFill>
              <a:latin typeface="Chalkboard"/>
              <a:cs typeface="Chalkboard"/>
            </a:endParaRPr>
          </a:p>
        </p:txBody>
      </p:sp>
      <p:pic>
        <p:nvPicPr>
          <p:cNvPr id="14" name="Image 13">
            <a:extLst>
              <a:ext uri="{FF2B5EF4-FFF2-40B4-BE49-F238E27FC236}">
                <a16:creationId xmlns:a16="http://schemas.microsoft.com/office/drawing/2014/main" xmlns="" id="{A174F661-97FF-8F49-ACE2-B86C7E5627DC}"/>
              </a:ext>
            </a:extLst>
          </p:cNvPr>
          <p:cNvPicPr>
            <a:picLocks noChangeAspect="1"/>
          </p:cNvPicPr>
          <p:nvPr/>
        </p:nvPicPr>
        <p:blipFill>
          <a:blip r:embed="rId4"/>
          <a:stretch>
            <a:fillRect/>
          </a:stretch>
        </p:blipFill>
        <p:spPr>
          <a:xfrm>
            <a:off x="5378782" y="2276872"/>
            <a:ext cx="3136900" cy="2273300"/>
          </a:xfrm>
          <a:prstGeom prst="rect">
            <a:avLst/>
          </a:prstGeom>
        </p:spPr>
      </p:pic>
      <p:sp>
        <p:nvSpPr>
          <p:cNvPr id="12" name="Text Box 1">
            <a:extLst>
              <a:ext uri="{FF2B5EF4-FFF2-40B4-BE49-F238E27FC236}">
                <a16:creationId xmlns:a16="http://schemas.microsoft.com/office/drawing/2014/main" xmlns="" id="{7DE5809F-06AF-7A49-9955-6D18D51C0261}"/>
              </a:ext>
            </a:extLst>
          </p:cNvPr>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Logement &amp; Energie : notions fondamentales</a:t>
            </a:r>
          </a:p>
          <a:p>
            <a:pPr>
              <a:buClrTx/>
              <a:buFontTx/>
              <a:buNone/>
            </a:pPr>
            <a:r>
              <a:rPr lang="fr-FR" b="1">
                <a:solidFill>
                  <a:srgbClr val="FF0000"/>
                </a:solidFill>
                <a:effectLst>
                  <a:outerShdw blurRad="38100" dist="38100" dir="2700000" algn="tl">
                    <a:srgbClr val="DDDDDD"/>
                  </a:outerShdw>
                </a:effectLst>
                <a:latin typeface="Century Gothic" charset="0"/>
              </a:rPr>
              <a:t>Bonnes unités : </a:t>
            </a:r>
            <a:r>
              <a:rPr lang="fr-FR" b="1" err="1">
                <a:solidFill>
                  <a:srgbClr val="FF0000"/>
                </a:solidFill>
                <a:effectLst>
                  <a:outerShdw blurRad="38100" dist="38100" dir="2700000" algn="tl">
                    <a:srgbClr val="DDDDDD"/>
                  </a:outerShdw>
                </a:effectLst>
                <a:latin typeface="Century Gothic" charset="0"/>
              </a:rPr>
              <a:t>petit’exercice</a:t>
            </a:r>
            <a:endParaRPr lang="fr-FR" b="1">
              <a:solidFill>
                <a:srgbClr val="FF0000"/>
              </a:solidFill>
              <a:effectLst>
                <a:outerShdw blurRad="38100" dist="38100" dir="2700000" algn="tl">
                  <a:srgbClr val="DDDDDD"/>
                </a:outerShdw>
              </a:effectLst>
              <a:latin typeface="Century Gothic" charset="0"/>
            </a:endParaRPr>
          </a:p>
        </p:txBody>
      </p:sp>
    </p:spTree>
    <p:extLst>
      <p:ext uri="{BB962C8B-B14F-4D97-AF65-F5344CB8AC3E}">
        <p14:creationId xmlns:p14="http://schemas.microsoft.com/office/powerpoint/2010/main" val="4055241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611560" y="-99799"/>
            <a:ext cx="8072438"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5" name="Rectangle 4"/>
          <p:cNvSpPr/>
          <p:nvPr/>
        </p:nvSpPr>
        <p:spPr>
          <a:xfrm>
            <a:off x="559059" y="974221"/>
            <a:ext cx="8280920" cy="861774"/>
          </a:xfrm>
          <a:prstGeom prst="rect">
            <a:avLst/>
          </a:prstGeom>
        </p:spPr>
        <p:txBody>
          <a:bodyPr wrap="square">
            <a:spAutoFit/>
          </a:bodyPr>
          <a:lstStyle/>
          <a:p>
            <a:pPr marL="457200" indent="-457200">
              <a:spcBef>
                <a:spcPts val="0"/>
              </a:spcBef>
              <a:buClr>
                <a:srgbClr val="B5D040"/>
              </a:buClr>
              <a:buFont typeface="Wingdings" charset="0"/>
              <a:buChar char="n"/>
            </a:pPr>
            <a:r>
              <a:rPr lang="fr-FR" sz="1600" b="1">
                <a:solidFill>
                  <a:schemeClr val="tx1"/>
                </a:solidFill>
                <a:latin typeface="Century Gothic" charset="0"/>
                <a:cs typeface="Century Gothic" charset="0"/>
              </a:rPr>
              <a:t>Renouvelables</a:t>
            </a:r>
            <a:r>
              <a:rPr lang="fr-FR" sz="1600">
                <a:solidFill>
                  <a:schemeClr val="tx1"/>
                </a:solidFill>
                <a:latin typeface="Century Gothic" charset="0"/>
                <a:cs typeface="Century Gothic" charset="0"/>
              </a:rPr>
              <a:t> : soleil, vent, bois, micro-hydraulique</a:t>
            </a:r>
          </a:p>
          <a:p>
            <a:pPr marL="457200" indent="-457200">
              <a:spcBef>
                <a:spcPts val="0"/>
              </a:spcBef>
              <a:buClr>
                <a:srgbClr val="B5D040"/>
              </a:buClr>
              <a:buFont typeface="Wingdings" charset="0"/>
              <a:buChar char="n"/>
            </a:pPr>
            <a:r>
              <a:rPr lang="fr-FR" sz="1600" b="1">
                <a:solidFill>
                  <a:schemeClr val="tx1"/>
                </a:solidFill>
                <a:latin typeface="Century Gothic" charset="0"/>
                <a:cs typeface="Century Gothic" charset="0"/>
              </a:rPr>
              <a:t>Fossiles</a:t>
            </a:r>
            <a:r>
              <a:rPr lang="fr-FR" sz="1600">
                <a:solidFill>
                  <a:schemeClr val="tx1"/>
                </a:solidFill>
                <a:latin typeface="Century Gothic" charset="0"/>
                <a:cs typeface="Century Gothic" charset="0"/>
              </a:rPr>
              <a:t> : nucléaire, gaz naturel fioul, propane et butane</a:t>
            </a:r>
          </a:p>
          <a:p>
            <a:pPr algn="ctr">
              <a:spcBef>
                <a:spcPts val="0"/>
              </a:spcBef>
              <a:buClr>
                <a:srgbClr val="B5D040"/>
              </a:buClr>
            </a:pPr>
            <a:r>
              <a:rPr lang="fr-FR" sz="1800" i="1">
                <a:solidFill>
                  <a:schemeClr val="tx1"/>
                </a:solidFill>
                <a:latin typeface="Chalkboard"/>
                <a:cs typeface="Chalkboard"/>
              </a:rPr>
              <a:t>Le kWh est l’unité universelle </a:t>
            </a:r>
          </a:p>
        </p:txBody>
      </p:sp>
      <p:graphicFrame>
        <p:nvGraphicFramePr>
          <p:cNvPr id="7" name="Tableau 6"/>
          <p:cNvGraphicFramePr>
            <a:graphicFrameLocks noGrp="1"/>
          </p:cNvGraphicFramePr>
          <p:nvPr>
            <p:extLst/>
          </p:nvPr>
        </p:nvGraphicFramePr>
        <p:xfrm>
          <a:off x="605630" y="1884596"/>
          <a:ext cx="8064897" cy="4770120"/>
        </p:xfrm>
        <a:graphic>
          <a:graphicData uri="http://schemas.openxmlformats.org/drawingml/2006/table">
            <a:tbl>
              <a:tblPr firstRow="1" bandRow="1">
                <a:tableStyleId>{284E427A-3D55-4303-BF80-6455036E1DE7}</a:tableStyleId>
              </a:tblPr>
              <a:tblGrid>
                <a:gridCol w="2160240">
                  <a:extLst>
                    <a:ext uri="{9D8B030D-6E8A-4147-A177-3AD203B41FA5}">
                      <a16:colId xmlns:a16="http://schemas.microsoft.com/office/drawing/2014/main" xmlns="" val="20000"/>
                    </a:ext>
                  </a:extLst>
                </a:gridCol>
                <a:gridCol w="1440160">
                  <a:extLst>
                    <a:ext uri="{9D8B030D-6E8A-4147-A177-3AD203B41FA5}">
                      <a16:colId xmlns:a16="http://schemas.microsoft.com/office/drawing/2014/main" xmlns="" val="20001"/>
                    </a:ext>
                  </a:extLst>
                </a:gridCol>
                <a:gridCol w="4464497">
                  <a:extLst>
                    <a:ext uri="{9D8B030D-6E8A-4147-A177-3AD203B41FA5}">
                      <a16:colId xmlns:a16="http://schemas.microsoft.com/office/drawing/2014/main" xmlns="" val="20002"/>
                    </a:ext>
                  </a:extLst>
                </a:gridCol>
              </a:tblGrid>
              <a:tr h="370840">
                <a:tc>
                  <a:txBody>
                    <a:bodyPr/>
                    <a:lstStyle/>
                    <a:p>
                      <a:r>
                        <a:rPr lang="fr-FR" sz="1600">
                          <a:latin typeface="Century Gothic"/>
                          <a:cs typeface="Century Gothic"/>
                        </a:rPr>
                        <a:t>Sources</a:t>
                      </a:r>
                    </a:p>
                  </a:txBody>
                  <a:tcPr/>
                </a:tc>
                <a:tc>
                  <a:txBody>
                    <a:bodyPr/>
                    <a:lstStyle/>
                    <a:p>
                      <a:r>
                        <a:rPr lang="fr-FR" sz="1600">
                          <a:latin typeface="Century Gothic"/>
                          <a:cs typeface="Century Gothic"/>
                        </a:rPr>
                        <a:t>Unités</a:t>
                      </a:r>
                    </a:p>
                  </a:txBody>
                  <a:tcPr/>
                </a:tc>
                <a:tc>
                  <a:txBody>
                    <a:bodyPr/>
                    <a:lstStyle/>
                    <a:p>
                      <a:r>
                        <a:rPr lang="fr-FR" sz="1600">
                          <a:latin typeface="Century Gothic"/>
                          <a:cs typeface="Century Gothic"/>
                        </a:rPr>
                        <a:t>Facteur de conversion pour obtenir kWh</a:t>
                      </a:r>
                    </a:p>
                  </a:txBody>
                  <a:tcPr/>
                </a:tc>
                <a:extLst>
                  <a:ext uri="{0D108BD9-81ED-4DB2-BD59-A6C34878D82A}">
                    <a16:rowId xmlns:a16="http://schemas.microsoft.com/office/drawing/2014/main" xmlns="" val="10000"/>
                  </a:ext>
                </a:extLst>
              </a:tr>
              <a:tr h="370840">
                <a:tc>
                  <a:txBody>
                    <a:bodyPr/>
                    <a:lstStyle/>
                    <a:p>
                      <a:r>
                        <a:rPr lang="fr-FR" sz="1600">
                          <a:latin typeface="Century Gothic"/>
                          <a:cs typeface="Century Gothic"/>
                        </a:rPr>
                        <a:t>Bûches</a:t>
                      </a:r>
                    </a:p>
                  </a:txBody>
                  <a:tcPr/>
                </a:tc>
                <a:tc>
                  <a:txBody>
                    <a:bodyPr/>
                    <a:lstStyle/>
                    <a:p>
                      <a:pPr algn="ctr"/>
                      <a:r>
                        <a:rPr lang="fr-FR" sz="1600">
                          <a:latin typeface="Century Gothic"/>
                          <a:cs typeface="Century Gothic"/>
                        </a:rPr>
                        <a:t>Stère</a:t>
                      </a:r>
                    </a:p>
                  </a:txBody>
                  <a:tcPr/>
                </a:tc>
                <a:tc>
                  <a:txBody>
                    <a:bodyPr/>
                    <a:lstStyle/>
                    <a:p>
                      <a:pPr algn="ctr"/>
                      <a:r>
                        <a:rPr lang="fr-FR" sz="1800" b="1">
                          <a:latin typeface="Century Gothic"/>
                          <a:cs typeface="Century Gothic"/>
                        </a:rPr>
                        <a:t>Je multiplie par </a:t>
                      </a:r>
                      <a:r>
                        <a:rPr lang="fr-FR" sz="1600" b="1">
                          <a:latin typeface="Century Gothic"/>
                          <a:cs typeface="Century Gothic"/>
                        </a:rPr>
                        <a:t>… 1 700</a:t>
                      </a:r>
                    </a:p>
                    <a:p>
                      <a:pPr algn="ctr"/>
                      <a:endParaRPr lang="fr-FR" sz="1600">
                        <a:latin typeface="Century Gothic"/>
                        <a:cs typeface="Century Gothic"/>
                      </a:endParaRPr>
                    </a:p>
                    <a:p>
                      <a:pPr algn="ctr"/>
                      <a:r>
                        <a:rPr lang="fr-FR" sz="1600">
                          <a:latin typeface="Century Gothic"/>
                          <a:cs typeface="Century Gothic"/>
                        </a:rPr>
                        <a:t>= 2 stères  x 1 700 soit 3 400 kWh</a:t>
                      </a:r>
                    </a:p>
                    <a:p>
                      <a:pPr algn="ctr"/>
                      <a:endParaRPr lang="fr-FR" sz="1600">
                        <a:latin typeface="Century Gothic"/>
                        <a:cs typeface="Century Gothic"/>
                      </a:endParaRPr>
                    </a:p>
                  </a:txBody>
                  <a:tcPr/>
                </a:tc>
                <a:extLst>
                  <a:ext uri="{0D108BD9-81ED-4DB2-BD59-A6C34878D82A}">
                    <a16:rowId xmlns:a16="http://schemas.microsoft.com/office/drawing/2014/main" xmlns="" val="10001"/>
                  </a:ext>
                </a:extLst>
              </a:tr>
              <a:tr h="370840">
                <a:tc>
                  <a:txBody>
                    <a:bodyPr/>
                    <a:lstStyle/>
                    <a:p>
                      <a:r>
                        <a:rPr lang="fr-FR" sz="1600">
                          <a:latin typeface="Century Gothic"/>
                          <a:cs typeface="Century Gothic"/>
                        </a:rPr>
                        <a:t>Granulés de bois</a:t>
                      </a:r>
                    </a:p>
                  </a:txBody>
                  <a:tcPr/>
                </a:tc>
                <a:tc>
                  <a:txBody>
                    <a:bodyPr/>
                    <a:lstStyle/>
                    <a:p>
                      <a:pPr algn="ctr"/>
                      <a:r>
                        <a:rPr lang="fr-FR" sz="1600">
                          <a:latin typeface="Century Gothic"/>
                          <a:cs typeface="Century Gothic"/>
                        </a:rPr>
                        <a:t>Tonne</a:t>
                      </a:r>
                    </a:p>
                    <a:p>
                      <a:pPr algn="ctr"/>
                      <a:r>
                        <a:rPr lang="fr-FR" sz="1600">
                          <a:latin typeface="Century Gothic"/>
                          <a:cs typeface="Century Gothic"/>
                        </a:rPr>
                        <a:t>kilo</a:t>
                      </a:r>
                    </a:p>
                  </a:txBody>
                  <a:tcPr/>
                </a:tc>
                <a:tc>
                  <a:txBody>
                    <a:bodyPr/>
                    <a:lstStyle/>
                    <a:p>
                      <a:pPr algn="ctr"/>
                      <a:r>
                        <a:rPr lang="fr-FR" sz="1600" b="1">
                          <a:latin typeface="Century Gothic"/>
                          <a:cs typeface="Century Gothic"/>
                        </a:rPr>
                        <a:t>4 600</a:t>
                      </a:r>
                      <a:br>
                        <a:rPr lang="fr-FR" sz="1600" b="1">
                          <a:latin typeface="Century Gothic"/>
                          <a:cs typeface="Century Gothic"/>
                        </a:rPr>
                      </a:br>
                      <a:r>
                        <a:rPr lang="fr-FR" sz="1600" b="1">
                          <a:latin typeface="Century Gothic"/>
                          <a:cs typeface="Century Gothic"/>
                        </a:rPr>
                        <a:t>4,6</a:t>
                      </a:r>
                    </a:p>
                  </a:txBody>
                  <a:tcPr/>
                </a:tc>
                <a:extLst>
                  <a:ext uri="{0D108BD9-81ED-4DB2-BD59-A6C34878D82A}">
                    <a16:rowId xmlns:a16="http://schemas.microsoft.com/office/drawing/2014/main" xmlns="" val="10002"/>
                  </a:ext>
                </a:extLst>
              </a:tr>
              <a:tr h="370840">
                <a:tc>
                  <a:txBody>
                    <a:bodyPr/>
                    <a:lstStyle/>
                    <a:p>
                      <a:r>
                        <a:rPr lang="fr-FR" sz="1600">
                          <a:latin typeface="Century Gothic"/>
                          <a:cs typeface="Century Gothic"/>
                        </a:rPr>
                        <a:t>Gaz naturel</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600">
                          <a:latin typeface="Century Gothic"/>
                          <a:cs typeface="Century Gothic"/>
                        </a:rPr>
                        <a:t>m3</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600">
                          <a:latin typeface="Century Gothic"/>
                          <a:cs typeface="Century Gothic"/>
                        </a:rPr>
                        <a:t>kWh</a:t>
                      </a:r>
                    </a:p>
                  </a:txBody>
                  <a:tcPr/>
                </a:tc>
                <a:tc>
                  <a:txBody>
                    <a:bodyPr/>
                    <a:lstStyle/>
                    <a:p>
                      <a:pPr algn="ctr"/>
                      <a:r>
                        <a:rPr lang="fr-FR" sz="1600" b="1">
                          <a:latin typeface="Century Gothic"/>
                          <a:cs typeface="Century Gothic"/>
                        </a:rPr>
                        <a:t>11,36</a:t>
                      </a:r>
                    </a:p>
                  </a:txBody>
                  <a:tcPr/>
                </a:tc>
                <a:extLst>
                  <a:ext uri="{0D108BD9-81ED-4DB2-BD59-A6C34878D82A}">
                    <a16:rowId xmlns:a16="http://schemas.microsoft.com/office/drawing/2014/main" xmlns="" val="10003"/>
                  </a:ext>
                </a:extLst>
              </a:tr>
              <a:tr h="370840">
                <a:tc>
                  <a:txBody>
                    <a:bodyPr/>
                    <a:lstStyle/>
                    <a:p>
                      <a:r>
                        <a:rPr lang="fr-FR" sz="1600">
                          <a:latin typeface="Century Gothic"/>
                          <a:cs typeface="Century Gothic"/>
                        </a:rPr>
                        <a:t>Electricité</a:t>
                      </a:r>
                    </a:p>
                  </a:txBody>
                  <a:tcPr/>
                </a:tc>
                <a:tc>
                  <a:txBody>
                    <a:bodyPr/>
                    <a:lstStyle/>
                    <a:p>
                      <a:pPr algn="ctr"/>
                      <a:r>
                        <a:rPr lang="fr-FR" sz="1600">
                          <a:latin typeface="Century Gothic"/>
                          <a:cs typeface="Century Gothic"/>
                        </a:rPr>
                        <a:t>kWh</a:t>
                      </a:r>
                    </a:p>
                  </a:txBody>
                  <a:tcPr/>
                </a:tc>
                <a:tc>
                  <a:txBody>
                    <a:bodyPr/>
                    <a:lstStyle/>
                    <a:p>
                      <a:pPr algn="ctr"/>
                      <a:r>
                        <a:rPr lang="fr-FR" sz="1600" b="1">
                          <a:latin typeface="Century Gothic"/>
                          <a:cs typeface="Century Gothic"/>
                        </a:rPr>
                        <a:t>-</a:t>
                      </a:r>
                    </a:p>
                  </a:txBody>
                  <a:tcPr/>
                </a:tc>
                <a:extLst>
                  <a:ext uri="{0D108BD9-81ED-4DB2-BD59-A6C34878D82A}">
                    <a16:rowId xmlns:a16="http://schemas.microsoft.com/office/drawing/2014/main" xmlns="" val="10004"/>
                  </a:ext>
                </a:extLst>
              </a:tr>
              <a:tr h="370840">
                <a:tc>
                  <a:txBody>
                    <a:bodyPr/>
                    <a:lstStyle/>
                    <a:p>
                      <a:r>
                        <a:rPr lang="fr-FR" sz="1600">
                          <a:latin typeface="Century Gothic"/>
                          <a:cs typeface="Century Gothic"/>
                        </a:rPr>
                        <a:t>Fioul</a:t>
                      </a:r>
                    </a:p>
                  </a:txBody>
                  <a:tcPr/>
                </a:tc>
                <a:tc>
                  <a:txBody>
                    <a:bodyPr/>
                    <a:lstStyle/>
                    <a:p>
                      <a:pPr algn="ctr"/>
                      <a:r>
                        <a:rPr lang="fr-FR" sz="1600">
                          <a:latin typeface="Century Gothic"/>
                          <a:cs typeface="Century Gothic"/>
                        </a:rPr>
                        <a:t>Litres</a:t>
                      </a:r>
                    </a:p>
                  </a:txBody>
                  <a:tcPr/>
                </a:tc>
                <a:tc>
                  <a:txBody>
                    <a:bodyPr/>
                    <a:lstStyle/>
                    <a:p>
                      <a:pPr algn="ctr"/>
                      <a:r>
                        <a:rPr lang="fr-FR" sz="1600" b="1">
                          <a:latin typeface="Century Gothic"/>
                          <a:cs typeface="Century Gothic"/>
                        </a:rPr>
                        <a:t>10</a:t>
                      </a:r>
                    </a:p>
                  </a:txBody>
                  <a:tcPr/>
                </a:tc>
                <a:extLst>
                  <a:ext uri="{0D108BD9-81ED-4DB2-BD59-A6C34878D82A}">
                    <a16:rowId xmlns:a16="http://schemas.microsoft.com/office/drawing/2014/main" xmlns="" val="10005"/>
                  </a:ext>
                </a:extLst>
              </a:tr>
              <a:tr h="370840">
                <a:tc>
                  <a:txBody>
                    <a:bodyPr/>
                    <a:lstStyle/>
                    <a:p>
                      <a:r>
                        <a:rPr lang="fr-FR" sz="1600">
                          <a:latin typeface="Century Gothic"/>
                          <a:cs typeface="Century Gothic"/>
                        </a:rPr>
                        <a:t>Propane</a:t>
                      </a:r>
                    </a:p>
                  </a:txBody>
                  <a:tcPr/>
                </a:tc>
                <a:tc>
                  <a:txBody>
                    <a:bodyPr/>
                    <a:lstStyle/>
                    <a:p>
                      <a:pPr algn="ctr"/>
                      <a:r>
                        <a:rPr lang="fr-FR" sz="1600">
                          <a:latin typeface="Century Gothic"/>
                          <a:cs typeface="Century Gothic"/>
                        </a:rPr>
                        <a:t>Tonne</a:t>
                      </a:r>
                    </a:p>
                    <a:p>
                      <a:pPr algn="ctr"/>
                      <a:r>
                        <a:rPr lang="fr-FR" sz="1600">
                          <a:latin typeface="Century Gothic"/>
                          <a:cs typeface="Century Gothic"/>
                        </a:rPr>
                        <a:t>kilo</a:t>
                      </a:r>
                    </a:p>
                  </a:txBody>
                  <a:tcPr/>
                </a:tc>
                <a:tc>
                  <a:txBody>
                    <a:bodyPr/>
                    <a:lstStyle/>
                    <a:p>
                      <a:pPr algn="ctr"/>
                      <a:r>
                        <a:rPr lang="fr-FR" sz="1600" b="1">
                          <a:latin typeface="Century Gothic"/>
                          <a:cs typeface="Century Gothic"/>
                        </a:rPr>
                        <a:t>13 800</a:t>
                      </a:r>
                    </a:p>
                    <a:p>
                      <a:pPr algn="ctr"/>
                      <a:r>
                        <a:rPr lang="fr-FR" sz="1600" b="1">
                          <a:latin typeface="Century Gothic"/>
                          <a:cs typeface="Century Gothic"/>
                        </a:rPr>
                        <a:t>13,800</a:t>
                      </a:r>
                    </a:p>
                  </a:txBody>
                  <a:tcPr/>
                </a:tc>
                <a:extLst>
                  <a:ext uri="{0D108BD9-81ED-4DB2-BD59-A6C34878D82A}">
                    <a16:rowId xmlns:a16="http://schemas.microsoft.com/office/drawing/2014/main" xmlns="" val="10006"/>
                  </a:ext>
                </a:extLst>
              </a:tr>
              <a:tr h="370840">
                <a:tc>
                  <a:txBody>
                    <a:bodyPr/>
                    <a:lstStyle/>
                    <a:p>
                      <a:r>
                        <a:rPr lang="fr-FR" sz="1600">
                          <a:latin typeface="Century Gothic"/>
                          <a:cs typeface="Century Gothic"/>
                        </a:rPr>
                        <a:t>Butane</a:t>
                      </a:r>
                      <a:br>
                        <a:rPr lang="fr-FR" sz="1600">
                          <a:latin typeface="Century Gothic"/>
                          <a:cs typeface="Century Gothic"/>
                        </a:rPr>
                      </a:br>
                      <a:r>
                        <a:rPr lang="fr-FR" sz="1600" err="1">
                          <a:latin typeface="Century Gothic"/>
                          <a:cs typeface="Century Gothic"/>
                        </a:rPr>
                        <a:t>Kerdane</a:t>
                      </a:r>
                      <a:endParaRPr lang="fr-FR" sz="1600">
                        <a:latin typeface="Century Gothic"/>
                        <a:cs typeface="Century Gothic"/>
                      </a:endParaRPr>
                    </a:p>
                  </a:txBody>
                  <a:tcPr/>
                </a:tc>
                <a:tc>
                  <a:txBody>
                    <a:bodyPr/>
                    <a:lstStyle/>
                    <a:p>
                      <a:pPr algn="ctr"/>
                      <a:r>
                        <a:rPr lang="fr-FR" sz="1600">
                          <a:latin typeface="Century Gothic"/>
                          <a:cs typeface="Century Gothic"/>
                        </a:rPr>
                        <a:t>Tonne</a:t>
                      </a:r>
                    </a:p>
                    <a:p>
                      <a:pPr algn="ctr"/>
                      <a:r>
                        <a:rPr lang="fr-FR" sz="1600">
                          <a:latin typeface="Century Gothic"/>
                          <a:cs typeface="Century Gothic"/>
                        </a:rPr>
                        <a:t>kilo</a:t>
                      </a:r>
                    </a:p>
                    <a:p>
                      <a:pPr algn="ctr"/>
                      <a:r>
                        <a:rPr lang="fr-FR" sz="1600">
                          <a:latin typeface="Century Gothic"/>
                          <a:cs typeface="Century Gothic"/>
                        </a:rPr>
                        <a:t>Litres</a:t>
                      </a:r>
                    </a:p>
                  </a:txBody>
                  <a:tcPr/>
                </a:tc>
                <a:tc>
                  <a:txBody>
                    <a:bodyPr/>
                    <a:lstStyle/>
                    <a:p>
                      <a:pPr algn="ctr"/>
                      <a:r>
                        <a:rPr lang="fr-FR" sz="1600" b="1">
                          <a:latin typeface="Century Gothic"/>
                          <a:cs typeface="Century Gothic"/>
                        </a:rPr>
                        <a:t>12 780</a:t>
                      </a:r>
                    </a:p>
                    <a:p>
                      <a:pPr algn="ctr"/>
                      <a:r>
                        <a:rPr lang="fr-FR" sz="1600" b="1">
                          <a:latin typeface="Century Gothic"/>
                          <a:cs typeface="Century Gothic"/>
                        </a:rPr>
                        <a:t>12,780</a:t>
                      </a:r>
                    </a:p>
                    <a:p>
                      <a:pPr algn="ctr"/>
                      <a:r>
                        <a:rPr lang="fr-FR" sz="1600" b="1">
                          <a:latin typeface="Century Gothic"/>
                          <a:cs typeface="Century Gothic"/>
                        </a:rPr>
                        <a:t>6,9</a:t>
                      </a:r>
                    </a:p>
                  </a:txBody>
                  <a:tcPr/>
                </a:tc>
                <a:extLst>
                  <a:ext uri="{0D108BD9-81ED-4DB2-BD59-A6C34878D82A}">
                    <a16:rowId xmlns:a16="http://schemas.microsoft.com/office/drawing/2014/main" xmlns="" val="10007"/>
                  </a:ext>
                </a:extLst>
              </a:tr>
            </a:tbl>
          </a:graphicData>
        </a:graphic>
      </p:graphicFrame>
      <p:pic>
        <p:nvPicPr>
          <p:cNvPr id="12" name="Image 11" descr="Capture d’écran 2015-07-17 à 15.42.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150" y="2583522"/>
            <a:ext cx="576490" cy="638395"/>
          </a:xfrm>
          <a:prstGeom prst="rect">
            <a:avLst/>
          </a:prstGeom>
        </p:spPr>
      </p:pic>
      <p:pic>
        <p:nvPicPr>
          <p:cNvPr id="14" name="Image 13" descr="Capture d’écran 2015-07-17 à 15.42.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160" y="2604305"/>
            <a:ext cx="552130" cy="611420"/>
          </a:xfrm>
          <a:prstGeom prst="rect">
            <a:avLst/>
          </a:prstGeom>
        </p:spPr>
      </p:pic>
      <p:sp>
        <p:nvSpPr>
          <p:cNvPr id="2" name="Espace réservé du numéro de diapositive 1"/>
          <p:cNvSpPr>
            <a:spLocks noGrp="1"/>
          </p:cNvSpPr>
          <p:nvPr>
            <p:ph type="sldNum" sz="quarter" idx="4"/>
          </p:nvPr>
        </p:nvSpPr>
        <p:spPr/>
        <p:txBody>
          <a:bodyPr/>
          <a:lstStyle/>
          <a:p>
            <a:fld id="{2F9A5648-B596-C640-B495-5D9F694734BC}" type="slidenum">
              <a:rPr lang="fr-FR" smtClean="0"/>
              <a:pPr/>
              <a:t>53</a:t>
            </a:fld>
            <a:endParaRPr lang="fr-FR"/>
          </a:p>
        </p:txBody>
      </p:sp>
      <p:sp>
        <p:nvSpPr>
          <p:cNvPr id="9" name="Text Box 1"/>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Logement &amp; Energie : notions fondamentales</a:t>
            </a:r>
          </a:p>
          <a:p>
            <a:pPr>
              <a:buClrTx/>
              <a:buFontTx/>
              <a:buNone/>
            </a:pPr>
            <a:r>
              <a:rPr lang="fr-FR" b="1">
                <a:solidFill>
                  <a:srgbClr val="FF0000"/>
                </a:solidFill>
                <a:effectLst>
                  <a:outerShdw blurRad="38100" dist="38100" dir="2700000" algn="tl">
                    <a:srgbClr val="DDDDDD"/>
                  </a:outerShdw>
                </a:effectLst>
                <a:latin typeface="Century Gothic" charset="0"/>
              </a:rPr>
              <a:t>Sources, unités et facteurs de conversion</a:t>
            </a:r>
          </a:p>
        </p:txBody>
      </p:sp>
      <p:pic>
        <p:nvPicPr>
          <p:cNvPr id="10" name="Image 9" descr="Capture d’écran 2015-07-17 à 14.09.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3829" y="226694"/>
            <a:ext cx="1404392" cy="1633014"/>
          </a:xfrm>
          <a:prstGeom prst="rect">
            <a:avLst/>
          </a:prstGeom>
        </p:spPr>
      </p:pic>
    </p:spTree>
    <p:extLst>
      <p:ext uri="{BB962C8B-B14F-4D97-AF65-F5344CB8AC3E}">
        <p14:creationId xmlns:p14="http://schemas.microsoft.com/office/powerpoint/2010/main" val="480295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5" name="Rectangle 4"/>
          <p:cNvSpPr/>
          <p:nvPr/>
        </p:nvSpPr>
        <p:spPr>
          <a:xfrm>
            <a:off x="539552" y="1340768"/>
            <a:ext cx="8280920" cy="4124206"/>
          </a:xfrm>
          <a:prstGeom prst="rect">
            <a:avLst/>
          </a:prstGeom>
        </p:spPr>
        <p:txBody>
          <a:bodyPr wrap="square">
            <a:spAutoFit/>
          </a:bodyPr>
          <a:lstStyle/>
          <a:p>
            <a:pPr>
              <a:spcBef>
                <a:spcPts val="0"/>
              </a:spcBef>
              <a:buClr>
                <a:srgbClr val="B5D040"/>
              </a:buClr>
            </a:pPr>
            <a:r>
              <a:rPr lang="fr-FR" sz="1600" i="1">
                <a:solidFill>
                  <a:schemeClr val="tx1"/>
                </a:solidFill>
                <a:latin typeface="Chalkboard"/>
                <a:cs typeface="Chalkboard"/>
              </a:rPr>
              <a:t>Une cheminée à un rendement de 10% ?  </a:t>
            </a:r>
            <a:br>
              <a:rPr lang="fr-FR" sz="1600" i="1">
                <a:solidFill>
                  <a:schemeClr val="tx1"/>
                </a:solidFill>
                <a:latin typeface="Chalkboard"/>
                <a:cs typeface="Chalkboard"/>
              </a:rPr>
            </a:br>
            <a:r>
              <a:rPr lang="fr-FR" sz="1600" i="1">
                <a:solidFill>
                  <a:schemeClr val="tx1"/>
                </a:solidFill>
                <a:latin typeface="Chalkboard"/>
                <a:cs typeface="Chalkboard"/>
              </a:rPr>
              <a:t>Cela signifie quoi ? </a:t>
            </a:r>
          </a:p>
          <a:p>
            <a:pPr>
              <a:spcBef>
                <a:spcPts val="0"/>
              </a:spcBef>
              <a:buClr>
                <a:srgbClr val="B5D040"/>
              </a:buClr>
            </a:pPr>
            <a:endParaRPr lang="fr-FR" sz="1600" i="1">
              <a:solidFill>
                <a:schemeClr val="tx1"/>
              </a:solidFill>
              <a:latin typeface="Chalkboard"/>
              <a:cs typeface="Chalkboard"/>
            </a:endParaRPr>
          </a:p>
          <a:p>
            <a:pPr>
              <a:spcBef>
                <a:spcPts val="0"/>
              </a:spcBef>
              <a:buClr>
                <a:srgbClr val="B5D040"/>
              </a:buClr>
            </a:pPr>
            <a:endParaRPr lang="fr-FR" sz="1600" i="1">
              <a:solidFill>
                <a:schemeClr val="tx1"/>
              </a:solidFill>
              <a:latin typeface="Chalkboard"/>
              <a:cs typeface="Chalkboard"/>
            </a:endParaRPr>
          </a:p>
          <a:p>
            <a:pPr>
              <a:spcBef>
                <a:spcPts val="0"/>
              </a:spcBef>
              <a:buClr>
                <a:srgbClr val="B5D040"/>
              </a:buClr>
            </a:pPr>
            <a:endParaRPr lang="fr-FR" sz="1600" i="1">
              <a:solidFill>
                <a:schemeClr val="tx1"/>
              </a:solidFill>
              <a:latin typeface="Chalkboard"/>
              <a:cs typeface="Chalkboard"/>
            </a:endParaRPr>
          </a:p>
          <a:p>
            <a:pPr>
              <a:spcBef>
                <a:spcPts val="0"/>
              </a:spcBef>
              <a:buClr>
                <a:srgbClr val="B5D040"/>
              </a:buClr>
            </a:pPr>
            <a:endParaRPr lang="fr-FR" sz="1800">
              <a:solidFill>
                <a:schemeClr val="tx1"/>
              </a:solidFill>
              <a:latin typeface="Century Gothic" charset="0"/>
              <a:cs typeface="Century Gothic" charset="0"/>
            </a:endParaRPr>
          </a:p>
          <a:p>
            <a:endParaRPr lang="fr-FR" sz="1800" i="1">
              <a:solidFill>
                <a:schemeClr val="tx1"/>
              </a:solidFill>
              <a:latin typeface="Century Gothic" charset="0"/>
              <a:cs typeface="Century Gothic" charset="0"/>
            </a:endParaRPr>
          </a:p>
          <a:p>
            <a:endParaRPr lang="fr-FR" sz="1800" i="1">
              <a:solidFill>
                <a:schemeClr val="tx1"/>
              </a:solidFill>
              <a:latin typeface="Century Gothic" charset="0"/>
              <a:cs typeface="Century Gothic" charset="0"/>
            </a:endParaRPr>
          </a:p>
          <a:p>
            <a:endParaRPr lang="fr-FR" sz="1600" i="1">
              <a:solidFill>
                <a:schemeClr val="tx1"/>
              </a:solidFill>
              <a:latin typeface="Century Gothic" charset="0"/>
              <a:cs typeface="Century Gothic" charset="0"/>
            </a:endParaRPr>
          </a:p>
          <a:p>
            <a:endParaRPr lang="fr-FR" sz="1600" i="1">
              <a:solidFill>
                <a:schemeClr val="tx1"/>
              </a:solidFill>
              <a:latin typeface="Century Gothic" charset="0"/>
              <a:cs typeface="Century Gothic" charset="0"/>
            </a:endParaRPr>
          </a:p>
          <a:p>
            <a:endParaRPr lang="fr-FR" sz="1600" i="1">
              <a:solidFill>
                <a:schemeClr val="tx1"/>
              </a:solidFill>
              <a:latin typeface="Century Gothic" charset="0"/>
              <a:cs typeface="Century Gothic" charset="0"/>
            </a:endParaRPr>
          </a:p>
          <a:p>
            <a:endParaRPr lang="fr-FR" sz="1600" i="1">
              <a:solidFill>
                <a:schemeClr val="tx1"/>
              </a:solidFill>
              <a:latin typeface="Century Gothic" charset="0"/>
              <a:cs typeface="Century Gothic" charset="0"/>
            </a:endParaRPr>
          </a:p>
          <a:p>
            <a:endParaRPr lang="fr-FR" sz="1600" i="1">
              <a:solidFill>
                <a:schemeClr val="tx1"/>
              </a:solidFill>
              <a:latin typeface="Century Gothic" charset="0"/>
              <a:cs typeface="Century Gothic" charset="0"/>
            </a:endParaRPr>
          </a:p>
          <a:p>
            <a:endParaRPr lang="fr-FR" sz="1600" i="1">
              <a:solidFill>
                <a:schemeClr val="tx1"/>
              </a:solidFill>
              <a:latin typeface="Century Gothic" charset="0"/>
              <a:cs typeface="Century Gothic" charset="0"/>
            </a:endParaRPr>
          </a:p>
          <a:p>
            <a:pPr algn="ctr"/>
            <a:endParaRPr lang="fr-FR" sz="1600" i="1">
              <a:solidFill>
                <a:schemeClr val="tx1"/>
              </a:solidFill>
              <a:latin typeface="Century Gothic" charset="0"/>
              <a:cs typeface="Century Gothic" charset="0"/>
            </a:endParaRPr>
          </a:p>
          <a:p>
            <a:pPr algn="ctr"/>
            <a:endParaRPr lang="fr-FR" sz="1600" i="1">
              <a:solidFill>
                <a:schemeClr val="tx1"/>
              </a:solidFill>
              <a:latin typeface="Century Gothic" charset="0"/>
              <a:cs typeface="Century Gothic" charset="0"/>
            </a:endParaRPr>
          </a:p>
        </p:txBody>
      </p:sp>
      <p:sp>
        <p:nvSpPr>
          <p:cNvPr id="4" name="Espace réservé du numéro de diapositive 3"/>
          <p:cNvSpPr>
            <a:spLocks noGrp="1"/>
          </p:cNvSpPr>
          <p:nvPr>
            <p:ph type="sldNum" sz="quarter" idx="4"/>
          </p:nvPr>
        </p:nvSpPr>
        <p:spPr/>
        <p:txBody>
          <a:bodyPr/>
          <a:lstStyle/>
          <a:p>
            <a:fld id="{2F9A5648-B596-C640-B495-5D9F694734BC}" type="slidenum">
              <a:rPr lang="fr-FR" smtClean="0"/>
              <a:pPr/>
              <a:t>54</a:t>
            </a:fld>
            <a:endParaRPr lang="fr-FR"/>
          </a:p>
        </p:txBody>
      </p:sp>
      <p:sp>
        <p:nvSpPr>
          <p:cNvPr id="9" name="Text Box 1"/>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Energie</a:t>
            </a:r>
          </a:p>
          <a:p>
            <a:pPr>
              <a:buClrTx/>
              <a:buFontTx/>
              <a:buNone/>
            </a:pPr>
            <a:r>
              <a:rPr lang="fr-FR" b="1">
                <a:solidFill>
                  <a:srgbClr val="FF0000"/>
                </a:solidFill>
                <a:effectLst>
                  <a:outerShdw blurRad="38100" dist="38100" dir="2700000" algn="tl">
                    <a:srgbClr val="DDDDDD"/>
                  </a:outerShdw>
                </a:effectLst>
                <a:latin typeface="Century Gothic" charset="0"/>
              </a:rPr>
              <a:t>Rendement d’un appareil en %</a:t>
            </a:r>
          </a:p>
        </p:txBody>
      </p:sp>
      <p:sp>
        <p:nvSpPr>
          <p:cNvPr id="10" name="Chevron 9"/>
          <p:cNvSpPr/>
          <p:nvPr/>
        </p:nvSpPr>
        <p:spPr>
          <a:xfrm>
            <a:off x="1757055" y="3171175"/>
            <a:ext cx="3027403" cy="1872531"/>
          </a:xfrm>
          <a:prstGeom prst="chevr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latin typeface="Calibri" charset="0"/>
              <a:ea typeface="ＭＳ Ｐゴシック" charset="0"/>
              <a:cs typeface="ＭＳ Ｐゴシック" charset="0"/>
            </a:endParaRPr>
          </a:p>
        </p:txBody>
      </p:sp>
      <p:sp>
        <p:nvSpPr>
          <p:cNvPr id="11" name="Chevron 10"/>
          <p:cNvSpPr/>
          <p:nvPr/>
        </p:nvSpPr>
        <p:spPr>
          <a:xfrm rot="19471739">
            <a:off x="3793030" y="2592428"/>
            <a:ext cx="2052675" cy="1322443"/>
          </a:xfrm>
          <a:prstGeom prst="chevr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latin typeface="Calibri" charset="0"/>
              <a:ea typeface="ＭＳ Ｐゴシック" charset="0"/>
              <a:cs typeface="ＭＳ Ｐゴシック" charset="0"/>
            </a:endParaRPr>
          </a:p>
        </p:txBody>
      </p:sp>
      <p:sp>
        <p:nvSpPr>
          <p:cNvPr id="12" name="Chevron 11"/>
          <p:cNvSpPr/>
          <p:nvPr/>
        </p:nvSpPr>
        <p:spPr>
          <a:xfrm>
            <a:off x="3847259" y="4255876"/>
            <a:ext cx="1944216" cy="792088"/>
          </a:xfrm>
          <a:prstGeom prst="chevr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latin typeface="Calibri" charset="0"/>
              <a:ea typeface="ＭＳ Ｐゴシック" charset="0"/>
              <a:cs typeface="ＭＳ Ｐゴシック" charset="0"/>
            </a:endParaRPr>
          </a:p>
        </p:txBody>
      </p:sp>
      <p:sp>
        <p:nvSpPr>
          <p:cNvPr id="13" name="ZoneTexte 12"/>
          <p:cNvSpPr txBox="1"/>
          <p:nvPr/>
        </p:nvSpPr>
        <p:spPr>
          <a:xfrm>
            <a:off x="288794" y="5172586"/>
            <a:ext cx="2756302" cy="584775"/>
          </a:xfrm>
          <a:prstGeom prst="rect">
            <a:avLst/>
          </a:prstGeom>
          <a:noFill/>
        </p:spPr>
        <p:txBody>
          <a:bodyPr wrap="square" rtlCol="0">
            <a:spAutoFit/>
          </a:bodyPr>
          <a:lstStyle/>
          <a:p>
            <a:r>
              <a:rPr lang="fr-FR" sz="1600" i="1">
                <a:solidFill>
                  <a:srgbClr val="0070C0"/>
                </a:solidFill>
                <a:latin typeface="Chalkboard"/>
                <a:cs typeface="Chalkboard"/>
              </a:rPr>
              <a:t>Energie finale </a:t>
            </a:r>
            <a:r>
              <a:rPr lang="fr-FR" sz="1600" i="1">
                <a:solidFill>
                  <a:srgbClr val="0000FF"/>
                </a:solidFill>
                <a:latin typeface="Chalkboard"/>
                <a:cs typeface="Chalkboard"/>
              </a:rPr>
              <a:t>	</a:t>
            </a:r>
          </a:p>
          <a:p>
            <a:pPr algn="ctr"/>
            <a:endParaRPr lang="fr-FR" sz="1600" b="1">
              <a:solidFill>
                <a:srgbClr val="000000"/>
              </a:solidFill>
              <a:latin typeface="Chalkboard"/>
              <a:cs typeface="Chalkboard"/>
            </a:endParaRPr>
          </a:p>
        </p:txBody>
      </p:sp>
      <p:sp>
        <p:nvSpPr>
          <p:cNvPr id="14" name="ZoneTexte 13"/>
          <p:cNvSpPr txBox="1"/>
          <p:nvPr/>
        </p:nvSpPr>
        <p:spPr>
          <a:xfrm>
            <a:off x="6369759" y="5140948"/>
            <a:ext cx="2688557" cy="584776"/>
          </a:xfrm>
          <a:prstGeom prst="rect">
            <a:avLst/>
          </a:prstGeom>
          <a:noFill/>
        </p:spPr>
        <p:txBody>
          <a:bodyPr wrap="none" rtlCol="0">
            <a:spAutoFit/>
          </a:bodyPr>
          <a:lstStyle/>
          <a:p>
            <a:pPr algn="ctr"/>
            <a:r>
              <a:rPr lang="fr-FR" sz="1600" i="1">
                <a:solidFill>
                  <a:srgbClr val="FF0000"/>
                </a:solidFill>
                <a:latin typeface="Chalkboard"/>
                <a:cs typeface="Chalkboard"/>
              </a:rPr>
              <a:t>Energie utile</a:t>
            </a:r>
          </a:p>
          <a:p>
            <a:pPr algn="ctr"/>
            <a:r>
              <a:rPr lang="fr-FR" sz="1600" i="1">
                <a:solidFill>
                  <a:srgbClr val="FF0000"/>
                </a:solidFill>
                <a:latin typeface="Chalkboard"/>
                <a:cs typeface="Chalkboard"/>
              </a:rPr>
              <a:t>La chaleur dont j’ai besoin</a:t>
            </a:r>
            <a:endParaRPr lang="fr-FR" sz="1600">
              <a:solidFill>
                <a:srgbClr val="FF0000"/>
              </a:solidFill>
              <a:latin typeface="Chalkboard"/>
              <a:cs typeface="Chalkboard"/>
            </a:endParaRPr>
          </a:p>
        </p:txBody>
      </p:sp>
      <p:pic>
        <p:nvPicPr>
          <p:cNvPr id="16" name="Image 15" descr="Capture d’écran 2015-09-18 à 11.52.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6245" y="3382854"/>
            <a:ext cx="1887241" cy="1217079"/>
          </a:xfrm>
          <a:prstGeom prst="rect">
            <a:avLst/>
          </a:prstGeom>
        </p:spPr>
      </p:pic>
      <p:pic>
        <p:nvPicPr>
          <p:cNvPr id="3" name="Image 2">
            <a:extLst>
              <a:ext uri="{FF2B5EF4-FFF2-40B4-BE49-F238E27FC236}">
                <a16:creationId xmlns:a16="http://schemas.microsoft.com/office/drawing/2014/main" xmlns="" id="{2C64EF3A-3FD5-FC44-9490-A3895F4A299C}"/>
              </a:ext>
            </a:extLst>
          </p:cNvPr>
          <p:cNvPicPr>
            <a:picLocks noChangeAspect="1"/>
          </p:cNvPicPr>
          <p:nvPr/>
        </p:nvPicPr>
        <p:blipFill>
          <a:blip r:embed="rId4"/>
          <a:stretch>
            <a:fillRect/>
          </a:stretch>
        </p:blipFill>
        <p:spPr>
          <a:xfrm>
            <a:off x="6465436" y="3790380"/>
            <a:ext cx="2497205" cy="1299915"/>
          </a:xfrm>
          <a:prstGeom prst="rect">
            <a:avLst/>
          </a:prstGeom>
        </p:spPr>
      </p:pic>
      <p:pic>
        <p:nvPicPr>
          <p:cNvPr id="7" name="Image 6">
            <a:extLst>
              <a:ext uri="{FF2B5EF4-FFF2-40B4-BE49-F238E27FC236}">
                <a16:creationId xmlns:a16="http://schemas.microsoft.com/office/drawing/2014/main" xmlns="" id="{121FB395-9DC4-574A-A503-0F26B9AE9EF0}"/>
              </a:ext>
            </a:extLst>
          </p:cNvPr>
          <p:cNvPicPr>
            <a:picLocks noChangeAspect="1"/>
          </p:cNvPicPr>
          <p:nvPr/>
        </p:nvPicPr>
        <p:blipFill>
          <a:blip r:embed="rId5"/>
          <a:stretch>
            <a:fillRect/>
          </a:stretch>
        </p:blipFill>
        <p:spPr>
          <a:xfrm>
            <a:off x="231522" y="3744603"/>
            <a:ext cx="1548789" cy="1354217"/>
          </a:xfrm>
          <a:prstGeom prst="rect">
            <a:avLst/>
          </a:prstGeom>
        </p:spPr>
      </p:pic>
      <p:pic>
        <p:nvPicPr>
          <p:cNvPr id="20" name="Image 19">
            <a:extLst>
              <a:ext uri="{FF2B5EF4-FFF2-40B4-BE49-F238E27FC236}">
                <a16:creationId xmlns:a16="http://schemas.microsoft.com/office/drawing/2014/main" xmlns="" id="{06D1EC7F-7181-5D4B-8D88-90C2DEC82417}"/>
              </a:ext>
            </a:extLst>
          </p:cNvPr>
          <p:cNvPicPr>
            <a:picLocks noChangeAspect="1"/>
          </p:cNvPicPr>
          <p:nvPr/>
        </p:nvPicPr>
        <p:blipFill>
          <a:blip r:embed="rId6"/>
          <a:stretch>
            <a:fillRect/>
          </a:stretch>
        </p:blipFill>
        <p:spPr>
          <a:xfrm>
            <a:off x="5734302" y="742425"/>
            <a:ext cx="1695397" cy="1849524"/>
          </a:xfrm>
          <a:prstGeom prst="rect">
            <a:avLst/>
          </a:prstGeom>
        </p:spPr>
      </p:pic>
      <p:sp>
        <p:nvSpPr>
          <p:cNvPr id="22" name="ZoneTexte 21">
            <a:extLst>
              <a:ext uri="{FF2B5EF4-FFF2-40B4-BE49-F238E27FC236}">
                <a16:creationId xmlns:a16="http://schemas.microsoft.com/office/drawing/2014/main" xmlns="" id="{72926FE5-9562-6F49-9AF2-C128BFDCBE88}"/>
              </a:ext>
            </a:extLst>
          </p:cNvPr>
          <p:cNvSpPr txBox="1"/>
          <p:nvPr/>
        </p:nvSpPr>
        <p:spPr>
          <a:xfrm>
            <a:off x="5577424" y="2682292"/>
            <a:ext cx="2304256" cy="338554"/>
          </a:xfrm>
          <a:prstGeom prst="rect">
            <a:avLst/>
          </a:prstGeom>
          <a:noFill/>
        </p:spPr>
        <p:txBody>
          <a:bodyPr wrap="square" rtlCol="0">
            <a:spAutoFit/>
          </a:bodyPr>
          <a:lstStyle/>
          <a:p>
            <a:pPr algn="ctr"/>
            <a:r>
              <a:rPr lang="fr-FR" sz="1600" i="1">
                <a:solidFill>
                  <a:srgbClr val="7030A0"/>
                </a:solidFill>
                <a:latin typeface="Chalkboard"/>
                <a:cs typeface="Chalkboard"/>
              </a:rPr>
              <a:t>Pertes d’énergie</a:t>
            </a:r>
            <a:r>
              <a:rPr lang="fr-FR" sz="1600" i="1">
                <a:solidFill>
                  <a:srgbClr val="0000FF"/>
                </a:solidFill>
                <a:latin typeface="Chalkboard"/>
                <a:cs typeface="Chalkboard"/>
              </a:rPr>
              <a:t>	</a:t>
            </a:r>
            <a:endParaRPr lang="fr-FR" sz="1600" b="1">
              <a:solidFill>
                <a:srgbClr val="000000"/>
              </a:solidFill>
              <a:latin typeface="Chalkboard"/>
              <a:cs typeface="Chalkboard"/>
            </a:endParaRPr>
          </a:p>
        </p:txBody>
      </p:sp>
      <p:pic>
        <p:nvPicPr>
          <p:cNvPr id="15" name="Image 14">
            <a:extLst>
              <a:ext uri="{FF2B5EF4-FFF2-40B4-BE49-F238E27FC236}">
                <a16:creationId xmlns:a16="http://schemas.microsoft.com/office/drawing/2014/main" xmlns="" id="{CFB7CB7A-0DD8-5348-BC89-4BE93F5DCFB4}"/>
              </a:ext>
            </a:extLst>
          </p:cNvPr>
          <p:cNvPicPr>
            <a:picLocks noChangeAspect="1"/>
          </p:cNvPicPr>
          <p:nvPr/>
        </p:nvPicPr>
        <p:blipFill>
          <a:blip r:embed="rId7"/>
          <a:stretch>
            <a:fillRect/>
          </a:stretch>
        </p:blipFill>
        <p:spPr>
          <a:xfrm>
            <a:off x="213932" y="2706213"/>
            <a:ext cx="1453013" cy="986838"/>
          </a:xfrm>
          <a:prstGeom prst="rect">
            <a:avLst/>
          </a:prstGeom>
        </p:spPr>
      </p:pic>
    </p:spTree>
    <p:extLst>
      <p:ext uri="{BB962C8B-B14F-4D97-AF65-F5344CB8AC3E}">
        <p14:creationId xmlns:p14="http://schemas.microsoft.com/office/powerpoint/2010/main" val="18314760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5" name="Rectangle 4"/>
          <p:cNvSpPr/>
          <p:nvPr/>
        </p:nvSpPr>
        <p:spPr>
          <a:xfrm>
            <a:off x="539552" y="1340768"/>
            <a:ext cx="8280920" cy="4647426"/>
          </a:xfrm>
          <a:prstGeom prst="rect">
            <a:avLst/>
          </a:prstGeom>
        </p:spPr>
        <p:txBody>
          <a:bodyPr wrap="square">
            <a:spAutoFit/>
          </a:bodyPr>
          <a:lstStyle/>
          <a:p>
            <a:pPr>
              <a:spcBef>
                <a:spcPts val="0"/>
              </a:spcBef>
              <a:buClr>
                <a:srgbClr val="B5D040"/>
              </a:buClr>
            </a:pPr>
            <a:r>
              <a:rPr lang="fr-FR" sz="1600" i="1">
                <a:solidFill>
                  <a:schemeClr val="tx1"/>
                </a:solidFill>
                <a:latin typeface="Chalkboard"/>
                <a:cs typeface="Chalkboard"/>
              </a:rPr>
              <a:t>Une cheminée à un rendement de 10% ?  </a:t>
            </a:r>
            <a:br>
              <a:rPr lang="fr-FR" sz="1600" i="1">
                <a:solidFill>
                  <a:schemeClr val="tx1"/>
                </a:solidFill>
                <a:latin typeface="Chalkboard"/>
                <a:cs typeface="Chalkboard"/>
              </a:rPr>
            </a:br>
            <a:r>
              <a:rPr lang="fr-FR" sz="1600" i="1">
                <a:solidFill>
                  <a:schemeClr val="tx1"/>
                </a:solidFill>
                <a:latin typeface="Chalkboard"/>
                <a:cs typeface="Chalkboard"/>
              </a:rPr>
              <a:t>Cela signifie quoi ? </a:t>
            </a:r>
            <a:br>
              <a:rPr lang="fr-FR" sz="1600" i="1">
                <a:solidFill>
                  <a:schemeClr val="tx1"/>
                </a:solidFill>
                <a:latin typeface="Chalkboard"/>
                <a:cs typeface="Chalkboard"/>
              </a:rPr>
            </a:br>
            <a:r>
              <a:rPr lang="fr-FR" sz="1600" i="1">
                <a:solidFill>
                  <a:srgbClr val="FF0000"/>
                </a:solidFill>
                <a:latin typeface="Chalkboard"/>
                <a:cs typeface="Chalkboard"/>
              </a:rPr>
              <a:t>Energie utile /</a:t>
            </a:r>
            <a:r>
              <a:rPr lang="fr-FR" sz="1600" i="1">
                <a:solidFill>
                  <a:srgbClr val="0070C0"/>
                </a:solidFill>
                <a:latin typeface="Chalkboard"/>
              </a:rPr>
              <a:t>Energie consommée </a:t>
            </a:r>
            <a:r>
              <a:rPr lang="fr-FR" sz="1600" b="1" i="1">
                <a:solidFill>
                  <a:schemeClr val="tx1"/>
                </a:solidFill>
                <a:latin typeface="Chalkboard"/>
              </a:rPr>
              <a:t>= 10</a:t>
            </a:r>
            <a:r>
              <a:rPr lang="fr-FR" sz="1600" b="1" i="1">
                <a:solidFill>
                  <a:schemeClr val="tx1"/>
                </a:solidFill>
                <a:latin typeface="Chalkboard"/>
                <a:cs typeface="Chalkboard"/>
              </a:rPr>
              <a:t>%</a:t>
            </a:r>
          </a:p>
          <a:p>
            <a:pPr>
              <a:spcBef>
                <a:spcPts val="0"/>
              </a:spcBef>
              <a:buClr>
                <a:srgbClr val="B5D040"/>
              </a:buClr>
            </a:pPr>
            <a:endParaRPr lang="fr-FR" sz="1600" i="1">
              <a:solidFill>
                <a:schemeClr val="tx1"/>
              </a:solidFill>
              <a:latin typeface="Chalkboard"/>
              <a:cs typeface="Chalkboard"/>
            </a:endParaRPr>
          </a:p>
          <a:p>
            <a:pPr>
              <a:spcBef>
                <a:spcPts val="0"/>
              </a:spcBef>
              <a:buClr>
                <a:srgbClr val="B5D040"/>
              </a:buClr>
            </a:pPr>
            <a:endParaRPr lang="fr-FR" sz="1600" i="1">
              <a:solidFill>
                <a:schemeClr val="tx1"/>
              </a:solidFill>
              <a:latin typeface="Chalkboard"/>
              <a:cs typeface="Chalkboard"/>
            </a:endParaRPr>
          </a:p>
          <a:p>
            <a:pPr>
              <a:spcBef>
                <a:spcPts val="0"/>
              </a:spcBef>
              <a:buClr>
                <a:srgbClr val="B5D040"/>
              </a:buClr>
            </a:pPr>
            <a:endParaRPr lang="fr-FR" sz="1600" i="1">
              <a:solidFill>
                <a:schemeClr val="tx1"/>
              </a:solidFill>
              <a:latin typeface="Chalkboard"/>
              <a:cs typeface="Chalkboard"/>
            </a:endParaRPr>
          </a:p>
          <a:p>
            <a:pPr>
              <a:spcBef>
                <a:spcPts val="0"/>
              </a:spcBef>
              <a:buClr>
                <a:srgbClr val="B5D040"/>
              </a:buClr>
            </a:pPr>
            <a:endParaRPr lang="fr-FR" sz="1600" i="1">
              <a:solidFill>
                <a:schemeClr val="tx1"/>
              </a:solidFill>
              <a:latin typeface="Chalkboard"/>
              <a:cs typeface="Chalkboard"/>
            </a:endParaRPr>
          </a:p>
          <a:p>
            <a:pPr>
              <a:spcBef>
                <a:spcPts val="0"/>
              </a:spcBef>
              <a:buClr>
                <a:srgbClr val="B5D040"/>
              </a:buClr>
            </a:pPr>
            <a:endParaRPr lang="fr-FR" sz="1800">
              <a:solidFill>
                <a:schemeClr val="tx1"/>
              </a:solidFill>
              <a:latin typeface="Century Gothic" charset="0"/>
              <a:cs typeface="Century Gothic" charset="0"/>
            </a:endParaRPr>
          </a:p>
          <a:p>
            <a:endParaRPr lang="fr-FR" sz="1800" i="1">
              <a:solidFill>
                <a:schemeClr val="tx1"/>
              </a:solidFill>
              <a:latin typeface="Century Gothic" charset="0"/>
              <a:cs typeface="Century Gothic" charset="0"/>
            </a:endParaRPr>
          </a:p>
          <a:p>
            <a:endParaRPr lang="fr-FR" sz="1800" i="1">
              <a:solidFill>
                <a:schemeClr val="tx1"/>
              </a:solidFill>
              <a:latin typeface="Century Gothic" charset="0"/>
              <a:cs typeface="Century Gothic" charset="0"/>
            </a:endParaRPr>
          </a:p>
          <a:p>
            <a:endParaRPr lang="fr-FR" sz="1600" i="1">
              <a:solidFill>
                <a:schemeClr val="tx1"/>
              </a:solidFill>
              <a:latin typeface="Century Gothic" charset="0"/>
              <a:cs typeface="Century Gothic" charset="0"/>
            </a:endParaRPr>
          </a:p>
          <a:p>
            <a:endParaRPr lang="fr-FR" sz="1600" i="1">
              <a:solidFill>
                <a:schemeClr val="tx1"/>
              </a:solidFill>
              <a:latin typeface="Century Gothic" charset="0"/>
              <a:cs typeface="Century Gothic" charset="0"/>
            </a:endParaRPr>
          </a:p>
          <a:p>
            <a:endParaRPr lang="fr-FR" sz="1600" i="1">
              <a:solidFill>
                <a:schemeClr val="tx1"/>
              </a:solidFill>
              <a:latin typeface="Century Gothic" charset="0"/>
              <a:cs typeface="Century Gothic" charset="0"/>
            </a:endParaRPr>
          </a:p>
          <a:p>
            <a:endParaRPr lang="fr-FR" sz="1600" i="1">
              <a:solidFill>
                <a:schemeClr val="tx1"/>
              </a:solidFill>
              <a:latin typeface="Century Gothic" charset="0"/>
              <a:cs typeface="Century Gothic" charset="0"/>
            </a:endParaRPr>
          </a:p>
          <a:p>
            <a:endParaRPr lang="fr-FR" sz="1600" i="1">
              <a:solidFill>
                <a:schemeClr val="tx1"/>
              </a:solidFill>
              <a:latin typeface="Century Gothic" charset="0"/>
              <a:cs typeface="Century Gothic" charset="0"/>
            </a:endParaRPr>
          </a:p>
          <a:p>
            <a:endParaRPr lang="fr-FR" sz="1600" i="1">
              <a:solidFill>
                <a:schemeClr val="tx1"/>
              </a:solidFill>
              <a:latin typeface="Century Gothic" charset="0"/>
              <a:cs typeface="Century Gothic" charset="0"/>
            </a:endParaRPr>
          </a:p>
          <a:p>
            <a:pPr algn="ctr"/>
            <a:endParaRPr lang="fr-FR" sz="1600" i="1">
              <a:solidFill>
                <a:schemeClr val="tx1"/>
              </a:solidFill>
              <a:latin typeface="Century Gothic" charset="0"/>
              <a:cs typeface="Century Gothic" charset="0"/>
            </a:endParaRPr>
          </a:p>
          <a:p>
            <a:pPr algn="ctr"/>
            <a:endParaRPr lang="fr-FR" sz="1600" i="1">
              <a:solidFill>
                <a:schemeClr val="tx1"/>
              </a:solidFill>
              <a:latin typeface="Century Gothic" charset="0"/>
              <a:cs typeface="Century Gothic" charset="0"/>
            </a:endParaRPr>
          </a:p>
        </p:txBody>
      </p:sp>
      <p:sp>
        <p:nvSpPr>
          <p:cNvPr id="4" name="Espace réservé du numéro de diapositive 3"/>
          <p:cNvSpPr>
            <a:spLocks noGrp="1"/>
          </p:cNvSpPr>
          <p:nvPr>
            <p:ph type="sldNum" sz="quarter" idx="4"/>
          </p:nvPr>
        </p:nvSpPr>
        <p:spPr/>
        <p:txBody>
          <a:bodyPr/>
          <a:lstStyle/>
          <a:p>
            <a:fld id="{2F9A5648-B596-C640-B495-5D9F694734BC}" type="slidenum">
              <a:rPr lang="fr-FR" smtClean="0"/>
              <a:pPr/>
              <a:t>55</a:t>
            </a:fld>
            <a:endParaRPr lang="fr-FR"/>
          </a:p>
        </p:txBody>
      </p:sp>
      <p:sp>
        <p:nvSpPr>
          <p:cNvPr id="9" name="Text Box 1"/>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Energie</a:t>
            </a:r>
          </a:p>
          <a:p>
            <a:pPr>
              <a:buClrTx/>
              <a:buFontTx/>
              <a:buNone/>
            </a:pPr>
            <a:r>
              <a:rPr lang="fr-FR" b="1">
                <a:solidFill>
                  <a:srgbClr val="FF0000"/>
                </a:solidFill>
                <a:effectLst>
                  <a:outerShdw blurRad="38100" dist="38100" dir="2700000" algn="tl">
                    <a:srgbClr val="DDDDDD"/>
                  </a:outerShdw>
                </a:effectLst>
                <a:latin typeface="Century Gothic" charset="0"/>
              </a:rPr>
              <a:t>Rendement d’un appareil en %</a:t>
            </a:r>
          </a:p>
        </p:txBody>
      </p:sp>
      <p:sp>
        <p:nvSpPr>
          <p:cNvPr id="10" name="Chevron 9"/>
          <p:cNvSpPr/>
          <p:nvPr/>
        </p:nvSpPr>
        <p:spPr>
          <a:xfrm>
            <a:off x="1757055" y="3171175"/>
            <a:ext cx="3027403" cy="1872531"/>
          </a:xfrm>
          <a:prstGeom prst="chevr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latin typeface="Calibri" charset="0"/>
              <a:ea typeface="ＭＳ Ｐゴシック" charset="0"/>
              <a:cs typeface="ＭＳ Ｐゴシック" charset="0"/>
            </a:endParaRPr>
          </a:p>
        </p:txBody>
      </p:sp>
      <p:sp>
        <p:nvSpPr>
          <p:cNvPr id="11" name="Chevron 10"/>
          <p:cNvSpPr/>
          <p:nvPr/>
        </p:nvSpPr>
        <p:spPr>
          <a:xfrm rot="19471739">
            <a:off x="3793030" y="2592428"/>
            <a:ext cx="2052675" cy="1322443"/>
          </a:xfrm>
          <a:prstGeom prst="chevr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latin typeface="Calibri" charset="0"/>
              <a:ea typeface="ＭＳ Ｐゴシック" charset="0"/>
              <a:cs typeface="ＭＳ Ｐゴシック" charset="0"/>
            </a:endParaRPr>
          </a:p>
        </p:txBody>
      </p:sp>
      <p:sp>
        <p:nvSpPr>
          <p:cNvPr id="12" name="Chevron 11"/>
          <p:cNvSpPr/>
          <p:nvPr/>
        </p:nvSpPr>
        <p:spPr>
          <a:xfrm>
            <a:off x="3847259" y="4255876"/>
            <a:ext cx="1944216" cy="792088"/>
          </a:xfrm>
          <a:prstGeom prst="chevr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latin typeface="Calibri" charset="0"/>
              <a:ea typeface="ＭＳ Ｐゴシック" charset="0"/>
              <a:cs typeface="ＭＳ Ｐゴシック" charset="0"/>
            </a:endParaRPr>
          </a:p>
        </p:txBody>
      </p:sp>
      <p:sp>
        <p:nvSpPr>
          <p:cNvPr id="13" name="ZoneTexte 12"/>
          <p:cNvSpPr txBox="1"/>
          <p:nvPr/>
        </p:nvSpPr>
        <p:spPr>
          <a:xfrm>
            <a:off x="231522" y="5172586"/>
            <a:ext cx="2066593" cy="1323439"/>
          </a:xfrm>
          <a:prstGeom prst="rect">
            <a:avLst/>
          </a:prstGeom>
          <a:noFill/>
        </p:spPr>
        <p:txBody>
          <a:bodyPr wrap="square" rtlCol="0">
            <a:spAutoFit/>
          </a:bodyPr>
          <a:lstStyle/>
          <a:p>
            <a:pPr algn="ctr"/>
            <a:r>
              <a:rPr lang="fr-FR" sz="1600" i="1">
                <a:solidFill>
                  <a:srgbClr val="0070C0"/>
                </a:solidFill>
                <a:latin typeface="Chalkboard"/>
                <a:cs typeface="Chalkboard"/>
              </a:rPr>
              <a:t>Energie finale</a:t>
            </a:r>
          </a:p>
          <a:p>
            <a:pPr algn="ctr"/>
            <a:r>
              <a:rPr lang="fr-FR" sz="1600" i="1">
                <a:solidFill>
                  <a:srgbClr val="0070C0"/>
                </a:solidFill>
                <a:latin typeface="Chalkboard"/>
                <a:cs typeface="Chalkboard"/>
              </a:rPr>
              <a:t>100 000 kWh</a:t>
            </a:r>
            <a:r>
              <a:rPr lang="fr-FR" sz="1600" i="1">
                <a:solidFill>
                  <a:srgbClr val="0000FF"/>
                </a:solidFill>
                <a:latin typeface="Chalkboard"/>
                <a:cs typeface="Chalkboard"/>
              </a:rPr>
              <a:t>	</a:t>
            </a:r>
          </a:p>
          <a:p>
            <a:pPr algn="ctr"/>
            <a:r>
              <a:rPr lang="fr-FR" sz="1600" i="1">
                <a:solidFill>
                  <a:srgbClr val="0070C0"/>
                </a:solidFill>
                <a:latin typeface="Chalkboard"/>
              </a:rPr>
              <a:t>58 stères</a:t>
            </a:r>
          </a:p>
          <a:p>
            <a:pPr algn="ctr"/>
            <a:r>
              <a:rPr lang="fr-FR" sz="1600" i="1">
                <a:solidFill>
                  <a:srgbClr val="0070C0"/>
                </a:solidFill>
                <a:latin typeface="Chalkboard"/>
              </a:rPr>
              <a:t>3 480 €</a:t>
            </a:r>
          </a:p>
          <a:p>
            <a:pPr algn="ctr"/>
            <a:endParaRPr lang="fr-FR" sz="1600" b="1">
              <a:solidFill>
                <a:srgbClr val="000000"/>
              </a:solidFill>
              <a:latin typeface="Chalkboard"/>
              <a:cs typeface="Chalkboard"/>
            </a:endParaRPr>
          </a:p>
        </p:txBody>
      </p:sp>
      <p:sp>
        <p:nvSpPr>
          <p:cNvPr id="14" name="ZoneTexte 13"/>
          <p:cNvSpPr txBox="1"/>
          <p:nvPr/>
        </p:nvSpPr>
        <p:spPr>
          <a:xfrm>
            <a:off x="6381621" y="5140948"/>
            <a:ext cx="2664832" cy="830997"/>
          </a:xfrm>
          <a:prstGeom prst="rect">
            <a:avLst/>
          </a:prstGeom>
          <a:noFill/>
        </p:spPr>
        <p:txBody>
          <a:bodyPr wrap="none" rtlCol="0">
            <a:spAutoFit/>
          </a:bodyPr>
          <a:lstStyle/>
          <a:p>
            <a:pPr algn="ctr"/>
            <a:r>
              <a:rPr lang="fr-FR" sz="1600" i="1">
                <a:solidFill>
                  <a:srgbClr val="FF0000"/>
                </a:solidFill>
                <a:latin typeface="Chalkboard"/>
                <a:cs typeface="Chalkboard"/>
              </a:rPr>
              <a:t>Energie utile</a:t>
            </a:r>
          </a:p>
          <a:p>
            <a:pPr algn="ctr"/>
            <a:r>
              <a:rPr lang="fr-FR" sz="1600" i="1">
                <a:solidFill>
                  <a:srgbClr val="FF0000"/>
                </a:solidFill>
                <a:latin typeface="Chalkboard"/>
                <a:cs typeface="Chalkboard"/>
              </a:rPr>
              <a:t>La chaleur dont j’ai besoin</a:t>
            </a:r>
          </a:p>
          <a:p>
            <a:pPr algn="ctr"/>
            <a:r>
              <a:rPr lang="fr-FR" sz="1600" i="1">
                <a:solidFill>
                  <a:srgbClr val="FF0000"/>
                </a:solidFill>
                <a:latin typeface="Chalkboard"/>
                <a:cs typeface="Chalkboard"/>
              </a:rPr>
              <a:t>10 000 kWh</a:t>
            </a:r>
            <a:endParaRPr lang="fr-FR" sz="1600">
              <a:solidFill>
                <a:srgbClr val="FF0000"/>
              </a:solidFill>
              <a:latin typeface="Chalkboard"/>
              <a:cs typeface="Chalkboard"/>
            </a:endParaRPr>
          </a:p>
        </p:txBody>
      </p:sp>
      <p:pic>
        <p:nvPicPr>
          <p:cNvPr id="16" name="Image 15" descr="Capture d’écran 2015-09-18 à 11.52.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6245" y="3382854"/>
            <a:ext cx="1887241" cy="1217079"/>
          </a:xfrm>
          <a:prstGeom prst="rect">
            <a:avLst/>
          </a:prstGeom>
        </p:spPr>
      </p:pic>
      <p:pic>
        <p:nvPicPr>
          <p:cNvPr id="3" name="Image 2">
            <a:extLst>
              <a:ext uri="{FF2B5EF4-FFF2-40B4-BE49-F238E27FC236}">
                <a16:creationId xmlns:a16="http://schemas.microsoft.com/office/drawing/2014/main" xmlns="" id="{2C64EF3A-3FD5-FC44-9490-A3895F4A299C}"/>
              </a:ext>
            </a:extLst>
          </p:cNvPr>
          <p:cNvPicPr>
            <a:picLocks noChangeAspect="1"/>
          </p:cNvPicPr>
          <p:nvPr/>
        </p:nvPicPr>
        <p:blipFill>
          <a:blip r:embed="rId4"/>
          <a:stretch>
            <a:fillRect/>
          </a:stretch>
        </p:blipFill>
        <p:spPr>
          <a:xfrm>
            <a:off x="6465436" y="3790380"/>
            <a:ext cx="2497205" cy="1299915"/>
          </a:xfrm>
          <a:prstGeom prst="rect">
            <a:avLst/>
          </a:prstGeom>
        </p:spPr>
      </p:pic>
      <p:pic>
        <p:nvPicPr>
          <p:cNvPr id="7" name="Image 6">
            <a:extLst>
              <a:ext uri="{FF2B5EF4-FFF2-40B4-BE49-F238E27FC236}">
                <a16:creationId xmlns:a16="http://schemas.microsoft.com/office/drawing/2014/main" xmlns="" id="{121FB395-9DC4-574A-A503-0F26B9AE9EF0}"/>
              </a:ext>
            </a:extLst>
          </p:cNvPr>
          <p:cNvPicPr>
            <a:picLocks noChangeAspect="1"/>
          </p:cNvPicPr>
          <p:nvPr/>
        </p:nvPicPr>
        <p:blipFill>
          <a:blip r:embed="rId5"/>
          <a:stretch>
            <a:fillRect/>
          </a:stretch>
        </p:blipFill>
        <p:spPr>
          <a:xfrm>
            <a:off x="231522" y="3744603"/>
            <a:ext cx="1548789" cy="1354217"/>
          </a:xfrm>
          <a:prstGeom prst="rect">
            <a:avLst/>
          </a:prstGeom>
        </p:spPr>
      </p:pic>
      <p:pic>
        <p:nvPicPr>
          <p:cNvPr id="20" name="Image 19">
            <a:extLst>
              <a:ext uri="{FF2B5EF4-FFF2-40B4-BE49-F238E27FC236}">
                <a16:creationId xmlns:a16="http://schemas.microsoft.com/office/drawing/2014/main" xmlns="" id="{06D1EC7F-7181-5D4B-8D88-90C2DEC82417}"/>
              </a:ext>
            </a:extLst>
          </p:cNvPr>
          <p:cNvPicPr>
            <a:picLocks noChangeAspect="1"/>
          </p:cNvPicPr>
          <p:nvPr/>
        </p:nvPicPr>
        <p:blipFill>
          <a:blip r:embed="rId6"/>
          <a:stretch>
            <a:fillRect/>
          </a:stretch>
        </p:blipFill>
        <p:spPr>
          <a:xfrm>
            <a:off x="5734302" y="742425"/>
            <a:ext cx="1695397" cy="1849524"/>
          </a:xfrm>
          <a:prstGeom prst="rect">
            <a:avLst/>
          </a:prstGeom>
        </p:spPr>
      </p:pic>
      <p:sp>
        <p:nvSpPr>
          <p:cNvPr id="22" name="ZoneTexte 21">
            <a:extLst>
              <a:ext uri="{FF2B5EF4-FFF2-40B4-BE49-F238E27FC236}">
                <a16:creationId xmlns:a16="http://schemas.microsoft.com/office/drawing/2014/main" xmlns="" id="{72926FE5-9562-6F49-9AF2-C128BFDCBE88}"/>
              </a:ext>
            </a:extLst>
          </p:cNvPr>
          <p:cNvSpPr txBox="1"/>
          <p:nvPr/>
        </p:nvSpPr>
        <p:spPr>
          <a:xfrm>
            <a:off x="5577424" y="2682292"/>
            <a:ext cx="2304256" cy="338554"/>
          </a:xfrm>
          <a:prstGeom prst="rect">
            <a:avLst/>
          </a:prstGeom>
          <a:noFill/>
        </p:spPr>
        <p:txBody>
          <a:bodyPr wrap="square" rtlCol="0">
            <a:spAutoFit/>
          </a:bodyPr>
          <a:lstStyle/>
          <a:p>
            <a:pPr algn="ctr"/>
            <a:r>
              <a:rPr lang="fr-FR" sz="1600" i="1">
                <a:solidFill>
                  <a:srgbClr val="7030A0"/>
                </a:solidFill>
                <a:latin typeface="Chalkboard"/>
                <a:cs typeface="Chalkboard"/>
              </a:rPr>
              <a:t>Pertes d’énergie</a:t>
            </a:r>
            <a:r>
              <a:rPr lang="fr-FR" sz="1600" i="1">
                <a:solidFill>
                  <a:srgbClr val="0000FF"/>
                </a:solidFill>
                <a:latin typeface="Chalkboard"/>
                <a:cs typeface="Chalkboard"/>
              </a:rPr>
              <a:t>	</a:t>
            </a:r>
            <a:endParaRPr lang="fr-FR" sz="1600" b="1">
              <a:solidFill>
                <a:srgbClr val="000000"/>
              </a:solidFill>
              <a:latin typeface="Chalkboard"/>
              <a:cs typeface="Chalkboard"/>
            </a:endParaRPr>
          </a:p>
        </p:txBody>
      </p:sp>
      <p:pic>
        <p:nvPicPr>
          <p:cNvPr id="17" name="Image 16">
            <a:extLst>
              <a:ext uri="{FF2B5EF4-FFF2-40B4-BE49-F238E27FC236}">
                <a16:creationId xmlns:a16="http://schemas.microsoft.com/office/drawing/2014/main" xmlns="" id="{B476A9A3-FD0B-2145-A4F2-C28D2D542E4F}"/>
              </a:ext>
            </a:extLst>
          </p:cNvPr>
          <p:cNvPicPr>
            <a:picLocks noChangeAspect="1"/>
          </p:cNvPicPr>
          <p:nvPr/>
        </p:nvPicPr>
        <p:blipFill>
          <a:blip r:embed="rId7"/>
          <a:stretch>
            <a:fillRect/>
          </a:stretch>
        </p:blipFill>
        <p:spPr>
          <a:xfrm>
            <a:off x="213932" y="2706213"/>
            <a:ext cx="1453013" cy="986838"/>
          </a:xfrm>
          <a:prstGeom prst="rect">
            <a:avLst/>
          </a:prstGeom>
        </p:spPr>
      </p:pic>
    </p:spTree>
    <p:extLst>
      <p:ext uri="{BB962C8B-B14F-4D97-AF65-F5344CB8AC3E}">
        <p14:creationId xmlns:p14="http://schemas.microsoft.com/office/powerpoint/2010/main" val="7637086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5" name="Rectangle 4"/>
          <p:cNvSpPr/>
          <p:nvPr/>
        </p:nvSpPr>
        <p:spPr>
          <a:xfrm>
            <a:off x="539552" y="1340768"/>
            <a:ext cx="8280920" cy="4862870"/>
          </a:xfrm>
          <a:prstGeom prst="rect">
            <a:avLst/>
          </a:prstGeom>
        </p:spPr>
        <p:txBody>
          <a:bodyPr wrap="square">
            <a:spAutoFit/>
          </a:bodyPr>
          <a:lstStyle/>
          <a:p>
            <a:pPr>
              <a:spcBef>
                <a:spcPts val="0"/>
              </a:spcBef>
              <a:buClr>
                <a:srgbClr val="B5D040"/>
              </a:buClr>
            </a:pPr>
            <a:r>
              <a:rPr lang="fr-FR" sz="1600" i="1">
                <a:solidFill>
                  <a:schemeClr val="tx1"/>
                </a:solidFill>
                <a:latin typeface="Chalkboard"/>
                <a:cs typeface="Chalkboard"/>
              </a:rPr>
              <a:t>Pour un même besoin de chaleur « L’énergie utile »</a:t>
            </a:r>
            <a:r>
              <a:rPr lang="is-IS" sz="1600" i="1">
                <a:solidFill>
                  <a:schemeClr val="tx1"/>
                </a:solidFill>
                <a:latin typeface="Chalkboard"/>
                <a:cs typeface="Chalkboard"/>
              </a:rPr>
              <a:t>…</a:t>
            </a:r>
            <a:r>
              <a:rPr lang="fr-FR" sz="1600" i="1">
                <a:solidFill>
                  <a:schemeClr val="tx1"/>
                </a:solidFill>
                <a:latin typeface="Chalkboard"/>
                <a:cs typeface="Chalkboard"/>
              </a:rPr>
              <a:t> </a:t>
            </a:r>
            <a:br>
              <a:rPr lang="fr-FR" sz="1600" i="1">
                <a:solidFill>
                  <a:schemeClr val="tx1"/>
                </a:solidFill>
                <a:latin typeface="Chalkboard"/>
                <a:cs typeface="Chalkboard"/>
              </a:rPr>
            </a:br>
            <a:r>
              <a:rPr lang="fr-FR" sz="1600" i="1">
                <a:solidFill>
                  <a:schemeClr val="tx1"/>
                </a:solidFill>
                <a:latin typeface="Chalkboard"/>
                <a:cs typeface="Chalkboard"/>
              </a:rPr>
              <a:t>Un poêle à bois à haut rendement consommera </a:t>
            </a:r>
            <a:br>
              <a:rPr lang="fr-FR" sz="1600" i="1">
                <a:solidFill>
                  <a:schemeClr val="tx1"/>
                </a:solidFill>
                <a:latin typeface="Chalkboard"/>
                <a:cs typeface="Chalkboard"/>
              </a:rPr>
            </a:br>
            <a:r>
              <a:rPr lang="fr-FR" sz="1600" i="1">
                <a:solidFill>
                  <a:srgbClr val="FF0000"/>
                </a:solidFill>
                <a:latin typeface="Chalkboard"/>
                <a:cs typeface="Chalkboard"/>
              </a:rPr>
              <a:t>8 fois moins </a:t>
            </a:r>
            <a:r>
              <a:rPr lang="fr-FR" sz="1600" i="1">
                <a:solidFill>
                  <a:schemeClr val="tx1"/>
                </a:solidFill>
                <a:latin typeface="Chalkboard"/>
                <a:cs typeface="Chalkboard"/>
              </a:rPr>
              <a:t>d’énergie qu’une cheminée !!</a:t>
            </a:r>
          </a:p>
          <a:p>
            <a:pPr>
              <a:spcBef>
                <a:spcPts val="0"/>
              </a:spcBef>
              <a:buClr>
                <a:srgbClr val="B5D040"/>
              </a:buClr>
            </a:pPr>
            <a:r>
              <a:rPr lang="fr-FR" sz="1600" i="1">
                <a:solidFill>
                  <a:srgbClr val="FF0000"/>
                </a:solidFill>
                <a:latin typeface="Chalkboard"/>
                <a:cs typeface="Chalkboard"/>
              </a:rPr>
              <a:t>Energie utile /</a:t>
            </a:r>
            <a:r>
              <a:rPr lang="fr-FR" sz="1600" i="1">
                <a:solidFill>
                  <a:srgbClr val="0070C0"/>
                </a:solidFill>
                <a:latin typeface="Chalkboard"/>
              </a:rPr>
              <a:t>Energie consommée </a:t>
            </a:r>
            <a:r>
              <a:rPr lang="fr-FR" sz="1600" b="1" i="1">
                <a:solidFill>
                  <a:schemeClr val="tx1"/>
                </a:solidFill>
                <a:latin typeface="Chalkboard"/>
              </a:rPr>
              <a:t>= 80</a:t>
            </a:r>
            <a:r>
              <a:rPr lang="fr-FR" sz="1600" b="1" i="1">
                <a:solidFill>
                  <a:schemeClr val="tx1"/>
                </a:solidFill>
                <a:latin typeface="Chalkboard"/>
                <a:cs typeface="Chalkboard"/>
              </a:rPr>
              <a:t>%</a:t>
            </a:r>
          </a:p>
          <a:p>
            <a:pPr>
              <a:spcBef>
                <a:spcPts val="0"/>
              </a:spcBef>
              <a:buClr>
                <a:srgbClr val="B5D040"/>
              </a:buClr>
            </a:pPr>
            <a:endParaRPr lang="fr-FR" sz="1600" i="1">
              <a:solidFill>
                <a:schemeClr val="tx1"/>
              </a:solidFill>
              <a:latin typeface="Chalkboard"/>
              <a:cs typeface="Chalkboard"/>
            </a:endParaRPr>
          </a:p>
          <a:p>
            <a:pPr>
              <a:spcBef>
                <a:spcPts val="0"/>
              </a:spcBef>
              <a:buClr>
                <a:srgbClr val="B5D040"/>
              </a:buClr>
            </a:pPr>
            <a:endParaRPr lang="fr-FR" sz="1600" i="1">
              <a:solidFill>
                <a:schemeClr val="tx1"/>
              </a:solidFill>
              <a:latin typeface="Chalkboard"/>
              <a:cs typeface="Chalkboard"/>
            </a:endParaRPr>
          </a:p>
          <a:p>
            <a:pPr>
              <a:spcBef>
                <a:spcPts val="0"/>
              </a:spcBef>
              <a:buClr>
                <a:srgbClr val="B5D040"/>
              </a:buClr>
            </a:pPr>
            <a:endParaRPr lang="fr-FR" sz="1600" i="1">
              <a:solidFill>
                <a:schemeClr val="tx1"/>
              </a:solidFill>
              <a:latin typeface="Chalkboard"/>
              <a:cs typeface="Chalkboard"/>
            </a:endParaRPr>
          </a:p>
          <a:p>
            <a:pPr>
              <a:spcBef>
                <a:spcPts val="0"/>
              </a:spcBef>
              <a:buClr>
                <a:srgbClr val="B5D040"/>
              </a:buClr>
            </a:pPr>
            <a:endParaRPr lang="fr-FR" sz="1600" i="1">
              <a:solidFill>
                <a:schemeClr val="tx1"/>
              </a:solidFill>
              <a:latin typeface="Chalkboard"/>
              <a:cs typeface="Chalkboard"/>
            </a:endParaRPr>
          </a:p>
          <a:p>
            <a:pPr>
              <a:spcBef>
                <a:spcPts val="0"/>
              </a:spcBef>
              <a:buClr>
                <a:srgbClr val="B5D040"/>
              </a:buClr>
            </a:pPr>
            <a:endParaRPr lang="fr-FR" sz="1800">
              <a:solidFill>
                <a:schemeClr val="tx1"/>
              </a:solidFill>
              <a:latin typeface="Century Gothic" charset="0"/>
              <a:cs typeface="Century Gothic" charset="0"/>
            </a:endParaRPr>
          </a:p>
          <a:p>
            <a:endParaRPr lang="fr-FR" sz="1800" i="1">
              <a:solidFill>
                <a:schemeClr val="tx1"/>
              </a:solidFill>
              <a:latin typeface="Century Gothic" charset="0"/>
              <a:cs typeface="Century Gothic" charset="0"/>
            </a:endParaRPr>
          </a:p>
          <a:p>
            <a:endParaRPr lang="fr-FR" sz="1800" i="1">
              <a:solidFill>
                <a:schemeClr val="tx1"/>
              </a:solidFill>
              <a:latin typeface="Century Gothic" charset="0"/>
              <a:cs typeface="Century Gothic" charset="0"/>
            </a:endParaRPr>
          </a:p>
          <a:p>
            <a:endParaRPr lang="fr-FR" sz="1600" i="1">
              <a:solidFill>
                <a:schemeClr val="tx1"/>
              </a:solidFill>
              <a:latin typeface="Century Gothic" charset="0"/>
              <a:cs typeface="Century Gothic" charset="0"/>
            </a:endParaRPr>
          </a:p>
          <a:p>
            <a:endParaRPr lang="fr-FR" sz="1600" i="1">
              <a:solidFill>
                <a:schemeClr val="tx1"/>
              </a:solidFill>
              <a:latin typeface="Century Gothic" charset="0"/>
              <a:cs typeface="Century Gothic" charset="0"/>
            </a:endParaRPr>
          </a:p>
          <a:p>
            <a:endParaRPr lang="fr-FR" sz="1600" i="1">
              <a:solidFill>
                <a:schemeClr val="tx1"/>
              </a:solidFill>
              <a:latin typeface="Century Gothic" charset="0"/>
              <a:cs typeface="Century Gothic" charset="0"/>
            </a:endParaRPr>
          </a:p>
          <a:p>
            <a:endParaRPr lang="fr-FR" sz="1600" i="1">
              <a:solidFill>
                <a:schemeClr val="tx1"/>
              </a:solidFill>
              <a:latin typeface="Century Gothic" charset="0"/>
              <a:cs typeface="Century Gothic" charset="0"/>
            </a:endParaRPr>
          </a:p>
          <a:p>
            <a:endParaRPr lang="fr-FR" sz="1600" i="1">
              <a:solidFill>
                <a:schemeClr val="tx1"/>
              </a:solidFill>
              <a:latin typeface="Century Gothic" charset="0"/>
              <a:cs typeface="Century Gothic" charset="0"/>
            </a:endParaRPr>
          </a:p>
          <a:p>
            <a:endParaRPr lang="fr-FR" sz="1600" i="1">
              <a:solidFill>
                <a:schemeClr val="tx1"/>
              </a:solidFill>
              <a:latin typeface="Century Gothic" charset="0"/>
              <a:cs typeface="Century Gothic" charset="0"/>
            </a:endParaRPr>
          </a:p>
          <a:p>
            <a:pPr algn="ctr"/>
            <a:endParaRPr lang="fr-FR" sz="1600" i="1">
              <a:solidFill>
                <a:schemeClr val="tx1"/>
              </a:solidFill>
              <a:latin typeface="Century Gothic" charset="0"/>
              <a:cs typeface="Century Gothic" charset="0"/>
            </a:endParaRPr>
          </a:p>
          <a:p>
            <a:pPr algn="ctr"/>
            <a:endParaRPr lang="fr-FR" sz="1600" i="1">
              <a:solidFill>
                <a:schemeClr val="tx1"/>
              </a:solidFill>
              <a:latin typeface="Century Gothic" charset="0"/>
              <a:cs typeface="Century Gothic" charset="0"/>
            </a:endParaRPr>
          </a:p>
        </p:txBody>
      </p:sp>
      <p:sp>
        <p:nvSpPr>
          <p:cNvPr id="4" name="Espace réservé du numéro de diapositive 3"/>
          <p:cNvSpPr>
            <a:spLocks noGrp="1"/>
          </p:cNvSpPr>
          <p:nvPr>
            <p:ph type="sldNum" sz="quarter" idx="4"/>
          </p:nvPr>
        </p:nvSpPr>
        <p:spPr/>
        <p:txBody>
          <a:bodyPr/>
          <a:lstStyle/>
          <a:p>
            <a:fld id="{2F9A5648-B596-C640-B495-5D9F694734BC}" type="slidenum">
              <a:rPr lang="fr-FR" smtClean="0"/>
              <a:pPr/>
              <a:t>56</a:t>
            </a:fld>
            <a:endParaRPr lang="fr-FR"/>
          </a:p>
        </p:txBody>
      </p:sp>
      <p:sp>
        <p:nvSpPr>
          <p:cNvPr id="9" name="Text Box 1"/>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Energie</a:t>
            </a:r>
          </a:p>
          <a:p>
            <a:pPr>
              <a:buClrTx/>
              <a:buFontTx/>
              <a:buNone/>
            </a:pPr>
            <a:r>
              <a:rPr lang="fr-FR" b="1">
                <a:solidFill>
                  <a:srgbClr val="FF0000"/>
                </a:solidFill>
                <a:effectLst>
                  <a:outerShdw blurRad="38100" dist="38100" dir="2700000" algn="tl">
                    <a:srgbClr val="DDDDDD"/>
                  </a:outerShdw>
                </a:effectLst>
                <a:latin typeface="Century Gothic" charset="0"/>
              </a:rPr>
              <a:t>Rendement d’un appareil en %</a:t>
            </a:r>
          </a:p>
        </p:txBody>
      </p:sp>
      <p:sp>
        <p:nvSpPr>
          <p:cNvPr id="10" name="Chevron 9"/>
          <p:cNvSpPr/>
          <p:nvPr/>
        </p:nvSpPr>
        <p:spPr>
          <a:xfrm>
            <a:off x="1757055" y="3887025"/>
            <a:ext cx="3027403" cy="1156681"/>
          </a:xfrm>
          <a:prstGeom prst="chevr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latin typeface="Calibri" charset="0"/>
              <a:ea typeface="ＭＳ Ｐゴシック" charset="0"/>
              <a:cs typeface="ＭＳ Ｐゴシック" charset="0"/>
            </a:endParaRPr>
          </a:p>
        </p:txBody>
      </p:sp>
      <p:sp>
        <p:nvSpPr>
          <p:cNvPr id="11" name="Chevron 10"/>
          <p:cNvSpPr/>
          <p:nvPr/>
        </p:nvSpPr>
        <p:spPr>
          <a:xfrm rot="19471739">
            <a:off x="3857293" y="3237919"/>
            <a:ext cx="2194855" cy="656399"/>
          </a:xfrm>
          <a:prstGeom prst="chevr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latin typeface="Calibri" charset="0"/>
              <a:ea typeface="ＭＳ Ｐゴシック" charset="0"/>
              <a:cs typeface="ＭＳ Ｐゴシック" charset="0"/>
            </a:endParaRPr>
          </a:p>
        </p:txBody>
      </p:sp>
      <p:sp>
        <p:nvSpPr>
          <p:cNvPr id="12" name="Chevron 11"/>
          <p:cNvSpPr/>
          <p:nvPr/>
        </p:nvSpPr>
        <p:spPr>
          <a:xfrm>
            <a:off x="3847259" y="4255876"/>
            <a:ext cx="1944216" cy="792088"/>
          </a:xfrm>
          <a:prstGeom prst="chevr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latin typeface="Calibri" charset="0"/>
              <a:ea typeface="ＭＳ Ｐゴシック" charset="0"/>
              <a:cs typeface="ＭＳ Ｐゴシック" charset="0"/>
            </a:endParaRPr>
          </a:p>
        </p:txBody>
      </p:sp>
      <p:sp>
        <p:nvSpPr>
          <p:cNvPr id="13" name="ZoneTexte 12"/>
          <p:cNvSpPr txBox="1"/>
          <p:nvPr/>
        </p:nvSpPr>
        <p:spPr>
          <a:xfrm>
            <a:off x="231522" y="5172586"/>
            <a:ext cx="2066593" cy="1077218"/>
          </a:xfrm>
          <a:prstGeom prst="rect">
            <a:avLst/>
          </a:prstGeom>
          <a:noFill/>
        </p:spPr>
        <p:txBody>
          <a:bodyPr wrap="square" rtlCol="0">
            <a:spAutoFit/>
          </a:bodyPr>
          <a:lstStyle/>
          <a:p>
            <a:pPr algn="ctr"/>
            <a:r>
              <a:rPr lang="fr-FR" sz="1600" i="1">
                <a:solidFill>
                  <a:srgbClr val="0070C0"/>
                </a:solidFill>
                <a:latin typeface="Chalkboard"/>
                <a:cs typeface="Chalkboard"/>
              </a:rPr>
              <a:t>Energie finale</a:t>
            </a:r>
          </a:p>
          <a:p>
            <a:pPr algn="ctr"/>
            <a:r>
              <a:rPr lang="fr-FR" sz="1600" i="1">
                <a:solidFill>
                  <a:srgbClr val="0070C0"/>
                </a:solidFill>
                <a:latin typeface="Chalkboard"/>
                <a:cs typeface="Chalkboard"/>
              </a:rPr>
              <a:t>12 500 kWh</a:t>
            </a:r>
            <a:r>
              <a:rPr lang="fr-FR" sz="1600" i="1">
                <a:solidFill>
                  <a:srgbClr val="0000FF"/>
                </a:solidFill>
                <a:latin typeface="Chalkboard"/>
                <a:cs typeface="Chalkboard"/>
              </a:rPr>
              <a:t>	</a:t>
            </a:r>
          </a:p>
          <a:p>
            <a:pPr algn="ctr"/>
            <a:r>
              <a:rPr lang="fr-FR" sz="1600" i="1">
                <a:solidFill>
                  <a:srgbClr val="0070C0"/>
                </a:solidFill>
                <a:latin typeface="Chalkboard"/>
              </a:rPr>
              <a:t>7,3 stères</a:t>
            </a:r>
          </a:p>
          <a:p>
            <a:pPr algn="ctr"/>
            <a:r>
              <a:rPr lang="fr-FR" sz="1600" i="1">
                <a:solidFill>
                  <a:srgbClr val="0070C0"/>
                </a:solidFill>
                <a:latin typeface="Chalkboard"/>
              </a:rPr>
              <a:t>438 €</a:t>
            </a:r>
            <a:endParaRPr lang="fr-FR" sz="1600" b="1">
              <a:solidFill>
                <a:srgbClr val="000000"/>
              </a:solidFill>
              <a:latin typeface="Chalkboard"/>
              <a:cs typeface="Chalkboard"/>
            </a:endParaRPr>
          </a:p>
        </p:txBody>
      </p:sp>
      <p:sp>
        <p:nvSpPr>
          <p:cNvPr id="14" name="ZoneTexte 13"/>
          <p:cNvSpPr txBox="1"/>
          <p:nvPr/>
        </p:nvSpPr>
        <p:spPr>
          <a:xfrm>
            <a:off x="6381621" y="5140948"/>
            <a:ext cx="2664832" cy="830997"/>
          </a:xfrm>
          <a:prstGeom prst="rect">
            <a:avLst/>
          </a:prstGeom>
          <a:noFill/>
        </p:spPr>
        <p:txBody>
          <a:bodyPr wrap="none" rtlCol="0">
            <a:spAutoFit/>
          </a:bodyPr>
          <a:lstStyle/>
          <a:p>
            <a:pPr algn="ctr"/>
            <a:r>
              <a:rPr lang="fr-FR" sz="1600" i="1">
                <a:solidFill>
                  <a:srgbClr val="FF0000"/>
                </a:solidFill>
                <a:latin typeface="Chalkboard"/>
                <a:cs typeface="Chalkboard"/>
              </a:rPr>
              <a:t>Energie utile</a:t>
            </a:r>
          </a:p>
          <a:p>
            <a:pPr algn="ctr"/>
            <a:r>
              <a:rPr lang="fr-FR" sz="1600" i="1">
                <a:solidFill>
                  <a:srgbClr val="FF0000"/>
                </a:solidFill>
                <a:latin typeface="Chalkboard"/>
                <a:cs typeface="Chalkboard"/>
              </a:rPr>
              <a:t>La chaleur dont j’ai besoin</a:t>
            </a:r>
          </a:p>
          <a:p>
            <a:pPr algn="ctr"/>
            <a:r>
              <a:rPr lang="fr-FR" sz="1600" i="1">
                <a:solidFill>
                  <a:srgbClr val="FF0000"/>
                </a:solidFill>
                <a:latin typeface="Chalkboard"/>
                <a:cs typeface="Chalkboard"/>
              </a:rPr>
              <a:t>10 000 kWh</a:t>
            </a:r>
            <a:endParaRPr lang="fr-FR" sz="1600">
              <a:solidFill>
                <a:srgbClr val="FF0000"/>
              </a:solidFill>
              <a:latin typeface="Chalkboard"/>
              <a:cs typeface="Chalkboard"/>
            </a:endParaRPr>
          </a:p>
        </p:txBody>
      </p:sp>
      <p:pic>
        <p:nvPicPr>
          <p:cNvPr id="3" name="Image 2">
            <a:extLst>
              <a:ext uri="{FF2B5EF4-FFF2-40B4-BE49-F238E27FC236}">
                <a16:creationId xmlns:a16="http://schemas.microsoft.com/office/drawing/2014/main" xmlns="" id="{2C64EF3A-3FD5-FC44-9490-A3895F4A299C}"/>
              </a:ext>
            </a:extLst>
          </p:cNvPr>
          <p:cNvPicPr>
            <a:picLocks noChangeAspect="1"/>
          </p:cNvPicPr>
          <p:nvPr/>
        </p:nvPicPr>
        <p:blipFill>
          <a:blip r:embed="rId3"/>
          <a:stretch>
            <a:fillRect/>
          </a:stretch>
        </p:blipFill>
        <p:spPr>
          <a:xfrm>
            <a:off x="6465436" y="3790380"/>
            <a:ext cx="2497205" cy="1299915"/>
          </a:xfrm>
          <a:prstGeom prst="rect">
            <a:avLst/>
          </a:prstGeom>
        </p:spPr>
      </p:pic>
      <p:pic>
        <p:nvPicPr>
          <p:cNvPr id="7" name="Image 6">
            <a:extLst>
              <a:ext uri="{FF2B5EF4-FFF2-40B4-BE49-F238E27FC236}">
                <a16:creationId xmlns:a16="http://schemas.microsoft.com/office/drawing/2014/main" xmlns="" id="{121FB395-9DC4-574A-A503-0F26B9AE9EF0}"/>
              </a:ext>
            </a:extLst>
          </p:cNvPr>
          <p:cNvPicPr>
            <a:picLocks noChangeAspect="1"/>
          </p:cNvPicPr>
          <p:nvPr/>
        </p:nvPicPr>
        <p:blipFill>
          <a:blip r:embed="rId4"/>
          <a:stretch>
            <a:fillRect/>
          </a:stretch>
        </p:blipFill>
        <p:spPr>
          <a:xfrm>
            <a:off x="971600" y="4391706"/>
            <a:ext cx="808711" cy="707114"/>
          </a:xfrm>
          <a:prstGeom prst="rect">
            <a:avLst/>
          </a:prstGeom>
        </p:spPr>
      </p:pic>
      <p:pic>
        <p:nvPicPr>
          <p:cNvPr id="20" name="Image 19">
            <a:extLst>
              <a:ext uri="{FF2B5EF4-FFF2-40B4-BE49-F238E27FC236}">
                <a16:creationId xmlns:a16="http://schemas.microsoft.com/office/drawing/2014/main" xmlns="" id="{06D1EC7F-7181-5D4B-8D88-90C2DEC82417}"/>
              </a:ext>
            </a:extLst>
          </p:cNvPr>
          <p:cNvPicPr>
            <a:picLocks noChangeAspect="1"/>
          </p:cNvPicPr>
          <p:nvPr/>
        </p:nvPicPr>
        <p:blipFill>
          <a:blip r:embed="rId5"/>
          <a:stretch>
            <a:fillRect/>
          </a:stretch>
        </p:blipFill>
        <p:spPr>
          <a:xfrm>
            <a:off x="5734302" y="742425"/>
            <a:ext cx="1695397" cy="1849524"/>
          </a:xfrm>
          <a:prstGeom prst="rect">
            <a:avLst/>
          </a:prstGeom>
        </p:spPr>
      </p:pic>
      <p:sp>
        <p:nvSpPr>
          <p:cNvPr id="22" name="ZoneTexte 21">
            <a:extLst>
              <a:ext uri="{FF2B5EF4-FFF2-40B4-BE49-F238E27FC236}">
                <a16:creationId xmlns:a16="http://schemas.microsoft.com/office/drawing/2014/main" xmlns="" id="{72926FE5-9562-6F49-9AF2-C128BFDCBE88}"/>
              </a:ext>
            </a:extLst>
          </p:cNvPr>
          <p:cNvSpPr txBox="1"/>
          <p:nvPr/>
        </p:nvSpPr>
        <p:spPr>
          <a:xfrm>
            <a:off x="5577424" y="2682292"/>
            <a:ext cx="2304256" cy="338554"/>
          </a:xfrm>
          <a:prstGeom prst="rect">
            <a:avLst/>
          </a:prstGeom>
          <a:noFill/>
        </p:spPr>
        <p:txBody>
          <a:bodyPr wrap="square" rtlCol="0">
            <a:spAutoFit/>
          </a:bodyPr>
          <a:lstStyle/>
          <a:p>
            <a:pPr algn="ctr"/>
            <a:r>
              <a:rPr lang="fr-FR" sz="1600" i="1">
                <a:solidFill>
                  <a:srgbClr val="7030A0"/>
                </a:solidFill>
                <a:latin typeface="Chalkboard"/>
                <a:cs typeface="Chalkboard"/>
              </a:rPr>
              <a:t>Pertes d’énergie</a:t>
            </a:r>
            <a:r>
              <a:rPr lang="fr-FR" sz="1600" i="1">
                <a:solidFill>
                  <a:srgbClr val="0000FF"/>
                </a:solidFill>
                <a:latin typeface="Chalkboard"/>
                <a:cs typeface="Chalkboard"/>
              </a:rPr>
              <a:t>	</a:t>
            </a:r>
            <a:endParaRPr lang="fr-FR" sz="1600" b="1">
              <a:solidFill>
                <a:srgbClr val="000000"/>
              </a:solidFill>
              <a:latin typeface="Chalkboard"/>
              <a:cs typeface="Chalkboard"/>
            </a:endParaRPr>
          </a:p>
        </p:txBody>
      </p:sp>
      <p:pic>
        <p:nvPicPr>
          <p:cNvPr id="17" name="Image 16" descr="Capture d’écran 2015-09-18 à 11.53.24.png">
            <a:extLst>
              <a:ext uri="{FF2B5EF4-FFF2-40B4-BE49-F238E27FC236}">
                <a16:creationId xmlns:a16="http://schemas.microsoft.com/office/drawing/2014/main" xmlns="" id="{33484B37-6C9F-7D44-BACF-71E173A196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298" y="2512176"/>
            <a:ext cx="1188016" cy="2491937"/>
          </a:xfrm>
          <a:prstGeom prst="rect">
            <a:avLst/>
          </a:prstGeom>
        </p:spPr>
      </p:pic>
      <p:pic>
        <p:nvPicPr>
          <p:cNvPr id="18" name="Image 17">
            <a:extLst>
              <a:ext uri="{FF2B5EF4-FFF2-40B4-BE49-F238E27FC236}">
                <a16:creationId xmlns:a16="http://schemas.microsoft.com/office/drawing/2014/main" xmlns="" id="{4E18178A-9CAE-E04C-A89F-28704EA84201}"/>
              </a:ext>
            </a:extLst>
          </p:cNvPr>
          <p:cNvPicPr>
            <a:picLocks noChangeAspect="1"/>
          </p:cNvPicPr>
          <p:nvPr/>
        </p:nvPicPr>
        <p:blipFill>
          <a:blip r:embed="rId7"/>
          <a:stretch>
            <a:fillRect/>
          </a:stretch>
        </p:blipFill>
        <p:spPr>
          <a:xfrm>
            <a:off x="957468" y="3772203"/>
            <a:ext cx="746154" cy="506763"/>
          </a:xfrm>
          <a:prstGeom prst="rect">
            <a:avLst/>
          </a:prstGeom>
        </p:spPr>
      </p:pic>
    </p:spTree>
    <p:extLst>
      <p:ext uri="{BB962C8B-B14F-4D97-AF65-F5344CB8AC3E}">
        <p14:creationId xmlns:p14="http://schemas.microsoft.com/office/powerpoint/2010/main" val="8359056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4" name="Espace réservé du numéro de diapositive 3"/>
          <p:cNvSpPr>
            <a:spLocks noGrp="1"/>
          </p:cNvSpPr>
          <p:nvPr>
            <p:ph type="sldNum" sz="quarter" idx="4"/>
          </p:nvPr>
        </p:nvSpPr>
        <p:spPr/>
        <p:txBody>
          <a:bodyPr/>
          <a:lstStyle/>
          <a:p>
            <a:fld id="{2F9A5648-B596-C640-B495-5D9F694734BC}" type="slidenum">
              <a:rPr lang="fr-FR" smtClean="0"/>
              <a:pPr/>
              <a:t>57</a:t>
            </a:fld>
            <a:endParaRPr lang="fr-FR"/>
          </a:p>
        </p:txBody>
      </p:sp>
      <p:sp>
        <p:nvSpPr>
          <p:cNvPr id="9" name="Text Box 1"/>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Energie</a:t>
            </a:r>
          </a:p>
          <a:p>
            <a:pPr>
              <a:buClrTx/>
              <a:buFontTx/>
              <a:buNone/>
            </a:pPr>
            <a:r>
              <a:rPr lang="fr-FR" b="1">
                <a:solidFill>
                  <a:srgbClr val="FF0000"/>
                </a:solidFill>
                <a:effectLst>
                  <a:outerShdw blurRad="38100" dist="38100" dir="2700000" algn="tl">
                    <a:srgbClr val="DDDDDD"/>
                  </a:outerShdw>
                </a:effectLst>
                <a:latin typeface="Century Gothic" charset="0"/>
              </a:rPr>
              <a:t>Prix des diverses source d’énergies en c€ TTC/kWh</a:t>
            </a:r>
          </a:p>
        </p:txBody>
      </p:sp>
      <p:sp>
        <p:nvSpPr>
          <p:cNvPr id="10" name="ZoneTexte 9"/>
          <p:cNvSpPr txBox="1"/>
          <p:nvPr/>
        </p:nvSpPr>
        <p:spPr>
          <a:xfrm>
            <a:off x="1187624" y="6381328"/>
            <a:ext cx="7093352" cy="338554"/>
          </a:xfrm>
          <a:prstGeom prst="rect">
            <a:avLst/>
          </a:prstGeom>
          <a:noFill/>
        </p:spPr>
        <p:txBody>
          <a:bodyPr wrap="none" rtlCol="0">
            <a:spAutoFit/>
          </a:bodyPr>
          <a:lstStyle/>
          <a:p>
            <a:r>
              <a:rPr lang="fr-FR" sz="1600" i="1">
                <a:solidFill>
                  <a:schemeClr val="tx1"/>
                </a:solidFill>
                <a:latin typeface="Chalkboard"/>
                <a:cs typeface="Chalkboard"/>
              </a:rPr>
              <a:t>PEGASE Base de données du Ministère de l’environnement, septembre 2018</a:t>
            </a:r>
          </a:p>
        </p:txBody>
      </p:sp>
      <p:pic>
        <p:nvPicPr>
          <p:cNvPr id="3" name="Image 2">
            <a:extLst>
              <a:ext uri="{FF2B5EF4-FFF2-40B4-BE49-F238E27FC236}">
                <a16:creationId xmlns:a16="http://schemas.microsoft.com/office/drawing/2014/main" xmlns="" id="{21032115-3591-4D4B-98A8-54F33CCCD72D}"/>
              </a:ext>
            </a:extLst>
          </p:cNvPr>
          <p:cNvPicPr>
            <a:picLocks noChangeAspect="1"/>
          </p:cNvPicPr>
          <p:nvPr/>
        </p:nvPicPr>
        <p:blipFill>
          <a:blip r:embed="rId3"/>
          <a:stretch>
            <a:fillRect/>
          </a:stretch>
        </p:blipFill>
        <p:spPr>
          <a:xfrm>
            <a:off x="899592" y="1073150"/>
            <a:ext cx="6790258" cy="5130724"/>
          </a:xfrm>
          <a:prstGeom prst="rect">
            <a:avLst/>
          </a:prstGeom>
        </p:spPr>
      </p:pic>
    </p:spTree>
    <p:extLst>
      <p:ext uri="{BB962C8B-B14F-4D97-AF65-F5344CB8AC3E}">
        <p14:creationId xmlns:p14="http://schemas.microsoft.com/office/powerpoint/2010/main" val="21527788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4" name="ZoneTexte 3"/>
          <p:cNvSpPr txBox="1"/>
          <p:nvPr/>
        </p:nvSpPr>
        <p:spPr>
          <a:xfrm>
            <a:off x="683568" y="1412776"/>
            <a:ext cx="504056" cy="461665"/>
          </a:xfrm>
          <a:prstGeom prst="rect">
            <a:avLst/>
          </a:prstGeom>
          <a:solidFill>
            <a:schemeClr val="bg1"/>
          </a:solidFill>
        </p:spPr>
        <p:txBody>
          <a:bodyPr wrap="square" rtlCol="0">
            <a:spAutoFit/>
          </a:bodyPr>
          <a:lstStyle/>
          <a:p>
            <a:r>
              <a:rPr lang="fr-FR"/>
              <a:t> </a:t>
            </a:r>
            <a:r>
              <a:rPr lang="fr-FR" sz="800"/>
              <a:t> cc</a:t>
            </a:r>
          </a:p>
        </p:txBody>
      </p:sp>
      <p:sp>
        <p:nvSpPr>
          <p:cNvPr id="16" name="ZoneTexte 15"/>
          <p:cNvSpPr txBox="1"/>
          <p:nvPr/>
        </p:nvSpPr>
        <p:spPr>
          <a:xfrm>
            <a:off x="3419872" y="1844824"/>
            <a:ext cx="504056" cy="461665"/>
          </a:xfrm>
          <a:prstGeom prst="rect">
            <a:avLst/>
          </a:prstGeom>
          <a:solidFill>
            <a:schemeClr val="bg1"/>
          </a:solidFill>
        </p:spPr>
        <p:txBody>
          <a:bodyPr wrap="square" rtlCol="0">
            <a:spAutoFit/>
          </a:bodyPr>
          <a:lstStyle/>
          <a:p>
            <a:r>
              <a:rPr lang="fr-FR"/>
              <a:t> </a:t>
            </a:r>
            <a:r>
              <a:rPr lang="fr-FR" sz="800"/>
              <a:t> cc</a:t>
            </a:r>
          </a:p>
        </p:txBody>
      </p:sp>
      <p:sp>
        <p:nvSpPr>
          <p:cNvPr id="14" name="Rectangle 13"/>
          <p:cNvSpPr/>
          <p:nvPr/>
        </p:nvSpPr>
        <p:spPr>
          <a:xfrm>
            <a:off x="467544" y="1340768"/>
            <a:ext cx="8280920" cy="1846659"/>
          </a:xfrm>
          <a:prstGeom prst="rect">
            <a:avLst/>
          </a:prstGeom>
        </p:spPr>
        <p:txBody>
          <a:bodyPr wrap="square">
            <a:spAutoFit/>
          </a:bodyPr>
          <a:lstStyle/>
          <a:p>
            <a:pPr>
              <a:spcBef>
                <a:spcPts val="0"/>
              </a:spcBef>
              <a:buClr>
                <a:srgbClr val="B5D040"/>
              </a:buClr>
            </a:pPr>
            <a:r>
              <a:rPr lang="fr-FR" sz="1600" i="1">
                <a:solidFill>
                  <a:schemeClr val="tx1"/>
                </a:solidFill>
                <a:latin typeface="Chalkboard"/>
                <a:cs typeface="Chalkboard"/>
              </a:rPr>
              <a:t>Tous les coûts sont pris en compte ! </a:t>
            </a:r>
          </a:p>
          <a:p>
            <a:pPr marL="457200" indent="-457200">
              <a:spcBef>
                <a:spcPts val="0"/>
              </a:spcBef>
              <a:buClr>
                <a:srgbClr val="B5D040"/>
              </a:buClr>
              <a:buFont typeface="Wingdings" charset="0"/>
              <a:buChar char="n"/>
            </a:pPr>
            <a:r>
              <a:rPr lang="fr-FR" sz="1600">
                <a:solidFill>
                  <a:schemeClr val="tx1"/>
                </a:solidFill>
                <a:latin typeface="Century Gothic"/>
                <a:cs typeface="Century Gothic"/>
              </a:rPr>
              <a:t>Prix unitaire du kWh différent selon la source d’énergie.</a:t>
            </a:r>
          </a:p>
          <a:p>
            <a:pPr marL="457200" indent="-457200">
              <a:spcBef>
                <a:spcPts val="0"/>
              </a:spcBef>
              <a:buClr>
                <a:srgbClr val="B5D040"/>
              </a:buClr>
              <a:buFont typeface="Wingdings" charset="0"/>
              <a:buChar char="n"/>
            </a:pPr>
            <a:r>
              <a:rPr lang="fr-FR" sz="1600">
                <a:solidFill>
                  <a:schemeClr val="tx1"/>
                </a:solidFill>
                <a:latin typeface="Century Gothic"/>
                <a:cs typeface="Century Gothic"/>
              </a:rPr>
              <a:t>Rendement de l’appareil qui varie selon </a:t>
            </a:r>
            <a:r>
              <a:rPr lang="fr-FR" sz="1600" b="1">
                <a:solidFill>
                  <a:schemeClr val="tx1"/>
                </a:solidFill>
                <a:latin typeface="Century Gothic"/>
                <a:cs typeface="Century Gothic"/>
              </a:rPr>
              <a:t>l’efficience</a:t>
            </a:r>
            <a:r>
              <a:rPr lang="fr-FR" sz="1600">
                <a:solidFill>
                  <a:schemeClr val="tx1"/>
                </a:solidFill>
                <a:latin typeface="Century Gothic"/>
                <a:cs typeface="Century Gothic"/>
              </a:rPr>
              <a:t> (technologie/âge) et </a:t>
            </a:r>
            <a:r>
              <a:rPr lang="fr-FR" sz="1600" b="1">
                <a:solidFill>
                  <a:schemeClr val="tx1"/>
                </a:solidFill>
                <a:latin typeface="Century Gothic"/>
                <a:cs typeface="Century Gothic"/>
              </a:rPr>
              <a:t>l’entretien.</a:t>
            </a:r>
            <a:endParaRPr lang="fr-FR" sz="1800">
              <a:solidFill>
                <a:schemeClr val="tx1"/>
              </a:solidFill>
              <a:latin typeface="Century Gothic"/>
              <a:cs typeface="Century Gothic"/>
            </a:endParaRPr>
          </a:p>
          <a:p>
            <a:pPr marL="457200" indent="-457200">
              <a:spcBef>
                <a:spcPts val="0"/>
              </a:spcBef>
              <a:buClr>
                <a:srgbClr val="B5D040"/>
              </a:buClr>
              <a:buFont typeface="Wingdings" charset="0"/>
              <a:buChar char="n"/>
            </a:pPr>
            <a:r>
              <a:rPr lang="fr-FR" sz="1600">
                <a:solidFill>
                  <a:schemeClr val="tx1"/>
                </a:solidFill>
                <a:latin typeface="Century Gothic"/>
                <a:cs typeface="Century Gothic"/>
              </a:rPr>
              <a:t>Frais fixes annuels  : abonnement ou transport et coût de l’entretien. </a:t>
            </a:r>
          </a:p>
          <a:p>
            <a:pPr marL="457200" indent="-457200">
              <a:spcBef>
                <a:spcPts val="0"/>
              </a:spcBef>
              <a:buClr>
                <a:srgbClr val="B5D040"/>
              </a:buClr>
              <a:buFont typeface="Wingdings" charset="0"/>
              <a:buChar char="n"/>
            </a:pPr>
            <a:endParaRPr lang="fr-FR" sz="1600" i="1">
              <a:solidFill>
                <a:schemeClr val="tx1"/>
              </a:solidFill>
              <a:latin typeface="Century Gothic"/>
              <a:cs typeface="Century Gothic"/>
            </a:endParaRPr>
          </a:p>
          <a:p>
            <a:pPr marL="457200" indent="-457200">
              <a:spcBef>
                <a:spcPts val="0"/>
              </a:spcBef>
              <a:buClr>
                <a:srgbClr val="B5D040"/>
              </a:buClr>
              <a:buFont typeface="Wingdings" charset="0"/>
              <a:buChar char="n"/>
            </a:pPr>
            <a:endParaRPr lang="fr-FR" sz="1800" i="1">
              <a:solidFill>
                <a:schemeClr val="tx1"/>
              </a:solidFill>
              <a:latin typeface="Century Gothic" charset="0"/>
              <a:cs typeface="Century Gothic" charset="0"/>
            </a:endParaRPr>
          </a:p>
        </p:txBody>
      </p:sp>
      <p:pic>
        <p:nvPicPr>
          <p:cNvPr id="8"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3140968"/>
            <a:ext cx="2148086"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Image 9" descr="Capture d’écran 2015-09-18 à 11.52.3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976" y="2852936"/>
            <a:ext cx="1490092" cy="960958"/>
          </a:xfrm>
          <a:prstGeom prst="rect">
            <a:avLst/>
          </a:prstGeom>
        </p:spPr>
      </p:pic>
      <p:pic>
        <p:nvPicPr>
          <p:cNvPr id="12" name="Image 11" descr="Capture d’écran 2015-09-18 à 11.53.2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8024" y="3933056"/>
            <a:ext cx="650303" cy="1364051"/>
          </a:xfrm>
          <a:prstGeom prst="rect">
            <a:avLst/>
          </a:prstGeom>
        </p:spPr>
      </p:pic>
      <p:sp>
        <p:nvSpPr>
          <p:cNvPr id="2" name="Espace réservé du numéro de diapositive 1"/>
          <p:cNvSpPr>
            <a:spLocks noGrp="1"/>
          </p:cNvSpPr>
          <p:nvPr>
            <p:ph type="sldNum" sz="quarter" idx="4"/>
          </p:nvPr>
        </p:nvSpPr>
        <p:spPr/>
        <p:txBody>
          <a:bodyPr/>
          <a:lstStyle/>
          <a:p>
            <a:fld id="{2F9A5648-B596-C640-B495-5D9F694734BC}" type="slidenum">
              <a:rPr lang="fr-FR" smtClean="0"/>
              <a:pPr/>
              <a:t>58</a:t>
            </a:fld>
            <a:endParaRPr lang="fr-FR"/>
          </a:p>
        </p:txBody>
      </p:sp>
      <p:sp>
        <p:nvSpPr>
          <p:cNvPr id="15" name="Text Box 1"/>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Energie</a:t>
            </a:r>
          </a:p>
          <a:p>
            <a:pPr>
              <a:buClrTx/>
              <a:buFontTx/>
              <a:buNone/>
            </a:pPr>
            <a:r>
              <a:rPr lang="fr-FR" b="1">
                <a:solidFill>
                  <a:srgbClr val="FF0000"/>
                </a:solidFill>
                <a:effectLst>
                  <a:outerShdw blurRad="38100" dist="38100" dir="2700000" algn="tl">
                    <a:srgbClr val="DDDDDD"/>
                  </a:outerShdw>
                </a:effectLst>
                <a:latin typeface="Century Gothic" charset="0"/>
              </a:rPr>
              <a:t>Coût global de la facture de chauffage en €/an</a:t>
            </a:r>
          </a:p>
        </p:txBody>
      </p:sp>
    </p:spTree>
    <p:extLst>
      <p:ext uri="{BB962C8B-B14F-4D97-AF65-F5344CB8AC3E}">
        <p14:creationId xmlns:p14="http://schemas.microsoft.com/office/powerpoint/2010/main" val="356776223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4" name="ZoneTexte 3"/>
          <p:cNvSpPr txBox="1"/>
          <p:nvPr/>
        </p:nvSpPr>
        <p:spPr>
          <a:xfrm>
            <a:off x="683568" y="1412776"/>
            <a:ext cx="504056" cy="461665"/>
          </a:xfrm>
          <a:prstGeom prst="rect">
            <a:avLst/>
          </a:prstGeom>
          <a:solidFill>
            <a:schemeClr val="bg1"/>
          </a:solidFill>
        </p:spPr>
        <p:txBody>
          <a:bodyPr wrap="square" rtlCol="0">
            <a:spAutoFit/>
          </a:bodyPr>
          <a:lstStyle/>
          <a:p>
            <a:r>
              <a:rPr lang="fr-FR"/>
              <a:t> </a:t>
            </a:r>
            <a:r>
              <a:rPr lang="fr-FR" sz="800"/>
              <a:t> cc</a:t>
            </a:r>
          </a:p>
        </p:txBody>
      </p:sp>
      <p:sp>
        <p:nvSpPr>
          <p:cNvPr id="16" name="ZoneTexte 15"/>
          <p:cNvSpPr txBox="1"/>
          <p:nvPr/>
        </p:nvSpPr>
        <p:spPr>
          <a:xfrm>
            <a:off x="3419872" y="1844824"/>
            <a:ext cx="504056" cy="461665"/>
          </a:xfrm>
          <a:prstGeom prst="rect">
            <a:avLst/>
          </a:prstGeom>
          <a:solidFill>
            <a:schemeClr val="bg1"/>
          </a:solidFill>
        </p:spPr>
        <p:txBody>
          <a:bodyPr wrap="square" rtlCol="0">
            <a:spAutoFit/>
          </a:bodyPr>
          <a:lstStyle/>
          <a:p>
            <a:r>
              <a:rPr lang="fr-FR"/>
              <a:t> </a:t>
            </a:r>
            <a:r>
              <a:rPr lang="fr-FR" sz="800"/>
              <a:t> cc</a:t>
            </a:r>
          </a:p>
        </p:txBody>
      </p:sp>
      <p:sp>
        <p:nvSpPr>
          <p:cNvPr id="5" name="Espace réservé du numéro de diapositive 4"/>
          <p:cNvSpPr>
            <a:spLocks noGrp="1"/>
          </p:cNvSpPr>
          <p:nvPr>
            <p:ph type="sldNum" sz="quarter" idx="4"/>
          </p:nvPr>
        </p:nvSpPr>
        <p:spPr/>
        <p:txBody>
          <a:bodyPr/>
          <a:lstStyle/>
          <a:p>
            <a:fld id="{2F9A5648-B596-C640-B495-5D9F694734BC}" type="slidenum">
              <a:rPr lang="fr-FR" smtClean="0"/>
              <a:pPr/>
              <a:t>59</a:t>
            </a:fld>
            <a:endParaRPr lang="fr-FR"/>
          </a:p>
        </p:txBody>
      </p:sp>
      <p:sp>
        <p:nvSpPr>
          <p:cNvPr id="17" name="Rectangle 16"/>
          <p:cNvSpPr/>
          <p:nvPr/>
        </p:nvSpPr>
        <p:spPr>
          <a:xfrm>
            <a:off x="611560" y="980728"/>
            <a:ext cx="8280920" cy="584776"/>
          </a:xfrm>
          <a:prstGeom prst="rect">
            <a:avLst/>
          </a:prstGeom>
        </p:spPr>
        <p:txBody>
          <a:bodyPr wrap="square">
            <a:spAutoFit/>
          </a:bodyPr>
          <a:lstStyle/>
          <a:p>
            <a:pPr>
              <a:spcBef>
                <a:spcPts val="0"/>
              </a:spcBef>
              <a:buClr>
                <a:srgbClr val="B5D040"/>
              </a:buClr>
            </a:pPr>
            <a:r>
              <a:rPr lang="fr-FR" sz="1600" i="1">
                <a:solidFill>
                  <a:schemeClr val="tx1"/>
                </a:solidFill>
                <a:latin typeface="Chalkboard"/>
                <a:cs typeface="Chalkboard"/>
              </a:rPr>
              <a:t>Maison 80 m2, consommation moyenne 110 kWh/m2.an soit 8 800 kWh/an</a:t>
            </a:r>
            <a:br>
              <a:rPr lang="fr-FR" sz="1600" i="1">
                <a:solidFill>
                  <a:schemeClr val="tx1"/>
                </a:solidFill>
                <a:latin typeface="Chalkboard"/>
                <a:cs typeface="Chalkboard"/>
              </a:rPr>
            </a:br>
            <a:endParaRPr lang="fr-FR" sz="1600" i="1">
              <a:solidFill>
                <a:schemeClr val="tx1"/>
              </a:solidFill>
              <a:latin typeface="Chalkboard"/>
              <a:cs typeface="Chalkboard"/>
            </a:endParaRPr>
          </a:p>
        </p:txBody>
      </p:sp>
      <p:sp>
        <p:nvSpPr>
          <p:cNvPr id="14" name="ZoneTexte 13"/>
          <p:cNvSpPr txBox="1"/>
          <p:nvPr/>
        </p:nvSpPr>
        <p:spPr>
          <a:xfrm>
            <a:off x="1187624" y="6381328"/>
            <a:ext cx="7093352" cy="338554"/>
          </a:xfrm>
          <a:prstGeom prst="rect">
            <a:avLst/>
          </a:prstGeom>
          <a:noFill/>
        </p:spPr>
        <p:txBody>
          <a:bodyPr wrap="none" rtlCol="0">
            <a:spAutoFit/>
          </a:bodyPr>
          <a:lstStyle/>
          <a:p>
            <a:r>
              <a:rPr lang="fr-FR" sz="1600" i="1">
                <a:solidFill>
                  <a:schemeClr val="tx1"/>
                </a:solidFill>
                <a:latin typeface="Chalkboard"/>
                <a:cs typeface="Chalkboard"/>
              </a:rPr>
              <a:t>PEGASE Base de données du Ministère de l’environnement, septembre 2018</a:t>
            </a:r>
          </a:p>
        </p:txBody>
      </p:sp>
      <p:sp>
        <p:nvSpPr>
          <p:cNvPr id="10" name="Text Box 1">
            <a:extLst>
              <a:ext uri="{FF2B5EF4-FFF2-40B4-BE49-F238E27FC236}">
                <a16:creationId xmlns:a16="http://schemas.microsoft.com/office/drawing/2014/main" xmlns="" id="{BBE9DCA9-DF00-324B-BC48-BA176AC47877}"/>
              </a:ext>
            </a:extLst>
          </p:cNvPr>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Energie</a:t>
            </a:r>
          </a:p>
          <a:p>
            <a:pPr>
              <a:buClrTx/>
              <a:buFontTx/>
              <a:buNone/>
            </a:pPr>
            <a:r>
              <a:rPr lang="fr-FR" b="1">
                <a:solidFill>
                  <a:srgbClr val="FF0000"/>
                </a:solidFill>
                <a:effectLst>
                  <a:outerShdw blurRad="38100" dist="38100" dir="2700000" algn="tl">
                    <a:srgbClr val="DDDDDD"/>
                  </a:outerShdw>
                </a:effectLst>
                <a:latin typeface="Century Gothic" charset="0"/>
              </a:rPr>
              <a:t>Coût global de la facture de chauffage en €/an</a:t>
            </a:r>
          </a:p>
        </p:txBody>
      </p:sp>
      <p:pic>
        <p:nvPicPr>
          <p:cNvPr id="3" name="Image 2">
            <a:extLst>
              <a:ext uri="{FF2B5EF4-FFF2-40B4-BE49-F238E27FC236}">
                <a16:creationId xmlns:a16="http://schemas.microsoft.com/office/drawing/2014/main" xmlns="" id="{C1853DC1-59A6-A14D-BC4C-2220E43C446D}"/>
              </a:ext>
            </a:extLst>
          </p:cNvPr>
          <p:cNvPicPr>
            <a:picLocks noChangeAspect="1"/>
          </p:cNvPicPr>
          <p:nvPr/>
        </p:nvPicPr>
        <p:blipFill>
          <a:blip r:embed="rId5"/>
          <a:stretch>
            <a:fillRect/>
          </a:stretch>
        </p:blipFill>
        <p:spPr>
          <a:xfrm>
            <a:off x="1390502" y="1393825"/>
            <a:ext cx="6514554" cy="4751792"/>
          </a:xfrm>
          <a:prstGeom prst="rect">
            <a:avLst/>
          </a:prstGeom>
        </p:spPr>
      </p:pic>
    </p:spTree>
    <p:extLst>
      <p:ext uri="{BB962C8B-B14F-4D97-AF65-F5344CB8AC3E}">
        <p14:creationId xmlns:p14="http://schemas.microsoft.com/office/powerpoint/2010/main" val="127786437"/>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27E47715-2F62-3F41-9555-4939EC8ECBD4}"/>
              </a:ext>
            </a:extLst>
          </p:cNvPr>
          <p:cNvSpPr>
            <a:spLocks noGrp="1"/>
          </p:cNvSpPr>
          <p:nvPr>
            <p:ph type="sldNum" sz="quarter" idx="4"/>
          </p:nvPr>
        </p:nvSpPr>
        <p:spPr/>
        <p:txBody>
          <a:bodyPr/>
          <a:lstStyle/>
          <a:p>
            <a:fld id="{2F9A5648-B596-C640-B495-5D9F694734BC}" type="slidenum">
              <a:rPr lang="fr-FR" smtClean="0"/>
              <a:pPr/>
              <a:t>6</a:t>
            </a:fld>
            <a:endParaRPr lang="fr-FR"/>
          </a:p>
        </p:txBody>
      </p:sp>
      <p:pic>
        <p:nvPicPr>
          <p:cNvPr id="3" name="Image 2">
            <a:extLst>
              <a:ext uri="{FF2B5EF4-FFF2-40B4-BE49-F238E27FC236}">
                <a16:creationId xmlns:a16="http://schemas.microsoft.com/office/drawing/2014/main" xmlns="" id="{92EC1D1D-917A-9643-BF82-290D2A657F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4385167"/>
            <a:ext cx="2534525" cy="2520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xmlns="" id="{50D136BD-0227-2B4F-9E9C-A679D2BDED7B}"/>
              </a:ext>
            </a:extLst>
          </p:cNvPr>
          <p:cNvSpPr/>
          <p:nvPr/>
        </p:nvSpPr>
        <p:spPr>
          <a:xfrm>
            <a:off x="539552" y="1196752"/>
            <a:ext cx="8280920" cy="3570208"/>
          </a:xfrm>
          <a:prstGeom prst="rect">
            <a:avLst/>
          </a:prstGeom>
        </p:spPr>
        <p:txBody>
          <a:bodyPr wrap="square">
            <a:spAutoFit/>
          </a:bodyPr>
          <a:lstStyle/>
          <a:p>
            <a:pPr>
              <a:spcBef>
                <a:spcPts val="0"/>
              </a:spcBef>
              <a:buClr>
                <a:srgbClr val="B5D040"/>
              </a:buClr>
            </a:pPr>
            <a:r>
              <a:rPr lang="fr-FR" sz="1800" i="1">
                <a:solidFill>
                  <a:srgbClr val="000000"/>
                </a:solidFill>
                <a:latin typeface="Chalkboard"/>
              </a:rPr>
              <a:t>En bref</a:t>
            </a:r>
          </a:p>
          <a:p>
            <a:pPr marL="457200" indent="-457200">
              <a:spcBef>
                <a:spcPts val="0"/>
              </a:spcBef>
              <a:buClr>
                <a:srgbClr val="B5D040"/>
              </a:buClr>
              <a:buFont typeface="Wingdings" charset="0"/>
              <a:buChar char="n"/>
            </a:pPr>
            <a:r>
              <a:rPr lang="fr-FR" sz="1600">
                <a:solidFill>
                  <a:schemeClr val="tx1"/>
                </a:solidFill>
                <a:latin typeface="Century Gothic"/>
                <a:cs typeface="Century Gothic"/>
              </a:rPr>
              <a:t>Conseils </a:t>
            </a:r>
            <a:r>
              <a:rPr lang="fr-FR" sz="1600" b="1">
                <a:solidFill>
                  <a:schemeClr val="tx1"/>
                </a:solidFill>
                <a:latin typeface="Century Gothic"/>
                <a:cs typeface="Century Gothic"/>
              </a:rPr>
              <a:t>gratuits et indépendants </a:t>
            </a:r>
            <a:r>
              <a:rPr lang="fr-FR" sz="1600">
                <a:solidFill>
                  <a:schemeClr val="tx1"/>
                </a:solidFill>
                <a:latin typeface="Century Gothic"/>
                <a:cs typeface="Century Gothic"/>
              </a:rPr>
              <a:t>sur toutes questions relatives à l’énergie dans l’habitat financés par Toulouse Métropole, l’ADEME et la Région</a:t>
            </a:r>
          </a:p>
          <a:p>
            <a:pPr marL="457200" indent="-457200">
              <a:spcBef>
                <a:spcPts val="0"/>
              </a:spcBef>
              <a:buClr>
                <a:srgbClr val="B5D040"/>
              </a:buClr>
              <a:buFont typeface="Wingdings" charset="0"/>
              <a:buChar char="n"/>
            </a:pPr>
            <a:r>
              <a:rPr lang="fr-FR" sz="1600" b="1">
                <a:solidFill>
                  <a:schemeClr val="tx1"/>
                </a:solidFill>
                <a:latin typeface="Century Gothic"/>
                <a:cs typeface="Century Gothic"/>
              </a:rPr>
              <a:t>4 Conseillers </a:t>
            </a:r>
            <a:r>
              <a:rPr lang="fr-FR" sz="1600">
                <a:solidFill>
                  <a:schemeClr val="tx1"/>
                </a:solidFill>
                <a:latin typeface="Century Gothic"/>
                <a:cs typeface="Century Gothic"/>
              </a:rPr>
              <a:t>avec pour spécialités…</a:t>
            </a:r>
          </a:p>
          <a:p>
            <a:pPr marL="1080000" indent="-457200">
              <a:spcBef>
                <a:spcPts val="0"/>
              </a:spcBef>
              <a:buClr>
                <a:srgbClr val="B5D040"/>
              </a:buClr>
              <a:buFont typeface="Wingdings" pitchFamily="2" charset="2"/>
              <a:buChar char="Ø"/>
            </a:pPr>
            <a:r>
              <a:rPr lang="fr-FR" sz="1600" i="1">
                <a:solidFill>
                  <a:schemeClr val="tx1"/>
                </a:solidFill>
                <a:latin typeface="Century Gothic"/>
              </a:rPr>
              <a:t>Copropriété :</a:t>
            </a:r>
            <a:r>
              <a:rPr lang="fr-FR" sz="1600">
                <a:solidFill>
                  <a:schemeClr val="tx1"/>
                </a:solidFill>
                <a:latin typeface="Century Gothic"/>
              </a:rPr>
              <a:t> Anthony BROC, Rémi GAYRARD, et Mathieu OULMONT </a:t>
            </a:r>
          </a:p>
          <a:p>
            <a:pPr marL="1080000" indent="-457200">
              <a:spcBef>
                <a:spcPts val="0"/>
              </a:spcBef>
              <a:buClr>
                <a:srgbClr val="B5D040"/>
              </a:buClr>
              <a:buFont typeface="Wingdings" pitchFamily="2" charset="2"/>
              <a:buChar char="Ø"/>
            </a:pPr>
            <a:r>
              <a:rPr lang="fr-FR" sz="1600" i="1">
                <a:solidFill>
                  <a:schemeClr val="tx1"/>
                </a:solidFill>
                <a:latin typeface="Century Gothic"/>
              </a:rPr>
              <a:t>Précarité énergétique </a:t>
            </a:r>
            <a:r>
              <a:rPr lang="fr-FR" sz="1600">
                <a:solidFill>
                  <a:schemeClr val="tx1"/>
                </a:solidFill>
                <a:latin typeface="Century Gothic"/>
              </a:rPr>
              <a:t>: Sandrine LAMBERT</a:t>
            </a:r>
          </a:p>
          <a:p>
            <a:pPr marL="1080000" indent="-457200">
              <a:spcBef>
                <a:spcPts val="0"/>
              </a:spcBef>
              <a:buClr>
                <a:srgbClr val="B5D040"/>
              </a:buClr>
              <a:buFont typeface="Wingdings" pitchFamily="2" charset="2"/>
              <a:buChar char="Ø"/>
            </a:pPr>
            <a:endParaRPr lang="fr-FR" sz="1600">
              <a:solidFill>
                <a:schemeClr val="tx1"/>
              </a:solidFill>
              <a:latin typeface="Century Gothic"/>
            </a:endParaRPr>
          </a:p>
          <a:p>
            <a:pPr marL="457200" indent="-457200">
              <a:spcBef>
                <a:spcPts val="0"/>
              </a:spcBef>
              <a:buClr>
                <a:srgbClr val="B5D040"/>
              </a:buClr>
              <a:buFont typeface="Wingdings" charset="0"/>
              <a:buChar char="n"/>
            </a:pPr>
            <a:r>
              <a:rPr lang="fr-FR" sz="1600">
                <a:solidFill>
                  <a:schemeClr val="tx1"/>
                </a:solidFill>
                <a:latin typeface="Century Gothic"/>
              </a:rPr>
              <a:t>Permanences : téléphone, entretien individuel et mail</a:t>
            </a:r>
            <a:br>
              <a:rPr lang="fr-FR" sz="1600">
                <a:solidFill>
                  <a:schemeClr val="tx1"/>
                </a:solidFill>
                <a:latin typeface="Century Gothic"/>
              </a:rPr>
            </a:br>
            <a:r>
              <a:rPr lang="fr-FR" sz="1600" i="1">
                <a:solidFill>
                  <a:schemeClr val="tx1"/>
                </a:solidFill>
                <a:latin typeface="Century Gothic"/>
              </a:rPr>
              <a:t>Priorités, bonnes pratiques et signes de qualité (artisans, équipements ou matériaux), avis sur les devis et renseignement sur les aides financ</a:t>
            </a:r>
            <a:r>
              <a:rPr lang="fr-FR" sz="1600">
                <a:solidFill>
                  <a:schemeClr val="tx1"/>
                </a:solidFill>
                <a:latin typeface="Century Gothic"/>
              </a:rPr>
              <a:t>ières</a:t>
            </a:r>
          </a:p>
          <a:p>
            <a:pPr marL="457200" indent="-457200">
              <a:spcBef>
                <a:spcPts val="0"/>
              </a:spcBef>
              <a:buClr>
                <a:srgbClr val="B5D040"/>
              </a:buClr>
              <a:buFont typeface="Wingdings" charset="0"/>
              <a:buChar char="n"/>
            </a:pPr>
            <a:r>
              <a:rPr lang="fr-FR" sz="1600">
                <a:solidFill>
                  <a:schemeClr val="tx1"/>
                </a:solidFill>
                <a:latin typeface="Century Gothic"/>
              </a:rPr>
              <a:t>Animations auprès des particuliers : stands, ateliers, conférences, visites de maisons exemplaires.</a:t>
            </a:r>
          </a:p>
          <a:p>
            <a:pPr marL="457200" indent="-457200">
              <a:spcBef>
                <a:spcPts val="0"/>
              </a:spcBef>
              <a:buClr>
                <a:srgbClr val="B5D040"/>
              </a:buClr>
              <a:buFont typeface="Wingdings" charset="0"/>
              <a:buChar char="n"/>
            </a:pPr>
            <a:r>
              <a:rPr lang="fr-FR" sz="1600">
                <a:solidFill>
                  <a:schemeClr val="tx1"/>
                </a:solidFill>
                <a:latin typeface="Century Gothic"/>
              </a:rPr>
              <a:t>Sessions d’informations/formations : syndic de copropriété et travailleurs sociaux</a:t>
            </a:r>
          </a:p>
        </p:txBody>
      </p:sp>
      <p:sp>
        <p:nvSpPr>
          <p:cNvPr id="5" name="Text Box 1">
            <a:extLst>
              <a:ext uri="{FF2B5EF4-FFF2-40B4-BE49-F238E27FC236}">
                <a16:creationId xmlns:a16="http://schemas.microsoft.com/office/drawing/2014/main" xmlns="" id="{016B40E4-B9AE-FC4F-B440-00E6D4A218FC}"/>
              </a:ext>
            </a:extLst>
          </p:cNvPr>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2800" b="1">
                <a:solidFill>
                  <a:srgbClr val="FF0000"/>
                </a:solidFill>
                <a:effectLst>
                  <a:outerShdw blurRad="38100" dist="38100" dir="2700000" algn="tl">
                    <a:srgbClr val="DDDDDD"/>
                  </a:outerShdw>
                </a:effectLst>
                <a:latin typeface="Century Gothic" charset="0"/>
              </a:rPr>
              <a:t>Présentation de l’Espace Info Energie</a:t>
            </a:r>
          </a:p>
        </p:txBody>
      </p:sp>
    </p:spTree>
    <p:extLst>
      <p:ext uri="{BB962C8B-B14F-4D97-AF65-F5344CB8AC3E}">
        <p14:creationId xmlns:p14="http://schemas.microsoft.com/office/powerpoint/2010/main" val="39222102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2F9A5648-B596-C640-B495-5D9F694734BC}" type="slidenum">
              <a:rPr lang="fr-FR" smtClean="0"/>
              <a:pPr/>
              <a:t>60</a:t>
            </a:fld>
            <a:endParaRPr lang="fr-FR"/>
          </a:p>
        </p:txBody>
      </p:sp>
      <p:sp>
        <p:nvSpPr>
          <p:cNvPr id="3" name="ZoneTexte 2"/>
          <p:cNvSpPr txBox="1"/>
          <p:nvPr/>
        </p:nvSpPr>
        <p:spPr>
          <a:xfrm>
            <a:off x="395536" y="1844824"/>
            <a:ext cx="8424936" cy="1477328"/>
          </a:xfrm>
          <a:prstGeom prst="rect">
            <a:avLst/>
          </a:prstGeom>
          <a:noFill/>
        </p:spPr>
        <p:txBody>
          <a:bodyPr wrap="square" rtlCol="0">
            <a:spAutoFit/>
          </a:bodyPr>
          <a:lstStyle/>
          <a:p>
            <a:pPr marL="285750" indent="-285750">
              <a:spcBef>
                <a:spcPts val="0"/>
              </a:spcBef>
              <a:buClr>
                <a:srgbClr val="B5D040"/>
              </a:buClr>
              <a:buFont typeface="Arial" panose="020B0604020202020204" pitchFamily="34" charset="0"/>
              <a:buChar char="•"/>
            </a:pPr>
            <a:r>
              <a:rPr lang="fr-FR" sz="1800" i="1">
                <a:solidFill>
                  <a:schemeClr val="tx1"/>
                </a:solidFill>
                <a:latin typeface="Chalkboard"/>
                <a:cs typeface="Chalkboard"/>
              </a:rPr>
              <a:t>Chauffage</a:t>
            </a:r>
          </a:p>
          <a:p>
            <a:pPr marL="285750" indent="-285750">
              <a:spcBef>
                <a:spcPts val="0"/>
              </a:spcBef>
              <a:buClr>
                <a:srgbClr val="B5D040"/>
              </a:buClr>
              <a:buFont typeface="Arial" panose="020B0604020202020204" pitchFamily="34" charset="0"/>
              <a:buChar char="•"/>
            </a:pPr>
            <a:r>
              <a:rPr lang="fr-FR" sz="1800" i="1">
                <a:solidFill>
                  <a:schemeClr val="tx1"/>
                </a:solidFill>
                <a:latin typeface="Chalkboard"/>
                <a:cs typeface="Chalkboard"/>
              </a:rPr>
              <a:t>Electricité spécifique</a:t>
            </a:r>
            <a:br>
              <a:rPr lang="fr-FR" sz="1800" i="1">
                <a:solidFill>
                  <a:schemeClr val="tx1"/>
                </a:solidFill>
                <a:latin typeface="Chalkboard"/>
                <a:cs typeface="Chalkboard"/>
              </a:rPr>
            </a:br>
            <a:r>
              <a:rPr lang="fr-FR" sz="1800" i="1">
                <a:solidFill>
                  <a:schemeClr val="tx1"/>
                </a:solidFill>
                <a:latin typeface="Chalkboard"/>
                <a:cs typeface="Chalkboard"/>
              </a:rPr>
              <a:t>Eau et eau chaude sanitaire</a:t>
            </a:r>
          </a:p>
          <a:p>
            <a:pPr marL="285750" indent="-285750">
              <a:spcBef>
                <a:spcPts val="0"/>
              </a:spcBef>
              <a:buClr>
                <a:srgbClr val="B5D040"/>
              </a:buClr>
              <a:buFont typeface="Arial" panose="020B0604020202020204" pitchFamily="34" charset="0"/>
              <a:buChar char="•"/>
            </a:pPr>
            <a:r>
              <a:rPr lang="fr-FR" sz="1800" i="1">
                <a:solidFill>
                  <a:schemeClr val="tx1"/>
                </a:solidFill>
                <a:latin typeface="Chalkboard"/>
                <a:cs typeface="Chalkboard"/>
              </a:rPr>
              <a:t>Cuisson</a:t>
            </a:r>
            <a:endParaRPr lang="fr-FR" sz="1800">
              <a:solidFill>
                <a:srgbClr val="000000"/>
              </a:solidFill>
              <a:latin typeface="Century Gothic"/>
              <a:cs typeface="Century Gothic"/>
            </a:endParaRPr>
          </a:p>
          <a:p>
            <a:pPr>
              <a:buClr>
                <a:srgbClr val="660066"/>
              </a:buClr>
            </a:pPr>
            <a:endParaRPr lang="fr-FR" sz="1800">
              <a:solidFill>
                <a:srgbClr val="000000"/>
              </a:solidFill>
              <a:latin typeface="Century Gothic"/>
              <a:cs typeface="Century Gothic"/>
            </a:endParaRPr>
          </a:p>
        </p:txBody>
      </p:sp>
      <p:pic>
        <p:nvPicPr>
          <p:cNvPr id="4" name="Image 3" descr="chauff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3645024"/>
            <a:ext cx="2361862" cy="1440160"/>
          </a:xfrm>
          <a:prstGeom prst="rect">
            <a:avLst/>
          </a:prstGeom>
        </p:spPr>
      </p:pic>
      <p:pic>
        <p:nvPicPr>
          <p:cNvPr id="7" name="Image 6" descr="Electricité 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242" y="3501008"/>
            <a:ext cx="2076504" cy="1656184"/>
          </a:xfrm>
          <a:prstGeom prst="rect">
            <a:avLst/>
          </a:prstGeom>
        </p:spPr>
      </p:pic>
      <p:pic>
        <p:nvPicPr>
          <p:cNvPr id="8" name="Image 7"/>
          <p:cNvPicPr/>
          <p:nvPr/>
        </p:nvPicPr>
        <p:blipFill>
          <a:blip r:embed="rId4">
            <a:extLst>
              <a:ext uri="{28A0092B-C50C-407E-A947-70E740481C1C}">
                <a14:useLocalDpi xmlns:a14="http://schemas.microsoft.com/office/drawing/2010/main"/>
              </a:ext>
            </a:extLst>
          </a:blip>
          <a:stretch>
            <a:fillRect/>
          </a:stretch>
        </p:blipFill>
        <p:spPr>
          <a:xfrm>
            <a:off x="4860032" y="3573016"/>
            <a:ext cx="1632506" cy="1440160"/>
          </a:xfrm>
          <a:prstGeom prst="rect">
            <a:avLst/>
          </a:prstGeom>
        </p:spPr>
      </p:pic>
      <p:pic>
        <p:nvPicPr>
          <p:cNvPr id="9" name="Image 8" descr="Capture d’écran 2015-09-17 à 17.23.21.png"/>
          <p:cNvPicPr/>
          <p:nvPr/>
        </p:nvPicPr>
        <p:blipFill>
          <a:blip r:embed="rId5">
            <a:extLst>
              <a:ext uri="{28A0092B-C50C-407E-A947-70E740481C1C}">
                <a14:useLocalDpi xmlns:a14="http://schemas.microsoft.com/office/drawing/2010/main" val="0"/>
              </a:ext>
            </a:extLst>
          </a:blip>
          <a:stretch>
            <a:fillRect/>
          </a:stretch>
        </p:blipFill>
        <p:spPr>
          <a:xfrm>
            <a:off x="6660232" y="3573016"/>
            <a:ext cx="2171745" cy="1440160"/>
          </a:xfrm>
          <a:prstGeom prst="rect">
            <a:avLst/>
          </a:prstGeom>
        </p:spPr>
      </p:pic>
      <p:sp>
        <p:nvSpPr>
          <p:cNvPr id="10" name="Text Box 1"/>
          <p:cNvSpPr txBox="1">
            <a:spLocks noChangeArrowheads="1"/>
          </p:cNvSpPr>
          <p:nvPr/>
        </p:nvSpPr>
        <p:spPr bwMode="auto">
          <a:xfrm>
            <a:off x="755576" y="404664"/>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2800" b="1">
                <a:solidFill>
                  <a:srgbClr val="FF0000"/>
                </a:solidFill>
                <a:effectLst>
                  <a:outerShdw blurRad="38100" dist="38100" dir="2700000" algn="tl">
                    <a:srgbClr val="DDDDDD"/>
                  </a:outerShdw>
                </a:effectLst>
                <a:latin typeface="Century Gothic" charset="0"/>
              </a:rPr>
              <a:t>Postes de consommation : </a:t>
            </a:r>
            <a:br>
              <a:rPr lang="fr-FR" sz="2800" b="1">
                <a:solidFill>
                  <a:srgbClr val="FF0000"/>
                </a:solidFill>
                <a:effectLst>
                  <a:outerShdw blurRad="38100" dist="38100" dir="2700000" algn="tl">
                    <a:srgbClr val="DDDDDD"/>
                  </a:outerShdw>
                </a:effectLst>
                <a:latin typeface="Century Gothic" charset="0"/>
              </a:rPr>
            </a:br>
            <a:r>
              <a:rPr lang="fr-FR" sz="2800" b="1">
                <a:solidFill>
                  <a:srgbClr val="FF0000"/>
                </a:solidFill>
                <a:effectLst>
                  <a:outerShdw blurRad="38100" dist="38100" dir="2700000" algn="tl">
                    <a:srgbClr val="DDDDDD"/>
                  </a:outerShdw>
                </a:effectLst>
                <a:latin typeface="Century Gothic" charset="0"/>
              </a:rPr>
              <a:t>variables et ratios de consommation </a:t>
            </a:r>
          </a:p>
        </p:txBody>
      </p:sp>
      <p:sp>
        <p:nvSpPr>
          <p:cNvPr id="11" name="ZoneTexte 10">
            <a:extLst>
              <a:ext uri="{FF2B5EF4-FFF2-40B4-BE49-F238E27FC236}">
                <a16:creationId xmlns:a16="http://schemas.microsoft.com/office/drawing/2014/main" xmlns="" id="{3A7432E2-159A-BC40-90BB-E895E0031438}"/>
              </a:ext>
            </a:extLst>
          </p:cNvPr>
          <p:cNvSpPr txBox="1"/>
          <p:nvPr/>
        </p:nvSpPr>
        <p:spPr>
          <a:xfrm>
            <a:off x="683568" y="5589240"/>
            <a:ext cx="7848872" cy="523220"/>
          </a:xfrm>
          <a:prstGeom prst="rect">
            <a:avLst/>
          </a:prstGeom>
          <a:noFill/>
        </p:spPr>
        <p:txBody>
          <a:bodyPr wrap="square" rtlCol="0">
            <a:spAutoFit/>
          </a:bodyPr>
          <a:lstStyle/>
          <a:p>
            <a:r>
              <a:rPr lang="fr-FR" sz="1400" i="1">
                <a:solidFill>
                  <a:schemeClr val="tx1"/>
                </a:solidFill>
                <a:latin typeface="Chalkboard"/>
                <a:cs typeface="Chalkboard"/>
              </a:rPr>
              <a:t>Ratios de consommation : sources…</a:t>
            </a:r>
            <a:br>
              <a:rPr lang="fr-FR" sz="1400" i="1">
                <a:solidFill>
                  <a:schemeClr val="tx1"/>
                </a:solidFill>
                <a:latin typeface="Chalkboard"/>
                <a:cs typeface="Chalkboard"/>
              </a:rPr>
            </a:br>
            <a:r>
              <a:rPr lang="fr-FR" sz="1400" i="1">
                <a:solidFill>
                  <a:schemeClr val="tx1"/>
                </a:solidFill>
                <a:latin typeface="Chalkboard"/>
                <a:cs typeface="Chalkboard"/>
              </a:rPr>
              <a:t>RAPPEL, Franck DIMITROPOULOS et le bureau d’études Ecologie Urbaine Toulouse</a:t>
            </a:r>
          </a:p>
        </p:txBody>
      </p:sp>
    </p:spTree>
    <p:extLst>
      <p:ext uri="{BB962C8B-B14F-4D97-AF65-F5344CB8AC3E}">
        <p14:creationId xmlns:p14="http://schemas.microsoft.com/office/powerpoint/2010/main" val="26389750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2F9A5648-B596-C640-B495-5D9F694734BC}" type="slidenum">
              <a:rPr lang="fr-FR" smtClean="0"/>
              <a:pPr/>
              <a:t>61</a:t>
            </a:fld>
            <a:endParaRPr lang="fr-FR"/>
          </a:p>
        </p:txBody>
      </p:sp>
      <p:sp>
        <p:nvSpPr>
          <p:cNvPr id="3"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4" name="Espace réservé du numéro de diapositive 3"/>
          <p:cNvSpPr txBox="1">
            <a:spLocks/>
          </p:cNvSpPr>
          <p:nvPr/>
        </p:nvSpPr>
        <p:spPr>
          <a:xfrm>
            <a:off x="8532440" y="6492875"/>
            <a:ext cx="635000" cy="365125"/>
          </a:xfrm>
          <a:prstGeom prst="rect">
            <a:avLst/>
          </a:prstGeom>
        </p:spPr>
        <p:txBody>
          <a:bodyPr vert="horz" lIns="91440" tIns="45720" rIns="91440" bIns="45720" rtlCol="0" anchor="ctr"/>
          <a:lstStyle>
            <a:defPPr>
              <a:defRPr lang="en-GB"/>
            </a:defPPr>
            <a:lvl1pPr algn="r" defTabSz="449263" rtl="0" fontAlgn="base">
              <a:spcBef>
                <a:spcPct val="0"/>
              </a:spcBef>
              <a:spcAft>
                <a:spcPct val="0"/>
              </a:spcAft>
              <a:buClr>
                <a:srgbClr val="000000"/>
              </a:buClr>
              <a:buSzPct val="100000"/>
              <a:buFont typeface="Times New Roman" charset="0"/>
              <a:defRPr sz="1200" kern="1200">
                <a:solidFill>
                  <a:srgbClr val="000000"/>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a:lstStyle>
          <a:p>
            <a:fld id="{2F9A5648-B596-C640-B495-5D9F694734BC}" type="slidenum">
              <a:rPr lang="fr-FR" smtClean="0"/>
              <a:pPr/>
              <a:t>61</a:t>
            </a:fld>
            <a:endParaRPr lang="fr-FR"/>
          </a:p>
        </p:txBody>
      </p:sp>
      <p:sp>
        <p:nvSpPr>
          <p:cNvPr id="5" name="Text Box 1"/>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Postes de consommation : variables et ratios de consommation</a:t>
            </a:r>
          </a:p>
          <a:p>
            <a:pPr>
              <a:buClrTx/>
              <a:buFontTx/>
              <a:buNone/>
            </a:pPr>
            <a:r>
              <a:rPr lang="fr-FR" b="1">
                <a:solidFill>
                  <a:srgbClr val="FF0000"/>
                </a:solidFill>
                <a:effectLst>
                  <a:outerShdw blurRad="38100" dist="38100" dir="2700000" algn="tl">
                    <a:srgbClr val="DDDDDD"/>
                  </a:outerShdw>
                </a:effectLst>
                <a:latin typeface="Century Gothic" charset="0"/>
              </a:rPr>
              <a:t>Répartition de l’énergie consommée en %</a:t>
            </a:r>
          </a:p>
        </p:txBody>
      </p:sp>
      <p:pic>
        <p:nvPicPr>
          <p:cNvPr id="15" name="Image 14" descr="TLSE METROPOLE logo couleu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2280" y="548680"/>
            <a:ext cx="1836772" cy="502225"/>
          </a:xfrm>
          <a:prstGeom prst="rect">
            <a:avLst/>
          </a:prstGeom>
        </p:spPr>
      </p:pic>
      <p:sp>
        <p:nvSpPr>
          <p:cNvPr id="16" name="Rectangle 15"/>
          <p:cNvSpPr/>
          <p:nvPr/>
        </p:nvSpPr>
        <p:spPr>
          <a:xfrm>
            <a:off x="539552" y="1340768"/>
            <a:ext cx="8280920" cy="1446550"/>
          </a:xfrm>
          <a:prstGeom prst="rect">
            <a:avLst/>
          </a:prstGeom>
        </p:spPr>
        <p:txBody>
          <a:bodyPr wrap="square">
            <a:spAutoFit/>
          </a:bodyPr>
          <a:lstStyle/>
          <a:p>
            <a:pPr>
              <a:spcBef>
                <a:spcPts val="0"/>
              </a:spcBef>
              <a:buClr>
                <a:srgbClr val="B5D040"/>
              </a:buClr>
            </a:pPr>
            <a:r>
              <a:rPr lang="fr-FR" sz="1800" i="1">
                <a:solidFill>
                  <a:schemeClr val="tx1"/>
                </a:solidFill>
                <a:latin typeface="Chalkboard"/>
                <a:cs typeface="Chalkboard"/>
              </a:rPr>
              <a:t>Comment se répartissent les divers postes de consommation en % sur la Métropole ?</a:t>
            </a:r>
            <a:br>
              <a:rPr lang="fr-FR" sz="1800" i="1">
                <a:solidFill>
                  <a:schemeClr val="tx1"/>
                </a:solidFill>
                <a:latin typeface="Chalkboard"/>
                <a:cs typeface="Chalkboard"/>
              </a:rPr>
            </a:br>
            <a:r>
              <a:rPr lang="fr-FR" sz="1600" i="1">
                <a:solidFill>
                  <a:schemeClr val="tx1"/>
                </a:solidFill>
                <a:latin typeface="Chalkboard"/>
                <a:cs typeface="Chalkboard"/>
              </a:rPr>
              <a:t>Source : bureau d’études Ecologie Urbaine Toulouse</a:t>
            </a:r>
            <a:r>
              <a:rPr lang="fr-FR" sz="1800" i="1">
                <a:solidFill>
                  <a:schemeClr val="tx1"/>
                </a:solidFill>
                <a:latin typeface="Chalkboard"/>
                <a:cs typeface="Chalkboard"/>
              </a:rPr>
              <a:t/>
            </a:r>
            <a:br>
              <a:rPr lang="fr-FR" sz="1800" i="1">
                <a:solidFill>
                  <a:schemeClr val="tx1"/>
                </a:solidFill>
                <a:latin typeface="Chalkboard"/>
                <a:cs typeface="Chalkboard"/>
              </a:rPr>
            </a:br>
            <a:endParaRPr lang="fr-FR" sz="1800" i="1">
              <a:solidFill>
                <a:schemeClr val="tx1"/>
              </a:solidFill>
              <a:latin typeface="Chalkboard"/>
              <a:cs typeface="Chalkboard"/>
            </a:endParaRPr>
          </a:p>
          <a:p>
            <a:pPr marL="457200" indent="-457200">
              <a:spcBef>
                <a:spcPts val="0"/>
              </a:spcBef>
              <a:buClr>
                <a:srgbClr val="B5D040"/>
              </a:buClr>
              <a:buFont typeface="Wingdings" charset="0"/>
              <a:buChar char="n"/>
            </a:pPr>
            <a:endParaRPr lang="fr-FR" sz="1800">
              <a:solidFill>
                <a:schemeClr val="tx1"/>
              </a:solidFill>
              <a:latin typeface="Chalkboard"/>
              <a:cs typeface="Chalkboard"/>
            </a:endParaRPr>
          </a:p>
        </p:txBody>
      </p:sp>
      <p:pic>
        <p:nvPicPr>
          <p:cNvPr id="17" name="Image 16" descr="chauffa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1838" y="2492896"/>
            <a:ext cx="2598048" cy="1584176"/>
          </a:xfrm>
          <a:prstGeom prst="rect">
            <a:avLst/>
          </a:prstGeom>
        </p:spPr>
      </p:pic>
      <p:pic>
        <p:nvPicPr>
          <p:cNvPr id="18" name="Image 17" descr="Electricité 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2920" y="2420888"/>
            <a:ext cx="2094777" cy="1670759"/>
          </a:xfrm>
          <a:prstGeom prst="rect">
            <a:avLst/>
          </a:prstGeom>
        </p:spPr>
      </p:pic>
      <p:pic>
        <p:nvPicPr>
          <p:cNvPr id="19" name="Image 18"/>
          <p:cNvPicPr/>
          <p:nvPr/>
        </p:nvPicPr>
        <p:blipFill>
          <a:blip r:embed="rId5">
            <a:extLst>
              <a:ext uri="{28A0092B-C50C-407E-A947-70E740481C1C}">
                <a14:useLocalDpi xmlns:a14="http://schemas.microsoft.com/office/drawing/2010/main"/>
              </a:ext>
            </a:extLst>
          </a:blip>
          <a:stretch>
            <a:fillRect/>
          </a:stretch>
        </p:blipFill>
        <p:spPr>
          <a:xfrm>
            <a:off x="2339752" y="4293096"/>
            <a:ext cx="1848530" cy="1728192"/>
          </a:xfrm>
          <a:prstGeom prst="rect">
            <a:avLst/>
          </a:prstGeom>
        </p:spPr>
      </p:pic>
      <p:pic>
        <p:nvPicPr>
          <p:cNvPr id="20" name="Image 19" descr="Capture d’écran 2015-09-17 à 17.23.21.png"/>
          <p:cNvPicPr/>
          <p:nvPr/>
        </p:nvPicPr>
        <p:blipFill>
          <a:blip r:embed="rId6">
            <a:extLst>
              <a:ext uri="{28A0092B-C50C-407E-A947-70E740481C1C}">
                <a14:useLocalDpi xmlns:a14="http://schemas.microsoft.com/office/drawing/2010/main" val="0"/>
              </a:ext>
            </a:extLst>
          </a:blip>
          <a:stretch>
            <a:fillRect/>
          </a:stretch>
        </p:blipFill>
        <p:spPr>
          <a:xfrm>
            <a:off x="4644008" y="4365104"/>
            <a:ext cx="2448272" cy="1584176"/>
          </a:xfrm>
          <a:prstGeom prst="rect">
            <a:avLst/>
          </a:prstGeom>
        </p:spPr>
      </p:pic>
    </p:spTree>
    <p:extLst>
      <p:ext uri="{BB962C8B-B14F-4D97-AF65-F5344CB8AC3E}">
        <p14:creationId xmlns:p14="http://schemas.microsoft.com/office/powerpoint/2010/main" val="29447898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2F9A5648-B596-C640-B495-5D9F694734BC}" type="slidenum">
              <a:rPr lang="fr-FR" smtClean="0"/>
              <a:pPr/>
              <a:t>62</a:t>
            </a:fld>
            <a:endParaRPr lang="fr-FR"/>
          </a:p>
        </p:txBody>
      </p:sp>
      <p:sp>
        <p:nvSpPr>
          <p:cNvPr id="3"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4" name="Espace réservé du numéro de diapositive 3"/>
          <p:cNvSpPr txBox="1">
            <a:spLocks/>
          </p:cNvSpPr>
          <p:nvPr/>
        </p:nvSpPr>
        <p:spPr>
          <a:xfrm>
            <a:off x="8532440" y="6492875"/>
            <a:ext cx="635000" cy="365125"/>
          </a:xfrm>
          <a:prstGeom prst="rect">
            <a:avLst/>
          </a:prstGeom>
        </p:spPr>
        <p:txBody>
          <a:bodyPr vert="horz" lIns="91440" tIns="45720" rIns="91440" bIns="45720" rtlCol="0" anchor="ctr"/>
          <a:lstStyle>
            <a:defPPr>
              <a:defRPr lang="en-GB"/>
            </a:defPPr>
            <a:lvl1pPr algn="r" defTabSz="449263" rtl="0" fontAlgn="base">
              <a:spcBef>
                <a:spcPct val="0"/>
              </a:spcBef>
              <a:spcAft>
                <a:spcPct val="0"/>
              </a:spcAft>
              <a:buClr>
                <a:srgbClr val="000000"/>
              </a:buClr>
              <a:buSzPct val="100000"/>
              <a:buFont typeface="Times New Roman" charset="0"/>
              <a:defRPr sz="1200" kern="1200">
                <a:solidFill>
                  <a:srgbClr val="000000"/>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a:lstStyle>
          <a:p>
            <a:fld id="{2F9A5648-B596-C640-B495-5D9F694734BC}" type="slidenum">
              <a:rPr lang="fr-FR" smtClean="0"/>
              <a:pPr/>
              <a:t>62</a:t>
            </a:fld>
            <a:endParaRPr lang="fr-FR"/>
          </a:p>
        </p:txBody>
      </p:sp>
      <p:pic>
        <p:nvPicPr>
          <p:cNvPr id="6" name="Image 5"/>
          <p:cNvPicPr>
            <a:picLocks noChangeAspect="1"/>
          </p:cNvPicPr>
          <p:nvPr/>
        </p:nvPicPr>
        <p:blipFill>
          <a:blip r:embed="rId2"/>
          <a:stretch>
            <a:fillRect/>
          </a:stretch>
        </p:blipFill>
        <p:spPr>
          <a:xfrm>
            <a:off x="899592" y="1412776"/>
            <a:ext cx="7200800" cy="4057909"/>
          </a:xfrm>
          <a:prstGeom prst="rect">
            <a:avLst/>
          </a:prstGeom>
        </p:spPr>
      </p:pic>
      <p:pic>
        <p:nvPicPr>
          <p:cNvPr id="7" name="Image 6" descr="chauffa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20" y="2924944"/>
            <a:ext cx="2361862" cy="1440160"/>
          </a:xfrm>
          <a:prstGeom prst="rect">
            <a:avLst/>
          </a:prstGeom>
        </p:spPr>
      </p:pic>
      <p:sp>
        <p:nvSpPr>
          <p:cNvPr id="8" name="ZoneTexte 7"/>
          <p:cNvSpPr txBox="1"/>
          <p:nvPr/>
        </p:nvSpPr>
        <p:spPr>
          <a:xfrm>
            <a:off x="6300192" y="4221088"/>
            <a:ext cx="1097803" cy="830997"/>
          </a:xfrm>
          <a:prstGeom prst="rect">
            <a:avLst/>
          </a:prstGeom>
          <a:noFill/>
        </p:spPr>
        <p:txBody>
          <a:bodyPr wrap="none" rtlCol="0">
            <a:spAutoFit/>
          </a:bodyPr>
          <a:lstStyle/>
          <a:p>
            <a:pPr algn="ctr"/>
            <a:endParaRPr lang="fr-FR" sz="1600" i="1">
              <a:solidFill>
                <a:schemeClr val="tx1"/>
              </a:solidFill>
              <a:latin typeface="Chalkboard"/>
              <a:cs typeface="Chalkboard"/>
            </a:endParaRPr>
          </a:p>
          <a:p>
            <a:pPr algn="ctr"/>
            <a:r>
              <a:rPr lang="fr-FR" sz="3200" i="1">
                <a:solidFill>
                  <a:schemeClr val="tx1"/>
                </a:solidFill>
                <a:latin typeface="Chalkboard"/>
                <a:cs typeface="Chalkboard"/>
              </a:rPr>
              <a:t>56%</a:t>
            </a:r>
          </a:p>
        </p:txBody>
      </p:sp>
      <p:pic>
        <p:nvPicPr>
          <p:cNvPr id="9" name="Image 8" descr="Electricité 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672" y="3501008"/>
            <a:ext cx="1625090" cy="1296144"/>
          </a:xfrm>
          <a:prstGeom prst="rect">
            <a:avLst/>
          </a:prstGeom>
        </p:spPr>
      </p:pic>
      <p:sp>
        <p:nvSpPr>
          <p:cNvPr id="10" name="ZoneTexte 9"/>
          <p:cNvSpPr txBox="1"/>
          <p:nvPr/>
        </p:nvSpPr>
        <p:spPr>
          <a:xfrm>
            <a:off x="395536" y="3717032"/>
            <a:ext cx="1112766" cy="584776"/>
          </a:xfrm>
          <a:prstGeom prst="rect">
            <a:avLst/>
          </a:prstGeom>
          <a:noFill/>
        </p:spPr>
        <p:txBody>
          <a:bodyPr wrap="none" rtlCol="0">
            <a:spAutoFit/>
          </a:bodyPr>
          <a:lstStyle/>
          <a:p>
            <a:pPr algn="ctr"/>
            <a:r>
              <a:rPr lang="fr-FR" sz="3200" i="1">
                <a:solidFill>
                  <a:schemeClr val="tx1"/>
                </a:solidFill>
                <a:latin typeface="Chalkboard"/>
                <a:cs typeface="Chalkboard"/>
              </a:rPr>
              <a:t>22%</a:t>
            </a:r>
          </a:p>
        </p:txBody>
      </p:sp>
      <p:pic>
        <p:nvPicPr>
          <p:cNvPr id="11" name="Image 10"/>
          <p:cNvPicPr/>
          <p:nvPr/>
        </p:nvPicPr>
        <p:blipFill>
          <a:blip r:embed="rId5">
            <a:extLst>
              <a:ext uri="{28A0092B-C50C-407E-A947-70E740481C1C}">
                <a14:useLocalDpi xmlns:a14="http://schemas.microsoft.com/office/drawing/2010/main"/>
              </a:ext>
            </a:extLst>
          </a:blip>
          <a:stretch>
            <a:fillRect/>
          </a:stretch>
        </p:blipFill>
        <p:spPr>
          <a:xfrm>
            <a:off x="1619672" y="1484784"/>
            <a:ext cx="1440160" cy="1224136"/>
          </a:xfrm>
          <a:prstGeom prst="rect">
            <a:avLst/>
          </a:prstGeom>
        </p:spPr>
      </p:pic>
      <p:sp>
        <p:nvSpPr>
          <p:cNvPr id="12" name="ZoneTexte 11"/>
          <p:cNvSpPr txBox="1"/>
          <p:nvPr/>
        </p:nvSpPr>
        <p:spPr>
          <a:xfrm>
            <a:off x="395536" y="1700808"/>
            <a:ext cx="1031602" cy="830997"/>
          </a:xfrm>
          <a:prstGeom prst="rect">
            <a:avLst/>
          </a:prstGeom>
          <a:noFill/>
        </p:spPr>
        <p:txBody>
          <a:bodyPr wrap="none" rtlCol="0">
            <a:spAutoFit/>
          </a:bodyPr>
          <a:lstStyle/>
          <a:p>
            <a:pPr algn="ctr"/>
            <a:endParaRPr lang="fr-FR" sz="1600" i="1">
              <a:solidFill>
                <a:schemeClr val="tx1"/>
              </a:solidFill>
              <a:latin typeface="Chalkboard"/>
              <a:cs typeface="Chalkboard"/>
            </a:endParaRPr>
          </a:p>
          <a:p>
            <a:pPr algn="ctr"/>
            <a:r>
              <a:rPr lang="fr-FR" sz="3200" i="1">
                <a:solidFill>
                  <a:schemeClr val="tx1"/>
                </a:solidFill>
                <a:latin typeface="Chalkboard"/>
                <a:cs typeface="Chalkboard"/>
              </a:rPr>
              <a:t>14%</a:t>
            </a:r>
          </a:p>
        </p:txBody>
      </p:sp>
      <p:pic>
        <p:nvPicPr>
          <p:cNvPr id="13" name="Image 12" descr="Capture d’écran 2015-09-17 à 17.23.21.png"/>
          <p:cNvPicPr/>
          <p:nvPr/>
        </p:nvPicPr>
        <p:blipFill>
          <a:blip r:embed="rId6">
            <a:extLst>
              <a:ext uri="{28A0092B-C50C-407E-A947-70E740481C1C}">
                <a14:useLocalDpi xmlns:a14="http://schemas.microsoft.com/office/drawing/2010/main" val="0"/>
              </a:ext>
            </a:extLst>
          </a:blip>
          <a:stretch>
            <a:fillRect/>
          </a:stretch>
        </p:blipFill>
        <p:spPr>
          <a:xfrm>
            <a:off x="3203848" y="908720"/>
            <a:ext cx="1224136" cy="720080"/>
          </a:xfrm>
          <a:prstGeom prst="rect">
            <a:avLst/>
          </a:prstGeom>
        </p:spPr>
      </p:pic>
      <p:sp>
        <p:nvSpPr>
          <p:cNvPr id="14" name="ZoneTexte 13"/>
          <p:cNvSpPr txBox="1"/>
          <p:nvPr/>
        </p:nvSpPr>
        <p:spPr>
          <a:xfrm>
            <a:off x="4427984" y="620688"/>
            <a:ext cx="879248" cy="830997"/>
          </a:xfrm>
          <a:prstGeom prst="rect">
            <a:avLst/>
          </a:prstGeom>
          <a:noFill/>
        </p:spPr>
        <p:txBody>
          <a:bodyPr wrap="none" rtlCol="0">
            <a:spAutoFit/>
          </a:bodyPr>
          <a:lstStyle/>
          <a:p>
            <a:pPr algn="ctr"/>
            <a:endParaRPr lang="fr-FR" sz="1600" i="1">
              <a:solidFill>
                <a:schemeClr val="tx1"/>
              </a:solidFill>
              <a:latin typeface="Chalkboard"/>
              <a:cs typeface="Chalkboard"/>
            </a:endParaRPr>
          </a:p>
          <a:p>
            <a:pPr algn="ctr"/>
            <a:r>
              <a:rPr lang="fr-FR" sz="3200" i="1">
                <a:solidFill>
                  <a:schemeClr val="tx1"/>
                </a:solidFill>
                <a:latin typeface="Chalkboard"/>
                <a:cs typeface="Chalkboard"/>
              </a:rPr>
              <a:t>8%</a:t>
            </a:r>
          </a:p>
        </p:txBody>
      </p:sp>
      <p:sp>
        <p:nvSpPr>
          <p:cNvPr id="16" name="ZoneTexte 15"/>
          <p:cNvSpPr txBox="1"/>
          <p:nvPr/>
        </p:nvSpPr>
        <p:spPr>
          <a:xfrm>
            <a:off x="755576" y="5589240"/>
            <a:ext cx="8172400" cy="1107996"/>
          </a:xfrm>
          <a:prstGeom prst="rect">
            <a:avLst/>
          </a:prstGeom>
          <a:noFill/>
        </p:spPr>
        <p:txBody>
          <a:bodyPr wrap="square" rtlCol="0">
            <a:spAutoFit/>
          </a:bodyPr>
          <a:lstStyle/>
          <a:p>
            <a:pPr>
              <a:spcBef>
                <a:spcPts val="0"/>
              </a:spcBef>
              <a:buClr>
                <a:srgbClr val="B5D040"/>
              </a:buClr>
            </a:pPr>
            <a:r>
              <a:rPr lang="fr-FR" sz="1600" i="1">
                <a:solidFill>
                  <a:schemeClr val="tx1"/>
                </a:solidFill>
                <a:latin typeface="Chalkboard"/>
                <a:cs typeface="Chalkboard"/>
              </a:rPr>
              <a:t>Evolution depuis 40 ans… La tendance à l’échelle nationale</a:t>
            </a:r>
          </a:p>
          <a:p>
            <a:pPr marL="457200" indent="-457200">
              <a:spcBef>
                <a:spcPts val="0"/>
              </a:spcBef>
              <a:buClr>
                <a:srgbClr val="B5D040"/>
              </a:buClr>
              <a:buFont typeface="Wingdings" charset="0"/>
              <a:buChar char="n"/>
            </a:pPr>
            <a:r>
              <a:rPr lang="fr-FR" sz="1600">
                <a:solidFill>
                  <a:schemeClr val="tx1"/>
                </a:solidFill>
                <a:latin typeface="Century Gothic" charset="0"/>
                <a:cs typeface="Century Gothic" charset="0"/>
              </a:rPr>
              <a:t>Chauffage </a:t>
            </a:r>
            <a:r>
              <a:rPr lang="fr-FR" sz="1600">
                <a:solidFill>
                  <a:schemeClr val="tx1"/>
                </a:solidFill>
                <a:latin typeface="Wingdings"/>
                <a:ea typeface="Wingdings"/>
                <a:cs typeface="Wingdings"/>
                <a:sym typeface="Wingdings"/>
              </a:rPr>
              <a:t></a:t>
            </a:r>
            <a:r>
              <a:rPr lang="fr-FR" sz="1600">
                <a:solidFill>
                  <a:schemeClr val="tx1"/>
                </a:solidFill>
                <a:latin typeface="Century Gothic" charset="0"/>
                <a:cs typeface="Century Gothic" charset="0"/>
                <a:sym typeface="Wingdings"/>
              </a:rPr>
              <a:t>  </a:t>
            </a:r>
            <a:r>
              <a:rPr lang="fr-FR" sz="1600" i="1">
                <a:solidFill>
                  <a:schemeClr val="tx1"/>
                </a:solidFill>
                <a:latin typeface="Century Gothic" charset="0"/>
                <a:cs typeface="Century Gothic" charset="0"/>
                <a:sym typeface="Wingdings"/>
              </a:rPr>
              <a:t>Logements mieux isolés et équipements plus efficients</a:t>
            </a:r>
          </a:p>
          <a:p>
            <a:pPr marL="457200" indent="-457200">
              <a:spcBef>
                <a:spcPts val="0"/>
              </a:spcBef>
              <a:buClr>
                <a:srgbClr val="B5D040"/>
              </a:buClr>
              <a:buFont typeface="Wingdings" charset="0"/>
              <a:buChar char="n"/>
            </a:pPr>
            <a:r>
              <a:rPr lang="fr-FR" sz="1600">
                <a:solidFill>
                  <a:schemeClr val="tx1"/>
                </a:solidFill>
                <a:latin typeface="Century Gothic" charset="0"/>
                <a:cs typeface="Century Gothic" charset="0"/>
                <a:sym typeface="Wingdings"/>
              </a:rPr>
              <a:t>E</a:t>
            </a:r>
            <a:r>
              <a:rPr lang="fr-FR" sz="1600">
                <a:solidFill>
                  <a:schemeClr val="tx1"/>
                </a:solidFill>
                <a:latin typeface="Century Gothic" charset="0"/>
                <a:cs typeface="Century Gothic" charset="0"/>
              </a:rPr>
              <a:t>CS et cuisson </a:t>
            </a:r>
            <a:r>
              <a:rPr lang="fr-FR" sz="1600">
                <a:solidFill>
                  <a:schemeClr val="tx1"/>
                </a:solidFill>
                <a:latin typeface="Wingdings"/>
                <a:ea typeface="Wingdings"/>
                <a:cs typeface="Wingdings"/>
                <a:sym typeface="Wingdings"/>
              </a:rPr>
              <a:t></a:t>
            </a:r>
          </a:p>
          <a:p>
            <a:pPr marL="457200" indent="-457200">
              <a:spcBef>
                <a:spcPts val="0"/>
              </a:spcBef>
              <a:buClr>
                <a:srgbClr val="B5D040"/>
              </a:buClr>
              <a:buFont typeface="Wingdings" charset="0"/>
              <a:buChar char="n"/>
            </a:pPr>
            <a:r>
              <a:rPr lang="fr-FR" sz="1600">
                <a:solidFill>
                  <a:srgbClr val="FF0000"/>
                </a:solidFill>
                <a:latin typeface="Century Gothic" charset="0"/>
                <a:cs typeface="Century Gothic" charset="0"/>
                <a:sym typeface="Wingdings"/>
              </a:rPr>
              <a:t>« Electricité spécifique » </a:t>
            </a:r>
            <a:r>
              <a:rPr lang="fr-FR" sz="1600">
                <a:solidFill>
                  <a:srgbClr val="FF0000"/>
                </a:solidFill>
                <a:latin typeface="Wingdings"/>
                <a:ea typeface="Wingdings"/>
                <a:cs typeface="Wingdings"/>
                <a:sym typeface="Wingdings"/>
              </a:rPr>
              <a:t></a:t>
            </a:r>
            <a:r>
              <a:rPr lang="fr-FR" sz="1600">
                <a:solidFill>
                  <a:srgbClr val="FF0000"/>
                </a:solidFill>
                <a:latin typeface="Century Gothic" charset="0"/>
                <a:cs typeface="Century Gothic" charset="0"/>
                <a:sym typeface="Wingdings"/>
              </a:rPr>
              <a:t> </a:t>
            </a:r>
            <a:r>
              <a:rPr lang="fr-FR" sz="1600" b="1">
                <a:solidFill>
                  <a:srgbClr val="FF0000"/>
                </a:solidFill>
                <a:latin typeface="Century Gothic" charset="0"/>
                <a:cs typeface="Century Gothic" charset="0"/>
                <a:sym typeface="Wingdings"/>
              </a:rPr>
              <a:t>≈ +1 %/an</a:t>
            </a:r>
            <a:r>
              <a:rPr lang="fr-FR" sz="1600" b="1" i="1">
                <a:solidFill>
                  <a:srgbClr val="FF0000"/>
                </a:solidFill>
                <a:latin typeface="Century Gothic" charset="0"/>
                <a:cs typeface="Century Gothic" charset="0"/>
                <a:sym typeface="Wingdings"/>
              </a:rPr>
              <a:t> ; </a:t>
            </a:r>
            <a:r>
              <a:rPr lang="fr-FR" sz="1600" i="1">
                <a:solidFill>
                  <a:srgbClr val="FF0000"/>
                </a:solidFill>
                <a:latin typeface="Century Gothic" charset="0"/>
                <a:cs typeface="Century Gothic" charset="0"/>
                <a:sym typeface="Wingdings"/>
              </a:rPr>
              <a:t>un poste X 3 fois !</a:t>
            </a:r>
            <a:endParaRPr lang="fr-FR" sz="1600" i="1">
              <a:solidFill>
                <a:srgbClr val="FF0000"/>
              </a:solidFill>
              <a:latin typeface="Century Gothic"/>
              <a:cs typeface="Century Gothic"/>
            </a:endParaRPr>
          </a:p>
        </p:txBody>
      </p:sp>
      <p:pic>
        <p:nvPicPr>
          <p:cNvPr id="17" name="Image 16" descr="TLSE METROPOLE logo couleur.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2280" y="548680"/>
            <a:ext cx="1836772" cy="502225"/>
          </a:xfrm>
          <a:prstGeom prst="rect">
            <a:avLst/>
          </a:prstGeom>
        </p:spPr>
      </p:pic>
      <p:sp>
        <p:nvSpPr>
          <p:cNvPr id="18" name="Text Box 1">
            <a:extLst>
              <a:ext uri="{FF2B5EF4-FFF2-40B4-BE49-F238E27FC236}">
                <a16:creationId xmlns:a16="http://schemas.microsoft.com/office/drawing/2014/main" xmlns="" id="{DC6AA9FB-B472-454F-8AFD-0DD12657A02C}"/>
              </a:ext>
            </a:extLst>
          </p:cNvPr>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Postes de consommation : variables et ratios de consommation</a:t>
            </a:r>
          </a:p>
          <a:p>
            <a:pPr>
              <a:buClrTx/>
              <a:buFontTx/>
              <a:buNone/>
            </a:pPr>
            <a:r>
              <a:rPr lang="fr-FR" b="1">
                <a:solidFill>
                  <a:srgbClr val="FF0000"/>
                </a:solidFill>
                <a:effectLst>
                  <a:outerShdw blurRad="38100" dist="38100" dir="2700000" algn="tl">
                    <a:srgbClr val="DDDDDD"/>
                  </a:outerShdw>
                </a:effectLst>
                <a:latin typeface="Century Gothic" charset="0"/>
              </a:rPr>
              <a:t>Répartition de l’énergie consommée en %</a:t>
            </a:r>
          </a:p>
        </p:txBody>
      </p:sp>
    </p:spTree>
    <p:extLst>
      <p:ext uri="{BB962C8B-B14F-4D97-AF65-F5344CB8AC3E}">
        <p14:creationId xmlns:p14="http://schemas.microsoft.com/office/powerpoint/2010/main" val="9143357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22420" y="225644"/>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4" name="ZoneTexte 3"/>
          <p:cNvSpPr txBox="1"/>
          <p:nvPr/>
        </p:nvSpPr>
        <p:spPr>
          <a:xfrm>
            <a:off x="683568" y="1412776"/>
            <a:ext cx="504056" cy="461665"/>
          </a:xfrm>
          <a:prstGeom prst="rect">
            <a:avLst/>
          </a:prstGeom>
          <a:solidFill>
            <a:schemeClr val="bg1"/>
          </a:solidFill>
        </p:spPr>
        <p:txBody>
          <a:bodyPr wrap="square" rtlCol="0">
            <a:spAutoFit/>
          </a:bodyPr>
          <a:lstStyle/>
          <a:p>
            <a:r>
              <a:rPr lang="fr-FR"/>
              <a:t> </a:t>
            </a:r>
            <a:r>
              <a:rPr lang="fr-FR" sz="800"/>
              <a:t> cc</a:t>
            </a:r>
          </a:p>
        </p:txBody>
      </p:sp>
      <p:sp>
        <p:nvSpPr>
          <p:cNvPr id="16" name="ZoneTexte 15"/>
          <p:cNvSpPr txBox="1"/>
          <p:nvPr/>
        </p:nvSpPr>
        <p:spPr>
          <a:xfrm>
            <a:off x="3419872" y="1844824"/>
            <a:ext cx="504056" cy="461665"/>
          </a:xfrm>
          <a:prstGeom prst="rect">
            <a:avLst/>
          </a:prstGeom>
          <a:solidFill>
            <a:schemeClr val="bg1"/>
          </a:solidFill>
        </p:spPr>
        <p:txBody>
          <a:bodyPr wrap="square" rtlCol="0">
            <a:spAutoFit/>
          </a:bodyPr>
          <a:lstStyle/>
          <a:p>
            <a:r>
              <a:rPr lang="fr-FR"/>
              <a:t> </a:t>
            </a:r>
            <a:r>
              <a:rPr lang="fr-FR" sz="800"/>
              <a:t> cc</a:t>
            </a:r>
          </a:p>
        </p:txBody>
      </p:sp>
      <p:sp>
        <p:nvSpPr>
          <p:cNvPr id="5" name="Espace réservé du numéro de diapositive 4"/>
          <p:cNvSpPr>
            <a:spLocks noGrp="1"/>
          </p:cNvSpPr>
          <p:nvPr>
            <p:ph type="sldNum" sz="quarter" idx="4"/>
          </p:nvPr>
        </p:nvSpPr>
        <p:spPr/>
        <p:txBody>
          <a:bodyPr/>
          <a:lstStyle/>
          <a:p>
            <a:fld id="{2F9A5648-B596-C640-B495-5D9F694734BC}" type="slidenum">
              <a:rPr lang="fr-FR" smtClean="0"/>
              <a:pPr/>
              <a:t>63</a:t>
            </a:fld>
            <a:endParaRPr lang="fr-FR"/>
          </a:p>
        </p:txBody>
      </p:sp>
      <p:sp>
        <p:nvSpPr>
          <p:cNvPr id="17" name="Text Box 1"/>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Postes de consommation : CHAUFFAGE</a:t>
            </a:r>
          </a:p>
          <a:p>
            <a:pPr>
              <a:buClrTx/>
              <a:buFontTx/>
              <a:buNone/>
            </a:pPr>
            <a:r>
              <a:rPr lang="fr-FR" b="1">
                <a:solidFill>
                  <a:srgbClr val="FF0000"/>
                </a:solidFill>
                <a:effectLst>
                  <a:outerShdw blurRad="38100" dist="38100" dir="2700000" algn="tl">
                    <a:srgbClr val="DDDDDD"/>
                  </a:outerShdw>
                </a:effectLst>
                <a:latin typeface="Century Gothic" charset="0"/>
              </a:rPr>
              <a:t>Variables qui impactent la consommation</a:t>
            </a:r>
          </a:p>
        </p:txBody>
      </p:sp>
      <p:pic>
        <p:nvPicPr>
          <p:cNvPr id="13" name="Image 12" descr="chauffag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4328" y="116632"/>
            <a:ext cx="1471290" cy="897128"/>
          </a:xfrm>
          <a:prstGeom prst="rect">
            <a:avLst/>
          </a:prstGeom>
        </p:spPr>
      </p:pic>
      <p:pic>
        <p:nvPicPr>
          <p:cNvPr id="18" name="Image 17" descr="maison bonn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7982" y="4869160"/>
            <a:ext cx="1072119" cy="1152128"/>
          </a:xfrm>
          <a:prstGeom prst="rect">
            <a:avLst/>
          </a:prstGeom>
        </p:spPr>
      </p:pic>
      <p:pic>
        <p:nvPicPr>
          <p:cNvPr id="2" name="Image 1" descr="Capture d’écran 2016-09-22 à 17.30.3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7784" y="3645024"/>
            <a:ext cx="2664296" cy="833864"/>
          </a:xfrm>
          <a:prstGeom prst="rect">
            <a:avLst/>
          </a:prstGeom>
        </p:spPr>
      </p:pic>
      <p:pic>
        <p:nvPicPr>
          <p:cNvPr id="7" name="Image 6" descr="Capture d’écran 2016-09-22 à 17.30.48.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27784" y="4725144"/>
            <a:ext cx="1614977" cy="1440160"/>
          </a:xfrm>
          <a:prstGeom prst="rect">
            <a:avLst/>
          </a:prstGeom>
        </p:spPr>
      </p:pic>
      <p:sp>
        <p:nvSpPr>
          <p:cNvPr id="14" name="Rectangle 13"/>
          <p:cNvSpPr/>
          <p:nvPr/>
        </p:nvSpPr>
        <p:spPr>
          <a:xfrm>
            <a:off x="539552" y="1340768"/>
            <a:ext cx="8280920" cy="2215991"/>
          </a:xfrm>
          <a:prstGeom prst="rect">
            <a:avLst/>
          </a:prstGeom>
        </p:spPr>
        <p:txBody>
          <a:bodyPr wrap="square">
            <a:spAutoFit/>
          </a:bodyPr>
          <a:lstStyle/>
          <a:p>
            <a:pPr marL="457200" indent="-457200">
              <a:spcBef>
                <a:spcPts val="0"/>
              </a:spcBef>
              <a:buClr>
                <a:srgbClr val="B5D040"/>
              </a:buClr>
              <a:buFont typeface="Wingdings" charset="0"/>
              <a:buChar char="n"/>
            </a:pPr>
            <a:r>
              <a:rPr lang="fr-FR" sz="1800">
                <a:solidFill>
                  <a:schemeClr val="tx1"/>
                </a:solidFill>
                <a:latin typeface="Century Gothic" charset="0"/>
                <a:cs typeface="Century Gothic" charset="0"/>
              </a:rPr>
              <a:t>Climat</a:t>
            </a:r>
          </a:p>
          <a:p>
            <a:pPr marL="457200" indent="-457200">
              <a:spcBef>
                <a:spcPts val="0"/>
              </a:spcBef>
              <a:buClr>
                <a:srgbClr val="B5D040"/>
              </a:buClr>
              <a:buFont typeface="Wingdings" charset="0"/>
              <a:buChar char="n"/>
            </a:pPr>
            <a:r>
              <a:rPr lang="fr-FR" sz="1800">
                <a:solidFill>
                  <a:schemeClr val="tx1"/>
                </a:solidFill>
                <a:latin typeface="Century Gothic" charset="0"/>
                <a:cs typeface="Century Gothic" charset="0"/>
              </a:rPr>
              <a:t>Logement</a:t>
            </a:r>
          </a:p>
          <a:p>
            <a:pPr marL="1080000" indent="-457200">
              <a:spcBef>
                <a:spcPts val="0"/>
              </a:spcBef>
              <a:buClr>
                <a:srgbClr val="B5D040"/>
              </a:buClr>
              <a:buFont typeface="Wingdings" charset="2"/>
              <a:buChar char="ü"/>
            </a:pPr>
            <a:r>
              <a:rPr lang="fr-FR" sz="1600">
                <a:solidFill>
                  <a:schemeClr val="tx1"/>
                </a:solidFill>
                <a:latin typeface="Century Gothic" charset="0"/>
                <a:cs typeface="Century Gothic" charset="0"/>
              </a:rPr>
              <a:t>Maison individuelle mitoyenne ou non ; appartement</a:t>
            </a:r>
          </a:p>
          <a:p>
            <a:pPr marL="1080000" indent="-457200">
              <a:spcBef>
                <a:spcPts val="0"/>
              </a:spcBef>
              <a:buClr>
                <a:srgbClr val="B5D040"/>
              </a:buClr>
              <a:buFont typeface="Wingdings" charset="2"/>
              <a:buChar char="ü"/>
            </a:pPr>
            <a:r>
              <a:rPr lang="fr-FR" sz="1600">
                <a:solidFill>
                  <a:schemeClr val="tx1"/>
                </a:solidFill>
                <a:latin typeface="Century Gothic" charset="0"/>
                <a:cs typeface="Century Gothic" charset="0"/>
              </a:rPr>
              <a:t>Aspects bioclimatiques</a:t>
            </a:r>
          </a:p>
          <a:p>
            <a:pPr marL="1080000" indent="-457200">
              <a:spcBef>
                <a:spcPts val="0"/>
              </a:spcBef>
              <a:buClr>
                <a:srgbClr val="B5D040"/>
              </a:buClr>
              <a:buFont typeface="Wingdings" charset="2"/>
              <a:buChar char="ü"/>
            </a:pPr>
            <a:r>
              <a:rPr lang="fr-FR" sz="1600">
                <a:solidFill>
                  <a:schemeClr val="tx1"/>
                </a:solidFill>
                <a:latin typeface="Century Gothic" charset="0"/>
                <a:cs typeface="Century Gothic" charset="0"/>
              </a:rPr>
              <a:t>Age et/ou niveau d’isolation</a:t>
            </a:r>
          </a:p>
          <a:p>
            <a:pPr marL="457200" indent="-457200">
              <a:spcBef>
                <a:spcPts val="0"/>
              </a:spcBef>
              <a:buClr>
                <a:srgbClr val="B5D040"/>
              </a:buClr>
              <a:buFont typeface="Wingdings" charset="0"/>
              <a:buChar char="n"/>
            </a:pPr>
            <a:r>
              <a:rPr lang="fr-FR" sz="1800">
                <a:solidFill>
                  <a:schemeClr val="tx1"/>
                </a:solidFill>
                <a:latin typeface="Century Gothic" charset="0"/>
                <a:cs typeface="Century Gothic" charset="0"/>
              </a:rPr>
              <a:t>Efficience du système de ventilation</a:t>
            </a:r>
          </a:p>
          <a:p>
            <a:pPr marL="457200" indent="-457200">
              <a:spcBef>
                <a:spcPts val="0"/>
              </a:spcBef>
              <a:buClr>
                <a:srgbClr val="B5D040"/>
              </a:buClr>
              <a:buFont typeface="Wingdings" charset="0"/>
              <a:buChar char="n"/>
            </a:pPr>
            <a:r>
              <a:rPr lang="fr-FR" sz="1800">
                <a:solidFill>
                  <a:schemeClr val="tx1"/>
                </a:solidFill>
                <a:latin typeface="Century Gothic" charset="0"/>
                <a:cs typeface="Century Gothic" charset="0"/>
              </a:rPr>
              <a:t>Efficience du mode de chauffage liée à la technologie et à l’âge</a:t>
            </a:r>
          </a:p>
          <a:p>
            <a:pPr marL="457200" indent="-457200">
              <a:spcBef>
                <a:spcPts val="0"/>
              </a:spcBef>
              <a:buClr>
                <a:srgbClr val="B5D040"/>
              </a:buClr>
              <a:buFont typeface="Wingdings" charset="0"/>
              <a:buChar char="n"/>
            </a:pPr>
            <a:r>
              <a:rPr lang="fr-FR" sz="1800">
                <a:solidFill>
                  <a:schemeClr val="tx1"/>
                </a:solidFill>
                <a:latin typeface="Century Gothic" charset="0"/>
                <a:cs typeface="Century Gothic" charset="0"/>
              </a:rPr>
              <a:t>Comportements économes</a:t>
            </a:r>
            <a:endParaRPr lang="fr-FR" sz="1800" i="1">
              <a:solidFill>
                <a:srgbClr val="FF0000"/>
              </a:solidFill>
              <a:latin typeface="Chalkboard"/>
              <a:cs typeface="Chalkboard"/>
            </a:endParaRPr>
          </a:p>
        </p:txBody>
      </p:sp>
      <p:pic>
        <p:nvPicPr>
          <p:cNvPr id="15" name="Image 14" descr="Capture d’écran 2017-01-11 à 10.32.59.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552" y="4005064"/>
            <a:ext cx="1868464" cy="1872208"/>
          </a:xfrm>
          <a:prstGeom prst="rect">
            <a:avLst/>
          </a:prstGeom>
        </p:spPr>
      </p:pic>
      <p:pic>
        <p:nvPicPr>
          <p:cNvPr id="19" name="Image 18" descr="Capture d’écran 2015-09-18 à 11.53.24.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12160" y="4149080"/>
            <a:ext cx="823905" cy="1728192"/>
          </a:xfrm>
          <a:prstGeom prst="rect">
            <a:avLst/>
          </a:prstGeom>
        </p:spPr>
      </p:pic>
    </p:spTree>
    <p:extLst>
      <p:ext uri="{BB962C8B-B14F-4D97-AF65-F5344CB8AC3E}">
        <p14:creationId xmlns:p14="http://schemas.microsoft.com/office/powerpoint/2010/main" val="4218269340"/>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4" name="ZoneTexte 3"/>
          <p:cNvSpPr txBox="1"/>
          <p:nvPr/>
        </p:nvSpPr>
        <p:spPr>
          <a:xfrm>
            <a:off x="683568" y="1412776"/>
            <a:ext cx="504056" cy="461665"/>
          </a:xfrm>
          <a:prstGeom prst="rect">
            <a:avLst/>
          </a:prstGeom>
          <a:solidFill>
            <a:schemeClr val="bg1"/>
          </a:solidFill>
        </p:spPr>
        <p:txBody>
          <a:bodyPr wrap="square" rtlCol="0">
            <a:spAutoFit/>
          </a:bodyPr>
          <a:lstStyle/>
          <a:p>
            <a:r>
              <a:rPr lang="fr-FR"/>
              <a:t> </a:t>
            </a:r>
            <a:r>
              <a:rPr lang="fr-FR" sz="800"/>
              <a:t> cc</a:t>
            </a:r>
          </a:p>
        </p:txBody>
      </p:sp>
      <p:sp>
        <p:nvSpPr>
          <p:cNvPr id="16" name="ZoneTexte 15"/>
          <p:cNvSpPr txBox="1"/>
          <p:nvPr/>
        </p:nvSpPr>
        <p:spPr>
          <a:xfrm>
            <a:off x="3419872" y="1844824"/>
            <a:ext cx="504056" cy="461665"/>
          </a:xfrm>
          <a:prstGeom prst="rect">
            <a:avLst/>
          </a:prstGeom>
          <a:solidFill>
            <a:schemeClr val="bg1"/>
          </a:solidFill>
        </p:spPr>
        <p:txBody>
          <a:bodyPr wrap="square" rtlCol="0">
            <a:spAutoFit/>
          </a:bodyPr>
          <a:lstStyle/>
          <a:p>
            <a:r>
              <a:rPr lang="fr-FR"/>
              <a:t> </a:t>
            </a:r>
            <a:r>
              <a:rPr lang="fr-FR" sz="800"/>
              <a:t> cc</a:t>
            </a:r>
          </a:p>
        </p:txBody>
      </p:sp>
      <p:sp>
        <p:nvSpPr>
          <p:cNvPr id="5" name="Espace réservé du numéro de diapositive 4"/>
          <p:cNvSpPr>
            <a:spLocks noGrp="1"/>
          </p:cNvSpPr>
          <p:nvPr>
            <p:ph type="sldNum" sz="quarter" idx="4"/>
          </p:nvPr>
        </p:nvSpPr>
        <p:spPr/>
        <p:txBody>
          <a:bodyPr/>
          <a:lstStyle/>
          <a:p>
            <a:fld id="{2F9A5648-B596-C640-B495-5D9F694734BC}" type="slidenum">
              <a:rPr lang="fr-FR" smtClean="0"/>
              <a:pPr/>
              <a:t>64</a:t>
            </a:fld>
            <a:endParaRPr lang="fr-FR"/>
          </a:p>
        </p:txBody>
      </p:sp>
      <p:pic>
        <p:nvPicPr>
          <p:cNvPr id="13" name="Image 12" descr="chauffag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6422" y="2531656"/>
            <a:ext cx="3006500" cy="1833232"/>
          </a:xfrm>
          <a:prstGeom prst="rect">
            <a:avLst/>
          </a:prstGeom>
        </p:spPr>
      </p:pic>
      <p:sp>
        <p:nvSpPr>
          <p:cNvPr id="10" name="Rectangle 9"/>
          <p:cNvSpPr/>
          <p:nvPr/>
        </p:nvSpPr>
        <p:spPr>
          <a:xfrm>
            <a:off x="590550" y="2340275"/>
            <a:ext cx="8280920" cy="3416320"/>
          </a:xfrm>
          <a:prstGeom prst="rect">
            <a:avLst/>
          </a:prstGeom>
        </p:spPr>
        <p:txBody>
          <a:bodyPr wrap="square">
            <a:spAutoFit/>
          </a:bodyPr>
          <a:lstStyle/>
          <a:p>
            <a:pPr>
              <a:spcBef>
                <a:spcPts val="0"/>
              </a:spcBef>
              <a:buClr>
                <a:srgbClr val="B5D040"/>
              </a:buClr>
            </a:pPr>
            <a:r>
              <a:rPr lang="fr-FR" sz="1800" i="1">
                <a:solidFill>
                  <a:schemeClr val="tx1"/>
                </a:solidFill>
                <a:latin typeface="Chalkboard"/>
                <a:cs typeface="Chalkboard"/>
              </a:rPr>
              <a:t>Toulouse Métropole </a:t>
            </a:r>
          </a:p>
          <a:p>
            <a:pPr>
              <a:spcBef>
                <a:spcPts val="0"/>
              </a:spcBef>
              <a:buClr>
                <a:srgbClr val="B5D040"/>
              </a:buClr>
            </a:pPr>
            <a:r>
              <a:rPr lang="fr-FR" sz="1800" i="1">
                <a:solidFill>
                  <a:schemeClr val="tx1"/>
                </a:solidFill>
                <a:latin typeface="Chalkboard"/>
                <a:cs typeface="Chalkboard"/>
              </a:rPr>
              <a:t>Source : bureau d’études Ecologie Urbaine</a:t>
            </a:r>
          </a:p>
          <a:p>
            <a:pPr>
              <a:spcBef>
                <a:spcPts val="0"/>
              </a:spcBef>
              <a:buClr>
                <a:srgbClr val="B5D040"/>
              </a:buClr>
            </a:pPr>
            <a:endParaRPr lang="fr-FR" sz="1800">
              <a:solidFill>
                <a:schemeClr val="tx1"/>
              </a:solidFill>
              <a:latin typeface="Century Gothic" charset="0"/>
              <a:cs typeface="Century Gothic" charset="0"/>
            </a:endParaRPr>
          </a:p>
          <a:p>
            <a:pPr marL="457200" indent="-457200">
              <a:spcBef>
                <a:spcPts val="0"/>
              </a:spcBef>
              <a:buClr>
                <a:srgbClr val="B5D040"/>
              </a:buClr>
              <a:buFont typeface="Wingdings" charset="0"/>
              <a:buChar char="n"/>
            </a:pPr>
            <a:r>
              <a:rPr lang="fr-FR" sz="1800">
                <a:solidFill>
                  <a:schemeClr val="tx1"/>
                </a:solidFill>
                <a:latin typeface="Century Gothic" charset="0"/>
                <a:cs typeface="Century Gothic" charset="0"/>
              </a:rPr>
              <a:t>Maison : </a:t>
            </a:r>
            <a:r>
              <a:rPr lang="fr-FR" sz="1800" b="1">
                <a:solidFill>
                  <a:schemeClr val="tx1"/>
                </a:solidFill>
                <a:latin typeface="Century Gothic" charset="0"/>
                <a:cs typeface="Century Gothic" charset="0"/>
              </a:rPr>
              <a:t>110 kWh/m</a:t>
            </a:r>
            <a:r>
              <a:rPr lang="fr-FR" sz="1800" b="1" baseline="30000">
                <a:solidFill>
                  <a:schemeClr val="tx1"/>
                </a:solidFill>
                <a:latin typeface="Century Gothic" charset="0"/>
                <a:cs typeface="Century Gothic" charset="0"/>
              </a:rPr>
              <a:t>2</a:t>
            </a:r>
            <a:r>
              <a:rPr lang="fr-FR" sz="1800" b="1">
                <a:solidFill>
                  <a:schemeClr val="tx1"/>
                </a:solidFill>
                <a:latin typeface="Century Gothic" charset="0"/>
                <a:cs typeface="Century Gothic" charset="0"/>
              </a:rPr>
              <a:t>.an</a:t>
            </a:r>
          </a:p>
          <a:p>
            <a:pPr marL="457200" indent="-457200">
              <a:spcBef>
                <a:spcPts val="0"/>
              </a:spcBef>
              <a:buClr>
                <a:srgbClr val="B5D040"/>
              </a:buClr>
              <a:buFont typeface="Wingdings" charset="0"/>
              <a:buChar char="n"/>
            </a:pPr>
            <a:r>
              <a:rPr lang="fr-FR" sz="1800">
                <a:solidFill>
                  <a:schemeClr val="tx1"/>
                </a:solidFill>
                <a:latin typeface="Century Gothic" charset="0"/>
                <a:cs typeface="Century Gothic" charset="0"/>
              </a:rPr>
              <a:t>Appartement : </a:t>
            </a:r>
            <a:r>
              <a:rPr lang="fr-FR" sz="1800" b="1">
                <a:solidFill>
                  <a:schemeClr val="tx1"/>
                </a:solidFill>
                <a:latin typeface="Century Gothic" charset="0"/>
                <a:cs typeface="Century Gothic" charset="0"/>
              </a:rPr>
              <a:t>61 kWh/m</a:t>
            </a:r>
            <a:r>
              <a:rPr lang="fr-FR" sz="1800" b="1" baseline="30000">
                <a:solidFill>
                  <a:schemeClr val="tx1"/>
                </a:solidFill>
                <a:latin typeface="Century Gothic" charset="0"/>
                <a:cs typeface="Century Gothic" charset="0"/>
              </a:rPr>
              <a:t>2</a:t>
            </a:r>
            <a:r>
              <a:rPr lang="fr-FR" sz="1800" b="1">
                <a:solidFill>
                  <a:schemeClr val="tx1"/>
                </a:solidFill>
                <a:latin typeface="Century Gothic" charset="0"/>
                <a:cs typeface="Century Gothic" charset="0"/>
              </a:rPr>
              <a:t>.an</a:t>
            </a:r>
          </a:p>
          <a:p>
            <a:pPr marL="457200" indent="-457200">
              <a:spcBef>
                <a:spcPts val="0"/>
              </a:spcBef>
              <a:buClr>
                <a:srgbClr val="B5D040"/>
              </a:buClr>
              <a:buFont typeface="Wingdings" charset="0"/>
              <a:buChar char="n"/>
            </a:pPr>
            <a:endParaRPr lang="fr-FR" sz="1800" b="1">
              <a:solidFill>
                <a:schemeClr val="tx1"/>
              </a:solidFill>
              <a:latin typeface="Century Gothic" charset="0"/>
              <a:cs typeface="Century Gothic" charset="0"/>
            </a:endParaRPr>
          </a:p>
          <a:p>
            <a:pPr>
              <a:spcBef>
                <a:spcPts val="0"/>
              </a:spcBef>
              <a:buClr>
                <a:srgbClr val="B5D040"/>
              </a:buClr>
            </a:pPr>
            <a:endParaRPr lang="fr-FR" sz="1800" i="1">
              <a:solidFill>
                <a:schemeClr val="tx1"/>
              </a:solidFill>
              <a:latin typeface="Century Gothic" charset="0"/>
            </a:endParaRPr>
          </a:p>
          <a:p>
            <a:pPr>
              <a:spcBef>
                <a:spcPts val="0"/>
              </a:spcBef>
              <a:buClr>
                <a:srgbClr val="B5D040"/>
              </a:buClr>
            </a:pPr>
            <a:r>
              <a:rPr lang="fr-FR" sz="1800" i="1">
                <a:solidFill>
                  <a:schemeClr val="tx1"/>
                </a:solidFill>
                <a:latin typeface="Century Gothic" charset="0"/>
              </a:rPr>
              <a:t>15 kWh/m2.an pour un logement neuf à …</a:t>
            </a:r>
            <a:br>
              <a:rPr lang="fr-FR" sz="1800" i="1">
                <a:solidFill>
                  <a:schemeClr val="tx1"/>
                </a:solidFill>
                <a:latin typeface="Century Gothic" charset="0"/>
              </a:rPr>
            </a:br>
            <a:r>
              <a:rPr lang="fr-FR" sz="1800" i="1">
                <a:solidFill>
                  <a:schemeClr val="tx1"/>
                </a:solidFill>
                <a:latin typeface="Century Gothic" charset="0"/>
              </a:rPr>
              <a:t>Plus de 300 kWh/m2.an pour une « passoire thermique »</a:t>
            </a:r>
          </a:p>
          <a:p>
            <a:pPr>
              <a:spcBef>
                <a:spcPts val="0"/>
              </a:spcBef>
              <a:buClr>
                <a:srgbClr val="B5D040"/>
              </a:buClr>
            </a:pPr>
            <a:r>
              <a:rPr lang="fr-FR" sz="1800" i="1">
                <a:solidFill>
                  <a:schemeClr val="tx1"/>
                </a:solidFill>
                <a:latin typeface="Century Gothic" charset="0"/>
              </a:rPr>
              <a:t>Objectif en rénovation performante  : 50 kWh/m2.an </a:t>
            </a:r>
          </a:p>
          <a:p>
            <a:pPr marL="457200" indent="-457200">
              <a:spcBef>
                <a:spcPts val="0"/>
              </a:spcBef>
              <a:buClr>
                <a:srgbClr val="B5D040"/>
              </a:buClr>
              <a:buFont typeface="Wingdings" charset="0"/>
              <a:buChar char="n"/>
            </a:pPr>
            <a:endParaRPr lang="fr-FR" sz="1800">
              <a:solidFill>
                <a:schemeClr val="tx1"/>
              </a:solidFill>
              <a:latin typeface="Century Gothic" charset="0"/>
              <a:cs typeface="Century Gothic" charset="0"/>
            </a:endParaRPr>
          </a:p>
          <a:p>
            <a:pPr>
              <a:spcBef>
                <a:spcPts val="0"/>
              </a:spcBef>
              <a:buClr>
                <a:srgbClr val="B5D040"/>
              </a:buClr>
            </a:pPr>
            <a:endParaRPr lang="fr-FR" sz="1800">
              <a:solidFill>
                <a:schemeClr val="tx1"/>
              </a:solidFill>
              <a:latin typeface="Century Gothic" charset="0"/>
              <a:cs typeface="Century Gothic" charset="0"/>
            </a:endParaRPr>
          </a:p>
        </p:txBody>
      </p:sp>
      <p:sp>
        <p:nvSpPr>
          <p:cNvPr id="12" name="Text Box 1">
            <a:extLst>
              <a:ext uri="{FF2B5EF4-FFF2-40B4-BE49-F238E27FC236}">
                <a16:creationId xmlns:a16="http://schemas.microsoft.com/office/drawing/2014/main" xmlns="" id="{DE357476-2E60-A440-B164-6EFE85067D86}"/>
              </a:ext>
            </a:extLst>
          </p:cNvPr>
          <p:cNvSpPr txBox="1">
            <a:spLocks noChangeArrowheads="1"/>
          </p:cNvSpPr>
          <p:nvPr/>
        </p:nvSpPr>
        <p:spPr bwMode="auto">
          <a:xfrm>
            <a:off x="522420" y="225644"/>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14" name="Text Box 1">
            <a:extLst>
              <a:ext uri="{FF2B5EF4-FFF2-40B4-BE49-F238E27FC236}">
                <a16:creationId xmlns:a16="http://schemas.microsoft.com/office/drawing/2014/main" xmlns="" id="{FD1815B0-19D8-C447-AF17-25F862EEA211}"/>
              </a:ext>
            </a:extLst>
          </p:cNvPr>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Postes de consommation : CHAUFFAGE</a:t>
            </a:r>
          </a:p>
          <a:p>
            <a:pPr>
              <a:buClrTx/>
              <a:buFontTx/>
              <a:buNone/>
            </a:pPr>
            <a:r>
              <a:rPr lang="fr-FR" b="1">
                <a:solidFill>
                  <a:srgbClr val="FF0000"/>
                </a:solidFill>
                <a:effectLst>
                  <a:outerShdw blurRad="38100" dist="38100" dir="2700000" algn="tl">
                    <a:srgbClr val="DDDDDD"/>
                  </a:outerShdw>
                </a:effectLst>
                <a:latin typeface="Century Gothic" charset="0"/>
              </a:rPr>
              <a:t>Ratios de consommation</a:t>
            </a:r>
          </a:p>
        </p:txBody>
      </p:sp>
      <p:pic>
        <p:nvPicPr>
          <p:cNvPr id="15" name="Image 14" descr="TLSE METROPOLE logo couleur.jpg">
            <a:extLst>
              <a:ext uri="{FF2B5EF4-FFF2-40B4-BE49-F238E27FC236}">
                <a16:creationId xmlns:a16="http://schemas.microsoft.com/office/drawing/2014/main" xmlns="" id="{05440F47-9715-C747-8707-A819D95B70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6366" y="305951"/>
            <a:ext cx="1836772" cy="502225"/>
          </a:xfrm>
          <a:prstGeom prst="rect">
            <a:avLst/>
          </a:prstGeom>
        </p:spPr>
      </p:pic>
    </p:spTree>
    <p:extLst>
      <p:ext uri="{BB962C8B-B14F-4D97-AF65-F5344CB8AC3E}">
        <p14:creationId xmlns:p14="http://schemas.microsoft.com/office/powerpoint/2010/main" val="715165216"/>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4" name="ZoneTexte 3"/>
          <p:cNvSpPr txBox="1"/>
          <p:nvPr/>
        </p:nvSpPr>
        <p:spPr>
          <a:xfrm>
            <a:off x="683568" y="1412776"/>
            <a:ext cx="504056" cy="461665"/>
          </a:xfrm>
          <a:prstGeom prst="rect">
            <a:avLst/>
          </a:prstGeom>
          <a:solidFill>
            <a:schemeClr val="bg1"/>
          </a:solidFill>
        </p:spPr>
        <p:txBody>
          <a:bodyPr wrap="square" rtlCol="0">
            <a:spAutoFit/>
          </a:bodyPr>
          <a:lstStyle/>
          <a:p>
            <a:r>
              <a:rPr lang="fr-FR"/>
              <a:t> </a:t>
            </a:r>
            <a:r>
              <a:rPr lang="fr-FR" sz="800"/>
              <a:t> cc</a:t>
            </a:r>
          </a:p>
        </p:txBody>
      </p:sp>
      <p:sp>
        <p:nvSpPr>
          <p:cNvPr id="16" name="ZoneTexte 15"/>
          <p:cNvSpPr txBox="1"/>
          <p:nvPr/>
        </p:nvSpPr>
        <p:spPr>
          <a:xfrm>
            <a:off x="3419872" y="1844824"/>
            <a:ext cx="504056" cy="461665"/>
          </a:xfrm>
          <a:prstGeom prst="rect">
            <a:avLst/>
          </a:prstGeom>
          <a:solidFill>
            <a:schemeClr val="bg1"/>
          </a:solidFill>
        </p:spPr>
        <p:txBody>
          <a:bodyPr wrap="square" rtlCol="0">
            <a:spAutoFit/>
          </a:bodyPr>
          <a:lstStyle/>
          <a:p>
            <a:r>
              <a:rPr lang="fr-FR"/>
              <a:t> </a:t>
            </a:r>
            <a:r>
              <a:rPr lang="fr-FR" sz="800"/>
              <a:t> cc</a:t>
            </a:r>
          </a:p>
        </p:txBody>
      </p:sp>
      <p:sp>
        <p:nvSpPr>
          <p:cNvPr id="5" name="Espace réservé du numéro de diapositive 4"/>
          <p:cNvSpPr>
            <a:spLocks noGrp="1"/>
          </p:cNvSpPr>
          <p:nvPr>
            <p:ph type="sldNum" sz="quarter" idx="4"/>
          </p:nvPr>
        </p:nvSpPr>
        <p:spPr/>
        <p:txBody>
          <a:bodyPr/>
          <a:lstStyle/>
          <a:p>
            <a:fld id="{2F9A5648-B596-C640-B495-5D9F694734BC}" type="slidenum">
              <a:rPr lang="fr-FR" smtClean="0"/>
              <a:pPr/>
              <a:t>65</a:t>
            </a:fld>
            <a:endParaRPr lang="fr-FR"/>
          </a:p>
        </p:txBody>
      </p:sp>
      <p:pic>
        <p:nvPicPr>
          <p:cNvPr id="11" name="Image 10" descr="Electricité 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4328" y="19720"/>
            <a:ext cx="1500473" cy="1196752"/>
          </a:xfrm>
          <a:prstGeom prst="rect">
            <a:avLst/>
          </a:prstGeom>
        </p:spPr>
      </p:pic>
      <p:pic>
        <p:nvPicPr>
          <p:cNvPr id="10" name="Image 9"/>
          <p:cNvPicPr/>
          <p:nvPr/>
        </p:nvPicPr>
        <p:blipFill>
          <a:blip r:embed="rId6">
            <a:extLst>
              <a:ext uri="{28A0092B-C50C-407E-A947-70E740481C1C}">
                <a14:useLocalDpi xmlns:a14="http://schemas.microsoft.com/office/drawing/2010/main" val="0"/>
              </a:ext>
            </a:extLst>
          </a:blip>
          <a:stretch>
            <a:fillRect/>
          </a:stretch>
        </p:blipFill>
        <p:spPr>
          <a:xfrm>
            <a:off x="683568" y="3501008"/>
            <a:ext cx="1224136" cy="2592288"/>
          </a:xfrm>
          <a:prstGeom prst="rect">
            <a:avLst/>
          </a:prstGeom>
        </p:spPr>
      </p:pic>
      <p:pic>
        <p:nvPicPr>
          <p:cNvPr id="3" name="Image 2" descr="Veill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0032" y="3573016"/>
            <a:ext cx="3441700" cy="2616200"/>
          </a:xfrm>
          <a:prstGeom prst="rect">
            <a:avLst/>
          </a:prstGeom>
        </p:spPr>
      </p:pic>
      <p:pic>
        <p:nvPicPr>
          <p:cNvPr id="12" name="Image 11" descr="Capture d’écran 2016-08-01 à 13.58.25.png"/>
          <p:cNvPicPr/>
          <p:nvPr/>
        </p:nvPicPr>
        <p:blipFill>
          <a:blip r:embed="rId8">
            <a:extLst>
              <a:ext uri="{28A0092B-C50C-407E-A947-70E740481C1C}">
                <a14:useLocalDpi xmlns:a14="http://schemas.microsoft.com/office/drawing/2010/main" val="0"/>
              </a:ext>
            </a:extLst>
          </a:blip>
          <a:stretch>
            <a:fillRect/>
          </a:stretch>
        </p:blipFill>
        <p:spPr>
          <a:xfrm>
            <a:off x="2483768" y="3573016"/>
            <a:ext cx="2232248" cy="2664296"/>
          </a:xfrm>
          <a:prstGeom prst="rect">
            <a:avLst/>
          </a:prstGeom>
        </p:spPr>
      </p:pic>
      <p:sp>
        <p:nvSpPr>
          <p:cNvPr id="13" name="Rectangle 12"/>
          <p:cNvSpPr/>
          <p:nvPr/>
        </p:nvSpPr>
        <p:spPr>
          <a:xfrm>
            <a:off x="539552" y="1340768"/>
            <a:ext cx="8280920" cy="1908215"/>
          </a:xfrm>
          <a:prstGeom prst="rect">
            <a:avLst/>
          </a:prstGeom>
        </p:spPr>
        <p:txBody>
          <a:bodyPr wrap="square">
            <a:spAutoFit/>
          </a:bodyPr>
          <a:lstStyle/>
          <a:p>
            <a:pPr marL="457200" indent="-457200">
              <a:spcBef>
                <a:spcPts val="0"/>
              </a:spcBef>
              <a:buClr>
                <a:srgbClr val="B5D040"/>
              </a:buClr>
              <a:buFont typeface="Wingdings" charset="0"/>
              <a:buChar char="n"/>
            </a:pPr>
            <a:r>
              <a:rPr lang="fr-FR" sz="1800">
                <a:solidFill>
                  <a:schemeClr val="tx1"/>
                </a:solidFill>
                <a:latin typeface="Century Gothic" charset="0"/>
                <a:cs typeface="Century Gothic" charset="0"/>
              </a:rPr>
              <a:t>Equipements</a:t>
            </a:r>
          </a:p>
          <a:p>
            <a:pPr marL="1080000" indent="-457200">
              <a:spcBef>
                <a:spcPts val="0"/>
              </a:spcBef>
              <a:buClr>
                <a:srgbClr val="B5D040"/>
              </a:buClr>
              <a:buFont typeface="Wingdings" charset="2"/>
              <a:buChar char="ü"/>
            </a:pPr>
            <a:r>
              <a:rPr lang="fr-FR" sz="1600">
                <a:solidFill>
                  <a:schemeClr val="tx1"/>
                </a:solidFill>
                <a:latin typeface="Century Gothic" charset="0"/>
                <a:cs typeface="Century Gothic" charset="0"/>
              </a:rPr>
              <a:t>Efficience liée à la technologie et à l’âge</a:t>
            </a:r>
          </a:p>
          <a:p>
            <a:pPr marL="1080000" indent="-457200">
              <a:spcBef>
                <a:spcPts val="0"/>
              </a:spcBef>
              <a:buClr>
                <a:srgbClr val="B5D040"/>
              </a:buClr>
              <a:buFont typeface="Wingdings" charset="2"/>
              <a:buChar char="ü"/>
            </a:pPr>
            <a:r>
              <a:rPr lang="fr-FR" sz="1600">
                <a:solidFill>
                  <a:schemeClr val="tx1"/>
                </a:solidFill>
                <a:latin typeface="Century Gothic" charset="0"/>
                <a:cs typeface="Century Gothic" charset="0"/>
              </a:rPr>
              <a:t>Nature et nombre</a:t>
            </a:r>
          </a:p>
          <a:p>
            <a:pPr marL="1080000" indent="-457200">
              <a:spcBef>
                <a:spcPts val="0"/>
              </a:spcBef>
              <a:buClr>
                <a:srgbClr val="B5D040"/>
              </a:buClr>
              <a:buFont typeface="Wingdings" charset="2"/>
              <a:buChar char="ü"/>
            </a:pPr>
            <a:r>
              <a:rPr lang="fr-FR" sz="1600">
                <a:solidFill>
                  <a:schemeClr val="tx1"/>
                </a:solidFill>
                <a:latin typeface="Century Gothic" charset="0"/>
                <a:cs typeface="Century Gothic" charset="0"/>
              </a:rPr>
              <a:t>Durée d’utilisation y compris en veille ! Les veilles ≈ 500 kWh/an soit 73 € (0,1465 €/kWh)</a:t>
            </a:r>
            <a:br>
              <a:rPr lang="fr-FR" sz="1600">
                <a:solidFill>
                  <a:schemeClr val="tx1"/>
                </a:solidFill>
                <a:latin typeface="Century Gothic" charset="0"/>
                <a:cs typeface="Century Gothic" charset="0"/>
              </a:rPr>
            </a:br>
            <a:endParaRPr lang="fr-FR" sz="1600">
              <a:solidFill>
                <a:schemeClr val="tx1"/>
              </a:solidFill>
              <a:latin typeface="Century Gothic" charset="0"/>
              <a:cs typeface="Century Gothic" charset="0"/>
            </a:endParaRPr>
          </a:p>
          <a:p>
            <a:pPr marL="457200" indent="-457200">
              <a:spcBef>
                <a:spcPts val="0"/>
              </a:spcBef>
              <a:buClr>
                <a:srgbClr val="B5D040"/>
              </a:buClr>
              <a:buFont typeface="Wingdings" charset="0"/>
              <a:buChar char="n"/>
            </a:pPr>
            <a:r>
              <a:rPr lang="fr-FR" sz="1800">
                <a:solidFill>
                  <a:schemeClr val="tx1"/>
                </a:solidFill>
                <a:latin typeface="Century Gothic" charset="0"/>
                <a:cs typeface="Century Gothic" charset="0"/>
              </a:rPr>
              <a:t>Comportements économes</a:t>
            </a:r>
            <a:endParaRPr lang="fr-FR" sz="1800" i="1">
              <a:solidFill>
                <a:srgbClr val="FF0000"/>
              </a:solidFill>
              <a:latin typeface="Chalkboard"/>
              <a:cs typeface="Chalkboard"/>
            </a:endParaRPr>
          </a:p>
        </p:txBody>
      </p:sp>
      <p:sp>
        <p:nvSpPr>
          <p:cNvPr id="14" name="Text Box 1">
            <a:extLst>
              <a:ext uri="{FF2B5EF4-FFF2-40B4-BE49-F238E27FC236}">
                <a16:creationId xmlns:a16="http://schemas.microsoft.com/office/drawing/2014/main" xmlns="" id="{4FEB9E2B-D2A9-E640-8D54-F862046852A3}"/>
              </a:ext>
            </a:extLst>
          </p:cNvPr>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Postes de consommation : ELECTRICITÉ SPÉCIFIQUE</a:t>
            </a:r>
          </a:p>
          <a:p>
            <a:pPr>
              <a:buClrTx/>
              <a:buFontTx/>
              <a:buNone/>
            </a:pPr>
            <a:r>
              <a:rPr lang="fr-FR" b="1">
                <a:solidFill>
                  <a:srgbClr val="FF0000"/>
                </a:solidFill>
                <a:effectLst>
                  <a:outerShdw blurRad="38100" dist="38100" dir="2700000" algn="tl">
                    <a:srgbClr val="DDDDDD"/>
                  </a:outerShdw>
                </a:effectLst>
                <a:latin typeface="Century Gothic" charset="0"/>
              </a:rPr>
              <a:t>Variables qui impactent la consommation</a:t>
            </a:r>
          </a:p>
        </p:txBody>
      </p:sp>
    </p:spTree>
    <p:extLst>
      <p:ext uri="{BB962C8B-B14F-4D97-AF65-F5344CB8AC3E}">
        <p14:creationId xmlns:p14="http://schemas.microsoft.com/office/powerpoint/2010/main" val="2355611259"/>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179512" y="188640"/>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4" name="ZoneTexte 3"/>
          <p:cNvSpPr txBox="1"/>
          <p:nvPr/>
        </p:nvSpPr>
        <p:spPr>
          <a:xfrm>
            <a:off x="683568" y="1412776"/>
            <a:ext cx="504056" cy="461665"/>
          </a:xfrm>
          <a:prstGeom prst="rect">
            <a:avLst/>
          </a:prstGeom>
          <a:solidFill>
            <a:schemeClr val="bg1"/>
          </a:solidFill>
        </p:spPr>
        <p:txBody>
          <a:bodyPr wrap="square" rtlCol="0">
            <a:spAutoFit/>
          </a:bodyPr>
          <a:lstStyle/>
          <a:p>
            <a:r>
              <a:rPr lang="fr-FR"/>
              <a:t> </a:t>
            </a:r>
            <a:r>
              <a:rPr lang="fr-FR" sz="800"/>
              <a:t> cc</a:t>
            </a:r>
          </a:p>
        </p:txBody>
      </p:sp>
      <p:sp>
        <p:nvSpPr>
          <p:cNvPr id="16" name="ZoneTexte 15"/>
          <p:cNvSpPr txBox="1"/>
          <p:nvPr/>
        </p:nvSpPr>
        <p:spPr>
          <a:xfrm>
            <a:off x="3419872" y="1844824"/>
            <a:ext cx="504056" cy="461665"/>
          </a:xfrm>
          <a:prstGeom prst="rect">
            <a:avLst/>
          </a:prstGeom>
          <a:solidFill>
            <a:schemeClr val="bg1"/>
          </a:solidFill>
        </p:spPr>
        <p:txBody>
          <a:bodyPr wrap="square" rtlCol="0">
            <a:spAutoFit/>
          </a:bodyPr>
          <a:lstStyle/>
          <a:p>
            <a:r>
              <a:rPr lang="fr-FR"/>
              <a:t> </a:t>
            </a:r>
            <a:r>
              <a:rPr lang="fr-FR" sz="800"/>
              <a:t> cc</a:t>
            </a:r>
          </a:p>
        </p:txBody>
      </p:sp>
      <p:sp>
        <p:nvSpPr>
          <p:cNvPr id="5" name="Espace réservé du numéro de diapositive 4"/>
          <p:cNvSpPr>
            <a:spLocks noGrp="1"/>
          </p:cNvSpPr>
          <p:nvPr>
            <p:ph type="sldNum" sz="quarter" idx="4"/>
          </p:nvPr>
        </p:nvSpPr>
        <p:spPr/>
        <p:txBody>
          <a:bodyPr/>
          <a:lstStyle/>
          <a:p>
            <a:fld id="{2F9A5648-B596-C640-B495-5D9F694734BC}" type="slidenum">
              <a:rPr lang="fr-FR" smtClean="0"/>
              <a:pPr/>
              <a:t>66</a:t>
            </a:fld>
            <a:endParaRPr lang="fr-FR"/>
          </a:p>
        </p:txBody>
      </p:sp>
      <p:pic>
        <p:nvPicPr>
          <p:cNvPr id="11" name="Image 10" descr="Electricité 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4328" y="19720"/>
            <a:ext cx="1500473" cy="1196752"/>
          </a:xfrm>
          <a:prstGeom prst="rect">
            <a:avLst/>
          </a:prstGeom>
        </p:spPr>
      </p:pic>
      <p:sp>
        <p:nvSpPr>
          <p:cNvPr id="18" name="ZoneTexte 17"/>
          <p:cNvSpPr txBox="1"/>
          <p:nvPr/>
        </p:nvSpPr>
        <p:spPr>
          <a:xfrm>
            <a:off x="683568" y="1412776"/>
            <a:ext cx="504056" cy="461665"/>
          </a:xfrm>
          <a:prstGeom prst="rect">
            <a:avLst/>
          </a:prstGeom>
          <a:solidFill>
            <a:schemeClr val="bg1"/>
          </a:solidFill>
        </p:spPr>
        <p:txBody>
          <a:bodyPr wrap="square" rtlCol="0">
            <a:spAutoFit/>
          </a:bodyPr>
          <a:lstStyle/>
          <a:p>
            <a:r>
              <a:rPr lang="fr-FR"/>
              <a:t> </a:t>
            </a:r>
            <a:r>
              <a:rPr lang="fr-FR" sz="800"/>
              <a:t> cc</a:t>
            </a:r>
          </a:p>
        </p:txBody>
      </p:sp>
      <p:sp>
        <p:nvSpPr>
          <p:cNvPr id="19" name="ZoneTexte 18"/>
          <p:cNvSpPr txBox="1"/>
          <p:nvPr/>
        </p:nvSpPr>
        <p:spPr>
          <a:xfrm>
            <a:off x="3419872" y="1844824"/>
            <a:ext cx="504056" cy="461665"/>
          </a:xfrm>
          <a:prstGeom prst="rect">
            <a:avLst/>
          </a:prstGeom>
          <a:solidFill>
            <a:schemeClr val="bg1"/>
          </a:solidFill>
        </p:spPr>
        <p:txBody>
          <a:bodyPr wrap="square" rtlCol="0">
            <a:spAutoFit/>
          </a:bodyPr>
          <a:lstStyle/>
          <a:p>
            <a:r>
              <a:rPr lang="fr-FR"/>
              <a:t> </a:t>
            </a:r>
            <a:r>
              <a:rPr lang="fr-FR" sz="800"/>
              <a:t> cc</a:t>
            </a:r>
          </a:p>
        </p:txBody>
      </p:sp>
      <p:sp>
        <p:nvSpPr>
          <p:cNvPr id="20" name="Espace réservé du numéro de diapositive 4"/>
          <p:cNvSpPr txBox="1">
            <a:spLocks/>
          </p:cNvSpPr>
          <p:nvPr/>
        </p:nvSpPr>
        <p:spPr>
          <a:xfrm>
            <a:off x="8532440" y="6492875"/>
            <a:ext cx="635000" cy="365125"/>
          </a:xfrm>
          <a:prstGeom prst="rect">
            <a:avLst/>
          </a:prstGeom>
        </p:spPr>
        <p:txBody>
          <a:bodyPr vert="horz" lIns="91440" tIns="45720" rIns="91440" bIns="45720" rtlCol="0" anchor="ctr"/>
          <a:lstStyle>
            <a:defPPr>
              <a:defRPr lang="en-GB"/>
            </a:defPPr>
            <a:lvl1pPr algn="r" defTabSz="449263" rtl="0" fontAlgn="base">
              <a:spcBef>
                <a:spcPct val="0"/>
              </a:spcBef>
              <a:spcAft>
                <a:spcPct val="0"/>
              </a:spcAft>
              <a:buClr>
                <a:srgbClr val="000000"/>
              </a:buClr>
              <a:buSzPct val="100000"/>
              <a:buFont typeface="Times New Roman" charset="0"/>
              <a:defRPr sz="1200" kern="1200">
                <a:solidFill>
                  <a:srgbClr val="000000"/>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a:lstStyle>
          <a:p>
            <a:fld id="{2F9A5648-B596-C640-B495-5D9F694734BC}" type="slidenum">
              <a:rPr lang="fr-FR" smtClean="0"/>
              <a:pPr/>
              <a:t>66</a:t>
            </a:fld>
            <a:endParaRPr lang="fr-FR"/>
          </a:p>
        </p:txBody>
      </p:sp>
      <p:sp>
        <p:nvSpPr>
          <p:cNvPr id="21" name="Rectangle 20"/>
          <p:cNvSpPr/>
          <p:nvPr/>
        </p:nvSpPr>
        <p:spPr>
          <a:xfrm>
            <a:off x="539552" y="1268760"/>
            <a:ext cx="8280920" cy="923330"/>
          </a:xfrm>
          <a:prstGeom prst="rect">
            <a:avLst/>
          </a:prstGeom>
        </p:spPr>
        <p:txBody>
          <a:bodyPr wrap="square">
            <a:spAutoFit/>
          </a:bodyPr>
          <a:lstStyle/>
          <a:p>
            <a:pPr marL="457200" indent="-457200">
              <a:spcBef>
                <a:spcPts val="0"/>
              </a:spcBef>
              <a:buClr>
                <a:srgbClr val="B5D040"/>
              </a:buClr>
              <a:buFont typeface="Wingdings" charset="0"/>
              <a:buChar char="n"/>
            </a:pPr>
            <a:r>
              <a:rPr lang="fr-FR" sz="1800" b="1">
                <a:solidFill>
                  <a:schemeClr val="tx1"/>
                </a:solidFill>
                <a:latin typeface="Century Gothic" charset="0"/>
                <a:cs typeface="Century Gothic" charset="0"/>
              </a:rPr>
              <a:t>1 200 kWh/</a:t>
            </a:r>
            <a:r>
              <a:rPr lang="fr-FR" sz="1800" b="1" err="1">
                <a:solidFill>
                  <a:schemeClr val="tx1"/>
                </a:solidFill>
                <a:latin typeface="Century Gothic" charset="0"/>
                <a:cs typeface="Century Gothic" charset="0"/>
              </a:rPr>
              <a:t>personne.an</a:t>
            </a:r>
            <a:r>
              <a:rPr lang="fr-FR" sz="1800" b="1">
                <a:solidFill>
                  <a:schemeClr val="tx1"/>
                </a:solidFill>
                <a:latin typeface="Century Gothic" charset="0"/>
                <a:cs typeface="Century Gothic" charset="0"/>
              </a:rPr>
              <a:t> + 300 kWh par personne en plus</a:t>
            </a:r>
          </a:p>
          <a:p>
            <a:pPr marL="457200" indent="-457200">
              <a:spcBef>
                <a:spcPts val="0"/>
              </a:spcBef>
              <a:buClr>
                <a:srgbClr val="B5D040"/>
              </a:buClr>
              <a:buFont typeface="Wingdings" charset="0"/>
              <a:buChar char="n"/>
            </a:pPr>
            <a:endParaRPr lang="fr-FR" sz="1800">
              <a:solidFill>
                <a:schemeClr val="tx1"/>
              </a:solidFill>
              <a:latin typeface="Century Gothic" charset="0"/>
              <a:cs typeface="Century Gothic" charset="0"/>
            </a:endParaRPr>
          </a:p>
          <a:p>
            <a:pPr>
              <a:spcBef>
                <a:spcPts val="0"/>
              </a:spcBef>
              <a:buClr>
                <a:srgbClr val="B5D040"/>
              </a:buClr>
            </a:pPr>
            <a:r>
              <a:rPr lang="fr-FR" sz="1800" i="1">
                <a:solidFill>
                  <a:schemeClr val="tx1"/>
                </a:solidFill>
                <a:latin typeface="Century Gothic" charset="0"/>
                <a:cs typeface="Century Gothic" charset="0"/>
              </a:rPr>
              <a:t>2 700 kWh/</a:t>
            </a:r>
            <a:r>
              <a:rPr lang="fr-FR" sz="1800" i="1" err="1">
                <a:solidFill>
                  <a:schemeClr val="tx1"/>
                </a:solidFill>
                <a:latin typeface="Century Gothic" charset="0"/>
                <a:cs typeface="Century Gothic" charset="0"/>
              </a:rPr>
              <a:t>foyer.an</a:t>
            </a:r>
            <a:r>
              <a:rPr lang="fr-FR" sz="1800" i="1">
                <a:solidFill>
                  <a:schemeClr val="tx1"/>
                </a:solidFill>
                <a:latin typeface="Century Gothic" charset="0"/>
                <a:cs typeface="Century Gothic" charset="0"/>
              </a:rPr>
              <a:t> (391 €/an), jusqu’à 5 000 kWh (725€)</a:t>
            </a:r>
          </a:p>
        </p:txBody>
      </p:sp>
      <p:sp>
        <p:nvSpPr>
          <p:cNvPr id="23" name="ZoneTexte 22"/>
          <p:cNvSpPr txBox="1"/>
          <p:nvPr/>
        </p:nvSpPr>
        <p:spPr>
          <a:xfrm>
            <a:off x="6372200" y="3280028"/>
            <a:ext cx="2566607" cy="1384995"/>
          </a:xfrm>
          <a:prstGeom prst="rect">
            <a:avLst/>
          </a:prstGeom>
          <a:noFill/>
        </p:spPr>
        <p:txBody>
          <a:bodyPr wrap="square" rtlCol="0">
            <a:spAutoFit/>
          </a:bodyPr>
          <a:lstStyle/>
          <a:p>
            <a:pPr marL="457200" indent="-457200">
              <a:spcBef>
                <a:spcPts val="0"/>
              </a:spcBef>
              <a:buClr>
                <a:srgbClr val="B5D040"/>
              </a:buClr>
              <a:buFont typeface="Wingdings" charset="0"/>
              <a:buChar char="n"/>
            </a:pPr>
            <a:r>
              <a:rPr lang="fr-FR" sz="1400">
                <a:solidFill>
                  <a:schemeClr val="tx1"/>
                </a:solidFill>
                <a:latin typeface="Century Gothic" charset="0"/>
                <a:sym typeface="Wingdings"/>
              </a:rPr>
              <a:t>Audiovisuel : 78 €</a:t>
            </a:r>
          </a:p>
          <a:p>
            <a:pPr marL="457200" indent="-457200">
              <a:spcBef>
                <a:spcPts val="0"/>
              </a:spcBef>
              <a:buClr>
                <a:srgbClr val="B5D040"/>
              </a:buClr>
              <a:buFont typeface="Wingdings" charset="0"/>
              <a:buChar char="n"/>
            </a:pPr>
            <a:r>
              <a:rPr lang="fr-FR" sz="1400">
                <a:solidFill>
                  <a:schemeClr val="tx1"/>
                </a:solidFill>
                <a:latin typeface="Century Gothic" charset="0"/>
                <a:sym typeface="Wingdings"/>
              </a:rPr>
              <a:t>Informatique : 56 € </a:t>
            </a:r>
          </a:p>
          <a:p>
            <a:pPr marL="457200" indent="-457200">
              <a:spcBef>
                <a:spcPts val="0"/>
              </a:spcBef>
              <a:buClr>
                <a:srgbClr val="B5D040"/>
              </a:buClr>
              <a:buFont typeface="Wingdings" charset="0"/>
              <a:buChar char="n"/>
            </a:pPr>
            <a:r>
              <a:rPr lang="fr-FR" sz="1400">
                <a:solidFill>
                  <a:schemeClr val="tx1"/>
                </a:solidFill>
                <a:latin typeface="Century Gothic" charset="0"/>
                <a:sym typeface="Wingdings"/>
              </a:rPr>
              <a:t>Froid : 91 €</a:t>
            </a:r>
          </a:p>
          <a:p>
            <a:pPr marL="457200" indent="-457200">
              <a:spcBef>
                <a:spcPts val="0"/>
              </a:spcBef>
              <a:buClr>
                <a:srgbClr val="B5D040"/>
              </a:buClr>
              <a:buFont typeface="Wingdings" charset="0"/>
              <a:buChar char="n"/>
            </a:pPr>
            <a:r>
              <a:rPr lang="fr-FR" sz="1400">
                <a:solidFill>
                  <a:schemeClr val="tx1"/>
                </a:solidFill>
                <a:latin typeface="Century Gothic" charset="0"/>
                <a:sym typeface="Wingdings"/>
              </a:rPr>
              <a:t>Lavage : 59 €</a:t>
            </a:r>
          </a:p>
          <a:p>
            <a:pPr marL="457200" indent="-457200">
              <a:spcBef>
                <a:spcPts val="0"/>
              </a:spcBef>
              <a:buClr>
                <a:srgbClr val="B5D040"/>
              </a:buClr>
              <a:buFont typeface="Wingdings" charset="0"/>
              <a:buChar char="n"/>
            </a:pPr>
            <a:r>
              <a:rPr lang="fr-FR" sz="1400">
                <a:solidFill>
                  <a:schemeClr val="tx1"/>
                </a:solidFill>
                <a:latin typeface="Century Gothic" charset="0"/>
                <a:sym typeface="Wingdings"/>
              </a:rPr>
              <a:t>Autres : 56 €</a:t>
            </a:r>
          </a:p>
          <a:p>
            <a:pPr marL="457200" indent="-457200">
              <a:spcBef>
                <a:spcPts val="0"/>
              </a:spcBef>
              <a:buClr>
                <a:srgbClr val="B5D040"/>
              </a:buClr>
              <a:buFont typeface="Wingdings" charset="0"/>
              <a:buChar char="n"/>
            </a:pPr>
            <a:r>
              <a:rPr lang="fr-FR" sz="1400">
                <a:solidFill>
                  <a:schemeClr val="tx1"/>
                </a:solidFill>
                <a:latin typeface="Century Gothic" charset="0"/>
                <a:sym typeface="Wingdings"/>
              </a:rPr>
              <a:t>Eclairage : 50 €</a:t>
            </a:r>
          </a:p>
        </p:txBody>
      </p:sp>
      <p:pic>
        <p:nvPicPr>
          <p:cNvPr id="25" name="Image 24" descr="Capture d’écran 2017-01-18 à 16.04.4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6713" y="1980348"/>
            <a:ext cx="1440160" cy="1049259"/>
          </a:xfrm>
          <a:prstGeom prst="rect">
            <a:avLst/>
          </a:prstGeom>
        </p:spPr>
      </p:pic>
      <p:pic>
        <p:nvPicPr>
          <p:cNvPr id="26" name="Image 25" descr="Capture d’écran 2017-01-18 à 16.03.4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6176" y="2165511"/>
            <a:ext cx="1160537" cy="864096"/>
          </a:xfrm>
          <a:prstGeom prst="rect">
            <a:avLst/>
          </a:prstGeom>
        </p:spPr>
      </p:pic>
      <p:sp>
        <p:nvSpPr>
          <p:cNvPr id="17" name="Text Box 1">
            <a:extLst>
              <a:ext uri="{FF2B5EF4-FFF2-40B4-BE49-F238E27FC236}">
                <a16:creationId xmlns:a16="http://schemas.microsoft.com/office/drawing/2014/main" xmlns="" id="{4438A62D-CBBD-7840-93CE-FCDC4FF81595}"/>
              </a:ext>
            </a:extLst>
          </p:cNvPr>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Postes de consommation : ELECTRICITÉ SPÉCIFIQUE</a:t>
            </a:r>
          </a:p>
          <a:p>
            <a:pPr>
              <a:buClrTx/>
              <a:buFontTx/>
              <a:buNone/>
            </a:pPr>
            <a:r>
              <a:rPr lang="fr-FR" b="1">
                <a:solidFill>
                  <a:srgbClr val="FF0000"/>
                </a:solidFill>
                <a:effectLst>
                  <a:outerShdw blurRad="38100" dist="38100" dir="2700000" algn="tl">
                    <a:srgbClr val="DDDDDD"/>
                  </a:outerShdw>
                </a:effectLst>
                <a:latin typeface="Century Gothic" charset="0"/>
              </a:rPr>
              <a:t>Ratios de consommation</a:t>
            </a:r>
          </a:p>
        </p:txBody>
      </p:sp>
      <p:pic>
        <p:nvPicPr>
          <p:cNvPr id="2" name="Image 1">
            <a:extLst>
              <a:ext uri="{FF2B5EF4-FFF2-40B4-BE49-F238E27FC236}">
                <a16:creationId xmlns:a16="http://schemas.microsoft.com/office/drawing/2014/main" xmlns="" id="{30D03F07-8EE7-C64D-B97D-41E9172B07E7}"/>
              </a:ext>
            </a:extLst>
          </p:cNvPr>
          <p:cNvPicPr>
            <a:picLocks noChangeAspect="1"/>
          </p:cNvPicPr>
          <p:nvPr/>
        </p:nvPicPr>
        <p:blipFill>
          <a:blip r:embed="rId8"/>
          <a:stretch>
            <a:fillRect/>
          </a:stretch>
        </p:blipFill>
        <p:spPr>
          <a:xfrm>
            <a:off x="611188" y="2499360"/>
            <a:ext cx="5322704" cy="3737951"/>
          </a:xfrm>
          <a:prstGeom prst="rect">
            <a:avLst/>
          </a:prstGeom>
        </p:spPr>
      </p:pic>
    </p:spTree>
    <p:extLst>
      <p:ext uri="{BB962C8B-B14F-4D97-AF65-F5344CB8AC3E}">
        <p14:creationId xmlns:p14="http://schemas.microsoft.com/office/powerpoint/2010/main" val="3707432141"/>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4" name="ZoneTexte 3"/>
          <p:cNvSpPr txBox="1"/>
          <p:nvPr/>
        </p:nvSpPr>
        <p:spPr>
          <a:xfrm>
            <a:off x="683568" y="1412776"/>
            <a:ext cx="504056" cy="461665"/>
          </a:xfrm>
          <a:prstGeom prst="rect">
            <a:avLst/>
          </a:prstGeom>
          <a:solidFill>
            <a:schemeClr val="bg1"/>
          </a:solidFill>
        </p:spPr>
        <p:txBody>
          <a:bodyPr wrap="square" rtlCol="0">
            <a:spAutoFit/>
          </a:bodyPr>
          <a:lstStyle/>
          <a:p>
            <a:r>
              <a:rPr lang="fr-FR"/>
              <a:t> </a:t>
            </a:r>
            <a:r>
              <a:rPr lang="fr-FR" sz="800"/>
              <a:t> cc</a:t>
            </a:r>
          </a:p>
        </p:txBody>
      </p:sp>
      <p:sp>
        <p:nvSpPr>
          <p:cNvPr id="16" name="ZoneTexte 15"/>
          <p:cNvSpPr txBox="1"/>
          <p:nvPr/>
        </p:nvSpPr>
        <p:spPr>
          <a:xfrm>
            <a:off x="3419872" y="1844824"/>
            <a:ext cx="504056" cy="461665"/>
          </a:xfrm>
          <a:prstGeom prst="rect">
            <a:avLst/>
          </a:prstGeom>
          <a:solidFill>
            <a:schemeClr val="bg1"/>
          </a:solidFill>
        </p:spPr>
        <p:txBody>
          <a:bodyPr wrap="square" rtlCol="0">
            <a:spAutoFit/>
          </a:bodyPr>
          <a:lstStyle/>
          <a:p>
            <a:r>
              <a:rPr lang="fr-FR"/>
              <a:t> </a:t>
            </a:r>
            <a:r>
              <a:rPr lang="fr-FR" sz="800"/>
              <a:t> cc</a:t>
            </a:r>
          </a:p>
        </p:txBody>
      </p:sp>
      <p:sp>
        <p:nvSpPr>
          <p:cNvPr id="5" name="Espace réservé du numéro de diapositive 4"/>
          <p:cNvSpPr>
            <a:spLocks noGrp="1"/>
          </p:cNvSpPr>
          <p:nvPr>
            <p:ph type="sldNum" sz="quarter" idx="4"/>
          </p:nvPr>
        </p:nvSpPr>
        <p:spPr/>
        <p:txBody>
          <a:bodyPr/>
          <a:lstStyle/>
          <a:p>
            <a:fld id="{2F9A5648-B596-C640-B495-5D9F694734BC}" type="slidenum">
              <a:rPr lang="fr-FR" smtClean="0"/>
              <a:pPr/>
              <a:t>67</a:t>
            </a:fld>
            <a:endParaRPr lang="fr-FR"/>
          </a:p>
        </p:txBody>
      </p:sp>
      <p:pic>
        <p:nvPicPr>
          <p:cNvPr id="13" name="Image 12"/>
          <p:cNvPicPr/>
          <p:nvPr/>
        </p:nvPicPr>
        <p:blipFill>
          <a:blip r:embed="rId5">
            <a:extLst>
              <a:ext uri="{28A0092B-C50C-407E-A947-70E740481C1C}">
                <a14:useLocalDpi xmlns:a14="http://schemas.microsoft.com/office/drawing/2010/main"/>
              </a:ext>
            </a:extLst>
          </a:blip>
          <a:stretch>
            <a:fillRect/>
          </a:stretch>
        </p:blipFill>
        <p:spPr>
          <a:xfrm>
            <a:off x="7740352" y="116632"/>
            <a:ext cx="1224136" cy="1080120"/>
          </a:xfrm>
          <a:prstGeom prst="rect">
            <a:avLst/>
          </a:prstGeom>
        </p:spPr>
      </p:pic>
      <p:pic>
        <p:nvPicPr>
          <p:cNvPr id="10" name="Image 9" descr="Capture d’écran 2015-09-18 à 16.28.3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5616" y="4653136"/>
            <a:ext cx="2057400" cy="2019300"/>
          </a:xfrm>
          <a:prstGeom prst="rect">
            <a:avLst/>
          </a:prstGeom>
        </p:spPr>
      </p:pic>
      <p:pic>
        <p:nvPicPr>
          <p:cNvPr id="14" name="Image 13" descr="Capture d’écran 2015-09-18 à 15.08.1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7984" y="5157192"/>
            <a:ext cx="1204561" cy="1051439"/>
          </a:xfrm>
          <a:prstGeom prst="rect">
            <a:avLst/>
          </a:prstGeom>
        </p:spPr>
      </p:pic>
      <p:sp>
        <p:nvSpPr>
          <p:cNvPr id="15" name="Rectangle 14"/>
          <p:cNvSpPr/>
          <p:nvPr/>
        </p:nvSpPr>
        <p:spPr>
          <a:xfrm>
            <a:off x="539552" y="1340768"/>
            <a:ext cx="8280920" cy="2985433"/>
          </a:xfrm>
          <a:prstGeom prst="rect">
            <a:avLst/>
          </a:prstGeom>
        </p:spPr>
        <p:txBody>
          <a:bodyPr wrap="square">
            <a:spAutoFit/>
          </a:bodyPr>
          <a:lstStyle/>
          <a:p>
            <a:pPr marL="457200" indent="-457200">
              <a:spcBef>
                <a:spcPts val="0"/>
              </a:spcBef>
              <a:buClr>
                <a:srgbClr val="B5D040"/>
              </a:buClr>
              <a:buFont typeface="Wingdings" charset="0"/>
              <a:buChar char="n"/>
            </a:pPr>
            <a:r>
              <a:rPr lang="fr-FR" sz="1800">
                <a:solidFill>
                  <a:schemeClr val="tx1"/>
                </a:solidFill>
                <a:latin typeface="Century Gothic" charset="0"/>
                <a:cs typeface="Century Gothic" charset="0"/>
              </a:rPr>
              <a:t>Foyer</a:t>
            </a:r>
          </a:p>
          <a:p>
            <a:pPr marL="1080000" indent="-457200">
              <a:spcBef>
                <a:spcPts val="0"/>
              </a:spcBef>
              <a:buClr>
                <a:srgbClr val="B5D040"/>
              </a:buClr>
              <a:buFont typeface="Wingdings" charset="2"/>
              <a:buChar char="ü"/>
            </a:pPr>
            <a:r>
              <a:rPr lang="fr-FR" sz="1600">
                <a:solidFill>
                  <a:schemeClr val="tx1"/>
                </a:solidFill>
                <a:latin typeface="Century Gothic" charset="0"/>
                <a:cs typeface="Century Gothic" charset="0"/>
              </a:rPr>
              <a:t>Nombre de personnes. MAIS Il ne suffit pas d’additionner la consommation unitaire par personne car certains usages sont identiques (nettoyage, litres par cycle d’une machine à laver) ou communs (le bain des enfants)</a:t>
            </a:r>
          </a:p>
          <a:p>
            <a:pPr marL="1080000" indent="-457200">
              <a:spcBef>
                <a:spcPts val="0"/>
              </a:spcBef>
              <a:buClr>
                <a:srgbClr val="B5D040"/>
              </a:buClr>
              <a:buFont typeface="Wingdings" charset="2"/>
              <a:buChar char="ü"/>
            </a:pPr>
            <a:r>
              <a:rPr lang="fr-FR" sz="1600">
                <a:solidFill>
                  <a:schemeClr val="tx1"/>
                </a:solidFill>
                <a:latin typeface="Century Gothic" charset="0"/>
                <a:cs typeface="Century Gothic" charset="0"/>
              </a:rPr>
              <a:t>L’âge </a:t>
            </a:r>
          </a:p>
          <a:p>
            <a:pPr marL="457200" indent="-457200">
              <a:spcBef>
                <a:spcPts val="0"/>
              </a:spcBef>
              <a:buClr>
                <a:srgbClr val="B5D040"/>
              </a:buClr>
              <a:buFont typeface="Wingdings" charset="0"/>
              <a:buChar char="n"/>
            </a:pPr>
            <a:r>
              <a:rPr lang="fr-FR" sz="1800">
                <a:solidFill>
                  <a:schemeClr val="tx1"/>
                </a:solidFill>
                <a:latin typeface="Century Gothic" charset="0"/>
                <a:cs typeface="Century Gothic" charset="0"/>
              </a:rPr>
              <a:t>Logement : maison avec jardin, piscine ou appartement</a:t>
            </a:r>
          </a:p>
          <a:p>
            <a:pPr marL="457200" indent="-457200">
              <a:spcBef>
                <a:spcPts val="0"/>
              </a:spcBef>
              <a:buClr>
                <a:srgbClr val="B5D040"/>
              </a:buClr>
              <a:buFont typeface="Wingdings" charset="0"/>
              <a:buChar char="n"/>
            </a:pPr>
            <a:r>
              <a:rPr lang="fr-FR" sz="1800">
                <a:solidFill>
                  <a:schemeClr val="tx1"/>
                </a:solidFill>
                <a:latin typeface="Century Gothic" charset="0"/>
                <a:cs typeface="Century Gothic" charset="0"/>
              </a:rPr>
              <a:t>Equipements : machines à laver nb de litres/cycle</a:t>
            </a:r>
          </a:p>
          <a:p>
            <a:pPr marL="457200" indent="-457200">
              <a:spcBef>
                <a:spcPts val="0"/>
              </a:spcBef>
              <a:buClr>
                <a:srgbClr val="B5D040"/>
              </a:buClr>
              <a:buFont typeface="Wingdings" charset="0"/>
              <a:buChar char="n"/>
            </a:pPr>
            <a:r>
              <a:rPr lang="fr-FR" sz="1800">
                <a:solidFill>
                  <a:schemeClr val="tx1"/>
                </a:solidFill>
                <a:latin typeface="Century Gothic" charset="0"/>
                <a:cs typeface="Century Gothic" charset="0"/>
              </a:rPr>
              <a:t>La présence d’équipements économes ou pas</a:t>
            </a:r>
          </a:p>
          <a:p>
            <a:pPr marL="457200" indent="-457200">
              <a:spcBef>
                <a:spcPts val="0"/>
              </a:spcBef>
              <a:buClr>
                <a:srgbClr val="B5D040"/>
              </a:buClr>
              <a:buFont typeface="Wingdings" charset="0"/>
              <a:buChar char="n"/>
            </a:pPr>
            <a:r>
              <a:rPr lang="fr-FR" sz="1800">
                <a:solidFill>
                  <a:schemeClr val="tx1"/>
                </a:solidFill>
                <a:latin typeface="Century Gothic" charset="0"/>
                <a:cs typeface="Century Gothic" charset="0"/>
              </a:rPr>
              <a:t>Comportements économes</a:t>
            </a:r>
            <a:br>
              <a:rPr lang="fr-FR" sz="1800">
                <a:solidFill>
                  <a:schemeClr val="tx1"/>
                </a:solidFill>
                <a:latin typeface="Century Gothic" charset="0"/>
                <a:cs typeface="Century Gothic" charset="0"/>
              </a:rPr>
            </a:br>
            <a:endParaRPr lang="fr-FR" sz="1800" i="1">
              <a:solidFill>
                <a:srgbClr val="FF0000"/>
              </a:solidFill>
              <a:latin typeface="Chalkboard"/>
              <a:cs typeface="Chalkboard"/>
            </a:endParaRPr>
          </a:p>
        </p:txBody>
      </p:sp>
      <p:pic>
        <p:nvPicPr>
          <p:cNvPr id="18" name="Image 17"/>
          <p:cNvPicPr/>
          <p:nvPr/>
        </p:nvPicPr>
        <p:blipFill>
          <a:blip r:embed="rId8">
            <a:extLst>
              <a:ext uri="{28A0092B-C50C-407E-A947-70E740481C1C}">
                <a14:useLocalDpi xmlns:a14="http://schemas.microsoft.com/office/drawing/2010/main"/>
              </a:ext>
            </a:extLst>
          </a:blip>
          <a:stretch>
            <a:fillRect/>
          </a:stretch>
        </p:blipFill>
        <p:spPr>
          <a:xfrm>
            <a:off x="6156176" y="4797152"/>
            <a:ext cx="1224136" cy="1728192"/>
          </a:xfrm>
          <a:prstGeom prst="rect">
            <a:avLst/>
          </a:prstGeom>
        </p:spPr>
      </p:pic>
      <p:sp>
        <p:nvSpPr>
          <p:cNvPr id="12" name="Text Box 1">
            <a:extLst>
              <a:ext uri="{FF2B5EF4-FFF2-40B4-BE49-F238E27FC236}">
                <a16:creationId xmlns:a16="http://schemas.microsoft.com/office/drawing/2014/main" xmlns="" id="{3D69A5CA-A346-FA43-84EF-B887FA5940EB}"/>
              </a:ext>
            </a:extLst>
          </p:cNvPr>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Postes de consommation : EAU et EAU CHAUDE</a:t>
            </a:r>
          </a:p>
          <a:p>
            <a:pPr>
              <a:buClrTx/>
              <a:buFontTx/>
              <a:buNone/>
            </a:pPr>
            <a:r>
              <a:rPr lang="fr-FR" b="1">
                <a:solidFill>
                  <a:srgbClr val="FF0000"/>
                </a:solidFill>
                <a:effectLst>
                  <a:outerShdw blurRad="38100" dist="38100" dir="2700000" algn="tl">
                    <a:srgbClr val="DDDDDD"/>
                  </a:outerShdw>
                </a:effectLst>
                <a:latin typeface="Century Gothic" charset="0"/>
              </a:rPr>
              <a:t>Variables qui impactent la consommation</a:t>
            </a:r>
          </a:p>
        </p:txBody>
      </p:sp>
    </p:spTree>
    <p:extLst>
      <p:ext uri="{BB962C8B-B14F-4D97-AF65-F5344CB8AC3E}">
        <p14:creationId xmlns:p14="http://schemas.microsoft.com/office/powerpoint/2010/main" val="3969140652"/>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4" name="ZoneTexte 3"/>
          <p:cNvSpPr txBox="1"/>
          <p:nvPr/>
        </p:nvSpPr>
        <p:spPr>
          <a:xfrm>
            <a:off x="683568" y="1412776"/>
            <a:ext cx="504056" cy="461665"/>
          </a:xfrm>
          <a:prstGeom prst="rect">
            <a:avLst/>
          </a:prstGeom>
          <a:solidFill>
            <a:schemeClr val="bg1"/>
          </a:solidFill>
        </p:spPr>
        <p:txBody>
          <a:bodyPr wrap="square" rtlCol="0">
            <a:spAutoFit/>
          </a:bodyPr>
          <a:lstStyle/>
          <a:p>
            <a:r>
              <a:rPr lang="fr-FR"/>
              <a:t> </a:t>
            </a:r>
            <a:r>
              <a:rPr lang="fr-FR" sz="800"/>
              <a:t> cc</a:t>
            </a:r>
          </a:p>
        </p:txBody>
      </p:sp>
      <p:sp>
        <p:nvSpPr>
          <p:cNvPr id="16" name="ZoneTexte 15"/>
          <p:cNvSpPr txBox="1"/>
          <p:nvPr/>
        </p:nvSpPr>
        <p:spPr>
          <a:xfrm>
            <a:off x="3419872" y="1844824"/>
            <a:ext cx="504056" cy="461665"/>
          </a:xfrm>
          <a:prstGeom prst="rect">
            <a:avLst/>
          </a:prstGeom>
          <a:solidFill>
            <a:schemeClr val="bg1"/>
          </a:solidFill>
        </p:spPr>
        <p:txBody>
          <a:bodyPr wrap="square" rtlCol="0">
            <a:spAutoFit/>
          </a:bodyPr>
          <a:lstStyle/>
          <a:p>
            <a:r>
              <a:rPr lang="fr-FR"/>
              <a:t> </a:t>
            </a:r>
            <a:r>
              <a:rPr lang="fr-FR" sz="800"/>
              <a:t> cc</a:t>
            </a:r>
          </a:p>
        </p:txBody>
      </p:sp>
      <p:sp>
        <p:nvSpPr>
          <p:cNvPr id="5" name="Espace réservé du numéro de diapositive 4"/>
          <p:cNvSpPr>
            <a:spLocks noGrp="1"/>
          </p:cNvSpPr>
          <p:nvPr>
            <p:ph type="sldNum" sz="quarter" idx="4"/>
          </p:nvPr>
        </p:nvSpPr>
        <p:spPr/>
        <p:txBody>
          <a:bodyPr/>
          <a:lstStyle/>
          <a:p>
            <a:fld id="{2F9A5648-B596-C640-B495-5D9F694734BC}" type="slidenum">
              <a:rPr lang="fr-FR" smtClean="0"/>
              <a:pPr/>
              <a:t>68</a:t>
            </a:fld>
            <a:endParaRPr lang="fr-FR"/>
          </a:p>
        </p:txBody>
      </p:sp>
      <p:pic>
        <p:nvPicPr>
          <p:cNvPr id="13" name="Image 12"/>
          <p:cNvPicPr/>
          <p:nvPr/>
        </p:nvPicPr>
        <p:blipFill>
          <a:blip r:embed="rId5">
            <a:extLst>
              <a:ext uri="{28A0092B-C50C-407E-A947-70E740481C1C}">
                <a14:useLocalDpi xmlns:a14="http://schemas.microsoft.com/office/drawing/2010/main"/>
              </a:ext>
            </a:extLst>
          </a:blip>
          <a:stretch>
            <a:fillRect/>
          </a:stretch>
        </p:blipFill>
        <p:spPr>
          <a:xfrm>
            <a:off x="7740352" y="116632"/>
            <a:ext cx="1224136" cy="1080120"/>
          </a:xfrm>
          <a:prstGeom prst="rect">
            <a:avLst/>
          </a:prstGeom>
        </p:spPr>
      </p:pic>
      <p:sp>
        <p:nvSpPr>
          <p:cNvPr id="9" name="Rectangle 8"/>
          <p:cNvSpPr/>
          <p:nvPr/>
        </p:nvSpPr>
        <p:spPr>
          <a:xfrm>
            <a:off x="514872" y="1189667"/>
            <a:ext cx="8280920" cy="1661993"/>
          </a:xfrm>
          <a:prstGeom prst="rect">
            <a:avLst/>
          </a:prstGeom>
        </p:spPr>
        <p:txBody>
          <a:bodyPr wrap="square">
            <a:spAutoFit/>
          </a:bodyPr>
          <a:lstStyle/>
          <a:p>
            <a:pPr marL="457200" indent="-457200">
              <a:spcBef>
                <a:spcPts val="0"/>
              </a:spcBef>
              <a:buClr>
                <a:srgbClr val="B5D040"/>
              </a:buClr>
              <a:buFont typeface="Wingdings" charset="0"/>
              <a:buChar char="n"/>
            </a:pPr>
            <a:r>
              <a:rPr lang="fr-FR" sz="1800" b="1">
                <a:solidFill>
                  <a:schemeClr val="tx1"/>
                </a:solidFill>
                <a:latin typeface="Century Gothic" charset="0"/>
                <a:cs typeface="Century Gothic" charset="0"/>
              </a:rPr>
              <a:t>Eau</a:t>
            </a:r>
            <a:r>
              <a:rPr lang="fr-FR" sz="1800">
                <a:solidFill>
                  <a:schemeClr val="tx1"/>
                </a:solidFill>
                <a:latin typeface="Century Gothic" charset="0"/>
                <a:cs typeface="Century Gothic" charset="0"/>
              </a:rPr>
              <a:t> : </a:t>
            </a:r>
            <a:r>
              <a:rPr lang="fr-FR" sz="1800" b="1">
                <a:solidFill>
                  <a:schemeClr val="tx1"/>
                </a:solidFill>
                <a:latin typeface="Century Gothic" charset="0"/>
                <a:cs typeface="Century Gothic" charset="0"/>
              </a:rPr>
              <a:t>50 m3/</a:t>
            </a:r>
            <a:r>
              <a:rPr lang="fr-FR" sz="1800" b="1" err="1">
                <a:solidFill>
                  <a:schemeClr val="tx1"/>
                </a:solidFill>
                <a:latin typeface="Century Gothic" charset="0"/>
                <a:cs typeface="Century Gothic" charset="0"/>
              </a:rPr>
              <a:t>personne.an</a:t>
            </a:r>
            <a:r>
              <a:rPr lang="fr-FR" sz="1800" b="1">
                <a:solidFill>
                  <a:schemeClr val="tx1"/>
                </a:solidFill>
                <a:latin typeface="Century Gothic" charset="0"/>
                <a:cs typeface="Century Gothic" charset="0"/>
              </a:rPr>
              <a:t> + 30 m3 par personne en plus</a:t>
            </a:r>
          </a:p>
          <a:p>
            <a:pPr marL="1080000" indent="-457200">
              <a:spcBef>
                <a:spcPts val="0"/>
              </a:spcBef>
              <a:buClr>
                <a:srgbClr val="B5D040"/>
              </a:buClr>
              <a:buFont typeface="Wingdings" pitchFamily="2" charset="2"/>
              <a:buChar char="Ø"/>
            </a:pPr>
            <a:r>
              <a:rPr lang="fr-FR" sz="1600">
                <a:solidFill>
                  <a:schemeClr val="tx1"/>
                </a:solidFill>
                <a:latin typeface="Century Gothic" charset="0"/>
                <a:cs typeface="Century Gothic" charset="0"/>
              </a:rPr>
              <a:t>Variable selon l’âge : adulte : 150 litres/jour. Personne âgée : 105 litres/jour et enfant 69 litres/jour</a:t>
            </a:r>
          </a:p>
          <a:p>
            <a:pPr marL="1080000" indent="-457200">
              <a:spcBef>
                <a:spcPts val="0"/>
              </a:spcBef>
              <a:buClr>
                <a:srgbClr val="B5D040"/>
              </a:buClr>
              <a:buFont typeface="Wingdings" pitchFamily="2" charset="2"/>
              <a:buChar char="Ø"/>
            </a:pPr>
            <a:r>
              <a:rPr lang="fr-FR" sz="1600">
                <a:solidFill>
                  <a:schemeClr val="tx1"/>
                </a:solidFill>
                <a:latin typeface="Century Gothic" charset="0"/>
                <a:cs typeface="Century Gothic" charset="0"/>
              </a:rPr>
              <a:t>Variable selon les comportements économes : 75 litres !!</a:t>
            </a:r>
          </a:p>
          <a:p>
            <a:pPr marL="457200" indent="-457200">
              <a:spcBef>
                <a:spcPts val="0"/>
              </a:spcBef>
              <a:buClr>
                <a:srgbClr val="B5D040"/>
              </a:buClr>
              <a:buFont typeface="Wingdings" charset="0"/>
              <a:buChar char="n"/>
            </a:pPr>
            <a:r>
              <a:rPr lang="fr-FR" sz="1800" b="1">
                <a:solidFill>
                  <a:schemeClr val="tx1"/>
                </a:solidFill>
                <a:latin typeface="Century Gothic" charset="0"/>
                <a:cs typeface="Century Gothic" charset="0"/>
              </a:rPr>
              <a:t>Eau chaude</a:t>
            </a:r>
            <a:r>
              <a:rPr lang="fr-FR" sz="1800">
                <a:solidFill>
                  <a:schemeClr val="tx1"/>
                </a:solidFill>
                <a:latin typeface="Century Gothic" charset="0"/>
                <a:cs typeface="Century Gothic" charset="0"/>
              </a:rPr>
              <a:t> : </a:t>
            </a:r>
            <a:r>
              <a:rPr lang="fr-FR" sz="1800" b="1">
                <a:solidFill>
                  <a:schemeClr val="tx1"/>
                </a:solidFill>
                <a:latin typeface="Century Gothic" charset="0"/>
                <a:cs typeface="Century Gothic" charset="0"/>
              </a:rPr>
              <a:t>1 000 kWh/</a:t>
            </a:r>
            <a:r>
              <a:rPr lang="fr-FR" sz="1800" b="1" err="1">
                <a:solidFill>
                  <a:schemeClr val="tx1"/>
                </a:solidFill>
                <a:latin typeface="Century Gothic" charset="0"/>
                <a:cs typeface="Century Gothic" charset="0"/>
              </a:rPr>
              <a:t>personne.an</a:t>
            </a:r>
            <a:r>
              <a:rPr lang="fr-FR" sz="1800" b="1">
                <a:solidFill>
                  <a:schemeClr val="tx1"/>
                </a:solidFill>
                <a:latin typeface="Century Gothic" charset="0"/>
                <a:cs typeface="Century Gothic" charset="0"/>
              </a:rPr>
              <a:t> + 700 kWh par personne en plus</a:t>
            </a:r>
          </a:p>
        </p:txBody>
      </p:sp>
      <p:pic>
        <p:nvPicPr>
          <p:cNvPr id="11" name="Image 10" descr="Capture d’écran 2013-03-07 à 16.37.21.png"/>
          <p:cNvPicPr/>
          <p:nvPr/>
        </p:nvPicPr>
        <p:blipFill>
          <a:blip r:embed="rId6">
            <a:extLst>
              <a:ext uri="{28A0092B-C50C-407E-A947-70E740481C1C}">
                <a14:useLocalDpi xmlns:a14="http://schemas.microsoft.com/office/drawing/2010/main" val="0"/>
              </a:ext>
            </a:extLst>
          </a:blip>
          <a:stretch>
            <a:fillRect/>
          </a:stretch>
        </p:blipFill>
        <p:spPr>
          <a:xfrm>
            <a:off x="528872" y="2991234"/>
            <a:ext cx="4680520" cy="3168352"/>
          </a:xfrm>
          <a:prstGeom prst="rect">
            <a:avLst/>
          </a:prstGeom>
        </p:spPr>
      </p:pic>
      <p:graphicFrame>
        <p:nvGraphicFramePr>
          <p:cNvPr id="12" name="Tableau 11"/>
          <p:cNvGraphicFramePr>
            <a:graphicFrameLocks noGrp="1"/>
          </p:cNvGraphicFramePr>
          <p:nvPr>
            <p:extLst>
              <p:ext uri="{D42A27DB-BD31-4B8C-83A1-F6EECF244321}">
                <p14:modId xmlns:p14="http://schemas.microsoft.com/office/powerpoint/2010/main" val="4244511544"/>
              </p:ext>
            </p:extLst>
          </p:nvPr>
        </p:nvGraphicFramePr>
        <p:xfrm>
          <a:off x="5220072" y="3933056"/>
          <a:ext cx="3575720" cy="1885632"/>
        </p:xfrm>
        <a:graphic>
          <a:graphicData uri="http://schemas.openxmlformats.org/drawingml/2006/table">
            <a:tbl>
              <a:tblPr firstRow="1" bandRow="1">
                <a:tableStyleId>{284E427A-3D55-4303-BF80-6455036E1DE7}</a:tableStyleId>
              </a:tblPr>
              <a:tblGrid>
                <a:gridCol w="1494331">
                  <a:extLst>
                    <a:ext uri="{9D8B030D-6E8A-4147-A177-3AD203B41FA5}">
                      <a16:colId xmlns:a16="http://schemas.microsoft.com/office/drawing/2014/main" xmlns="" val="20000"/>
                    </a:ext>
                  </a:extLst>
                </a:gridCol>
                <a:gridCol w="1280855">
                  <a:extLst>
                    <a:ext uri="{9D8B030D-6E8A-4147-A177-3AD203B41FA5}">
                      <a16:colId xmlns:a16="http://schemas.microsoft.com/office/drawing/2014/main" xmlns="" val="20001"/>
                    </a:ext>
                  </a:extLst>
                </a:gridCol>
                <a:gridCol w="800534">
                  <a:extLst>
                    <a:ext uri="{9D8B030D-6E8A-4147-A177-3AD203B41FA5}">
                      <a16:colId xmlns:a16="http://schemas.microsoft.com/office/drawing/2014/main" xmlns="" val="20002"/>
                    </a:ext>
                  </a:extLst>
                </a:gridCol>
              </a:tblGrid>
              <a:tr h="331912">
                <a:tc>
                  <a:txBody>
                    <a:bodyPr/>
                    <a:lstStyle/>
                    <a:p>
                      <a:r>
                        <a:rPr lang="fr-FR" sz="1400" b="0" baseline="0">
                          <a:latin typeface="Century Gothic"/>
                          <a:cs typeface="Century Gothic"/>
                        </a:rPr>
                        <a:t>Composition du ménage</a:t>
                      </a:r>
                      <a:endParaRPr lang="fr-FR" sz="1400" b="0">
                        <a:latin typeface="Century Gothic"/>
                        <a:cs typeface="Century Gothic"/>
                      </a:endParaRPr>
                    </a:p>
                  </a:txBody>
                  <a:tcPr/>
                </a:tc>
                <a:tc>
                  <a:txBody>
                    <a:bodyPr/>
                    <a:lstStyle/>
                    <a:p>
                      <a:pPr algn="ctr"/>
                      <a:r>
                        <a:rPr lang="fr-FR" sz="1400" b="0">
                          <a:latin typeface="Century Gothic"/>
                          <a:cs typeface="Century Gothic"/>
                        </a:rPr>
                        <a:t>M</a:t>
                      </a:r>
                      <a:r>
                        <a:rPr lang="fr-FR" sz="1400" b="0" baseline="30000">
                          <a:latin typeface="Century Gothic"/>
                          <a:cs typeface="Century Gothic"/>
                        </a:rPr>
                        <a:t>3</a:t>
                      </a:r>
                      <a:r>
                        <a:rPr lang="fr-FR" sz="1400" b="0">
                          <a:latin typeface="Century Gothic"/>
                          <a:cs typeface="Century Gothic"/>
                        </a:rPr>
                        <a:t>/an</a:t>
                      </a:r>
                    </a:p>
                  </a:txBody>
                  <a:tcPr/>
                </a:tc>
                <a:tc>
                  <a:txBody>
                    <a:bodyPr/>
                    <a:lstStyle/>
                    <a:p>
                      <a:pPr algn="ctr"/>
                      <a:r>
                        <a:rPr lang="fr-FR" sz="1400" b="0">
                          <a:latin typeface="Century Gothic"/>
                          <a:cs typeface="Century Gothic"/>
                        </a:rPr>
                        <a:t>€/an</a:t>
                      </a:r>
                    </a:p>
                  </a:txBody>
                  <a:tcPr/>
                </a:tc>
                <a:extLst>
                  <a:ext uri="{0D108BD9-81ED-4DB2-BD59-A6C34878D82A}">
                    <a16:rowId xmlns:a16="http://schemas.microsoft.com/office/drawing/2014/main" xmlns="" val="10000"/>
                  </a:ext>
                </a:extLst>
              </a:tr>
              <a:tr h="341868">
                <a:tc>
                  <a:txBody>
                    <a:bodyPr/>
                    <a:lstStyle/>
                    <a:p>
                      <a:r>
                        <a:rPr lang="fr-FR" sz="1400" b="0">
                          <a:latin typeface="Century Gothic"/>
                          <a:cs typeface="Century Gothic"/>
                        </a:rPr>
                        <a:t>1 personne</a:t>
                      </a:r>
                    </a:p>
                  </a:txBody>
                  <a:tcPr/>
                </a:tc>
                <a:tc>
                  <a:txBody>
                    <a:bodyPr/>
                    <a:lstStyle/>
                    <a:p>
                      <a:pPr algn="ctr"/>
                      <a:r>
                        <a:rPr lang="fr-FR" sz="1400" b="0">
                          <a:latin typeface="Century Gothic"/>
                          <a:cs typeface="Century Gothic"/>
                        </a:rPr>
                        <a:t>50 m</a:t>
                      </a:r>
                      <a:r>
                        <a:rPr lang="fr-FR" sz="1400" b="0" baseline="30000">
                          <a:latin typeface="Century Gothic"/>
                          <a:cs typeface="Century Gothic"/>
                        </a:rPr>
                        <a:t>3</a:t>
                      </a:r>
                    </a:p>
                  </a:txBody>
                  <a:tcPr/>
                </a:tc>
                <a:tc>
                  <a:txBody>
                    <a:bodyPr/>
                    <a:lstStyle/>
                    <a:p>
                      <a:pPr algn="ctr"/>
                      <a:r>
                        <a:rPr lang="fr-FR" sz="1400" b="0">
                          <a:latin typeface="Century Gothic"/>
                          <a:cs typeface="Century Gothic"/>
                        </a:rPr>
                        <a:t>150 €</a:t>
                      </a:r>
                    </a:p>
                  </a:txBody>
                  <a:tcPr/>
                </a:tc>
                <a:extLst>
                  <a:ext uri="{0D108BD9-81ED-4DB2-BD59-A6C34878D82A}">
                    <a16:rowId xmlns:a16="http://schemas.microsoft.com/office/drawing/2014/main" xmlns="" val="10001"/>
                  </a:ext>
                </a:extLst>
              </a:tr>
              <a:tr h="341868">
                <a:tc>
                  <a:txBody>
                    <a:bodyPr/>
                    <a:lstStyle/>
                    <a:p>
                      <a:r>
                        <a:rPr lang="fr-FR" sz="1400" b="0">
                          <a:latin typeface="Century Gothic"/>
                          <a:cs typeface="Century Gothic"/>
                        </a:rPr>
                        <a:t>2 personnes</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0">
                          <a:latin typeface="Century Gothic"/>
                          <a:cs typeface="Century Gothic"/>
                        </a:rPr>
                        <a:t>80 m</a:t>
                      </a:r>
                      <a:r>
                        <a:rPr lang="fr-FR" sz="1400" b="0" baseline="30000">
                          <a:latin typeface="Century Gothic"/>
                          <a:cs typeface="Century Gothic"/>
                        </a:rPr>
                        <a:t>3</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0">
                          <a:latin typeface="Century Gothic"/>
                          <a:cs typeface="Century Gothic"/>
                        </a:rPr>
                        <a:t>240 €</a:t>
                      </a:r>
                    </a:p>
                  </a:txBody>
                  <a:tcPr/>
                </a:tc>
                <a:extLst>
                  <a:ext uri="{0D108BD9-81ED-4DB2-BD59-A6C34878D82A}">
                    <a16:rowId xmlns:a16="http://schemas.microsoft.com/office/drawing/2014/main" xmlns="" val="10002"/>
                  </a:ext>
                </a:extLst>
              </a:tr>
              <a:tr h="341868">
                <a:tc>
                  <a:txBody>
                    <a:bodyPr/>
                    <a:lstStyle/>
                    <a:p>
                      <a:r>
                        <a:rPr lang="fr-FR" sz="1400" b="0">
                          <a:latin typeface="Century Gothic"/>
                          <a:cs typeface="Century Gothic"/>
                        </a:rPr>
                        <a:t>3 personnes</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0">
                          <a:latin typeface="Century Gothic"/>
                          <a:cs typeface="Century Gothic"/>
                        </a:rPr>
                        <a:t>110 m</a:t>
                      </a:r>
                      <a:r>
                        <a:rPr lang="fr-FR" sz="1400" b="0" baseline="30000">
                          <a:latin typeface="Century Gothic"/>
                          <a:cs typeface="Century Gothic"/>
                        </a:rPr>
                        <a:t>3</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0">
                          <a:latin typeface="Century Gothic"/>
                          <a:cs typeface="Century Gothic"/>
                        </a:rPr>
                        <a:t>330 €</a:t>
                      </a:r>
                    </a:p>
                  </a:txBody>
                  <a:tcPr/>
                </a:tc>
                <a:extLst>
                  <a:ext uri="{0D108BD9-81ED-4DB2-BD59-A6C34878D82A}">
                    <a16:rowId xmlns:a16="http://schemas.microsoft.com/office/drawing/2014/main" xmlns="" val="10003"/>
                  </a:ext>
                </a:extLst>
              </a:tr>
              <a:tr h="341868">
                <a:tc>
                  <a:txBody>
                    <a:bodyPr/>
                    <a:lstStyle/>
                    <a:p>
                      <a:r>
                        <a:rPr lang="fr-FR" sz="1400" b="0">
                          <a:latin typeface="Century Gothic"/>
                          <a:cs typeface="Century Gothic"/>
                        </a:rPr>
                        <a:t>4 personnes</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0">
                          <a:latin typeface="Century Gothic"/>
                          <a:cs typeface="Century Gothic"/>
                        </a:rPr>
                        <a:t>140 m</a:t>
                      </a:r>
                      <a:r>
                        <a:rPr lang="fr-FR" sz="1400" b="0" baseline="30000">
                          <a:latin typeface="Century Gothic"/>
                          <a:cs typeface="Century Gothic"/>
                        </a:rPr>
                        <a:t>3</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0">
                          <a:latin typeface="Century Gothic"/>
                          <a:cs typeface="Century Gothic"/>
                        </a:rPr>
                        <a:t>420 €</a:t>
                      </a:r>
                    </a:p>
                  </a:txBody>
                  <a:tcPr/>
                </a:tc>
                <a:extLst>
                  <a:ext uri="{0D108BD9-81ED-4DB2-BD59-A6C34878D82A}">
                    <a16:rowId xmlns:a16="http://schemas.microsoft.com/office/drawing/2014/main" xmlns="" val="10004"/>
                  </a:ext>
                </a:extLst>
              </a:tr>
            </a:tbl>
          </a:graphicData>
        </a:graphic>
      </p:graphicFrame>
      <p:sp>
        <p:nvSpPr>
          <p:cNvPr id="2" name="ZoneTexte 1"/>
          <p:cNvSpPr txBox="1"/>
          <p:nvPr/>
        </p:nvSpPr>
        <p:spPr>
          <a:xfrm>
            <a:off x="755576" y="6309320"/>
            <a:ext cx="6938118" cy="307777"/>
          </a:xfrm>
          <a:prstGeom prst="rect">
            <a:avLst/>
          </a:prstGeom>
          <a:noFill/>
        </p:spPr>
        <p:txBody>
          <a:bodyPr wrap="none" rtlCol="0">
            <a:spAutoFit/>
          </a:bodyPr>
          <a:lstStyle/>
          <a:p>
            <a:r>
              <a:rPr lang="fr-FR" sz="1400" i="1">
                <a:solidFill>
                  <a:schemeClr val="tx1"/>
                </a:solidFill>
                <a:latin typeface="Century Gothic" charset="0"/>
              </a:rPr>
              <a:t>3 €/m3 coût moyen sur le bassin Adour Garonne, coût variable par commune</a:t>
            </a:r>
          </a:p>
        </p:txBody>
      </p:sp>
      <p:sp>
        <p:nvSpPr>
          <p:cNvPr id="14" name="Text Box 1">
            <a:extLst>
              <a:ext uri="{FF2B5EF4-FFF2-40B4-BE49-F238E27FC236}">
                <a16:creationId xmlns:a16="http://schemas.microsoft.com/office/drawing/2014/main" xmlns="" id="{9749071F-BE0C-504D-8894-517B87F61A33}"/>
              </a:ext>
            </a:extLst>
          </p:cNvPr>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Postes de consommation : EAU et EAU CHAUDE</a:t>
            </a:r>
          </a:p>
          <a:p>
            <a:pPr>
              <a:buClrTx/>
              <a:buFontTx/>
              <a:buNone/>
            </a:pPr>
            <a:r>
              <a:rPr lang="fr-FR" b="1">
                <a:solidFill>
                  <a:srgbClr val="FF0000"/>
                </a:solidFill>
                <a:effectLst>
                  <a:outerShdw blurRad="38100" dist="38100" dir="2700000" algn="tl">
                    <a:srgbClr val="DDDDDD"/>
                  </a:outerShdw>
                </a:effectLst>
                <a:latin typeface="Century Gothic" charset="0"/>
              </a:rPr>
              <a:t>Ratios de consommation</a:t>
            </a:r>
          </a:p>
        </p:txBody>
      </p:sp>
    </p:spTree>
    <p:extLst>
      <p:ext uri="{BB962C8B-B14F-4D97-AF65-F5344CB8AC3E}">
        <p14:creationId xmlns:p14="http://schemas.microsoft.com/office/powerpoint/2010/main" val="191367692"/>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2F9A5648-B596-C640-B495-5D9F694734BC}" type="slidenum">
              <a:rPr lang="fr-FR" smtClean="0"/>
              <a:pPr/>
              <a:t>69</a:t>
            </a:fld>
            <a:endParaRPr lang="fr-FR"/>
          </a:p>
        </p:txBody>
      </p:sp>
      <p:sp>
        <p:nvSpPr>
          <p:cNvPr id="3"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4" name="ZoneTexte 3"/>
          <p:cNvSpPr txBox="1"/>
          <p:nvPr/>
        </p:nvSpPr>
        <p:spPr>
          <a:xfrm>
            <a:off x="683568" y="1412776"/>
            <a:ext cx="504056" cy="461665"/>
          </a:xfrm>
          <a:prstGeom prst="rect">
            <a:avLst/>
          </a:prstGeom>
          <a:solidFill>
            <a:schemeClr val="bg1"/>
          </a:solidFill>
        </p:spPr>
        <p:txBody>
          <a:bodyPr wrap="square" rtlCol="0">
            <a:spAutoFit/>
          </a:bodyPr>
          <a:lstStyle/>
          <a:p>
            <a:r>
              <a:rPr lang="fr-FR"/>
              <a:t> </a:t>
            </a:r>
            <a:r>
              <a:rPr lang="fr-FR" sz="800"/>
              <a:t> cc</a:t>
            </a:r>
          </a:p>
        </p:txBody>
      </p:sp>
      <p:sp>
        <p:nvSpPr>
          <p:cNvPr id="5" name="Espace réservé du numéro de diapositive 4"/>
          <p:cNvSpPr txBox="1">
            <a:spLocks/>
          </p:cNvSpPr>
          <p:nvPr/>
        </p:nvSpPr>
        <p:spPr>
          <a:xfrm>
            <a:off x="8532440" y="6492875"/>
            <a:ext cx="635000" cy="365125"/>
          </a:xfrm>
          <a:prstGeom prst="rect">
            <a:avLst/>
          </a:prstGeom>
        </p:spPr>
        <p:txBody>
          <a:bodyPr vert="horz" lIns="91440" tIns="45720" rIns="91440" bIns="45720" rtlCol="0" anchor="ctr"/>
          <a:lstStyle>
            <a:defPPr>
              <a:defRPr lang="en-GB"/>
            </a:defPPr>
            <a:lvl1pPr algn="r" defTabSz="449263" rtl="0" fontAlgn="base">
              <a:spcBef>
                <a:spcPct val="0"/>
              </a:spcBef>
              <a:spcAft>
                <a:spcPct val="0"/>
              </a:spcAft>
              <a:buClr>
                <a:srgbClr val="000000"/>
              </a:buClr>
              <a:buSzPct val="100000"/>
              <a:buFont typeface="Times New Roman" charset="0"/>
              <a:defRPr sz="1200" kern="1200">
                <a:solidFill>
                  <a:srgbClr val="000000"/>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a:lstStyle>
          <a:p>
            <a:fld id="{2F9A5648-B596-C640-B495-5D9F694734BC}" type="slidenum">
              <a:rPr lang="fr-FR" smtClean="0"/>
              <a:pPr/>
              <a:t>69</a:t>
            </a:fld>
            <a:endParaRPr lang="fr-FR"/>
          </a:p>
        </p:txBody>
      </p:sp>
      <p:graphicFrame>
        <p:nvGraphicFramePr>
          <p:cNvPr id="8" name="Tableau 7"/>
          <p:cNvGraphicFramePr>
            <a:graphicFrameLocks noGrp="1"/>
          </p:cNvGraphicFramePr>
          <p:nvPr>
            <p:extLst>
              <p:ext uri="{D42A27DB-BD31-4B8C-83A1-F6EECF244321}">
                <p14:modId xmlns:p14="http://schemas.microsoft.com/office/powerpoint/2010/main" val="3416980361"/>
              </p:ext>
            </p:extLst>
          </p:nvPr>
        </p:nvGraphicFramePr>
        <p:xfrm>
          <a:off x="611560" y="1772816"/>
          <a:ext cx="7776864" cy="2041252"/>
        </p:xfrm>
        <a:graphic>
          <a:graphicData uri="http://schemas.openxmlformats.org/drawingml/2006/table">
            <a:tbl>
              <a:tblPr firstRow="1" bandRow="1">
                <a:tableStyleId>{284E427A-3D55-4303-BF80-6455036E1DE7}</a:tableStyleId>
              </a:tblPr>
              <a:tblGrid>
                <a:gridCol w="2592288">
                  <a:extLst>
                    <a:ext uri="{9D8B030D-6E8A-4147-A177-3AD203B41FA5}">
                      <a16:colId xmlns:a16="http://schemas.microsoft.com/office/drawing/2014/main" xmlns="" val="20000"/>
                    </a:ext>
                  </a:extLst>
                </a:gridCol>
                <a:gridCol w="2884619">
                  <a:extLst>
                    <a:ext uri="{9D8B030D-6E8A-4147-A177-3AD203B41FA5}">
                      <a16:colId xmlns:a16="http://schemas.microsoft.com/office/drawing/2014/main" xmlns="" val="20001"/>
                    </a:ext>
                  </a:extLst>
                </a:gridCol>
                <a:gridCol w="2299957">
                  <a:extLst>
                    <a:ext uri="{9D8B030D-6E8A-4147-A177-3AD203B41FA5}">
                      <a16:colId xmlns:a16="http://schemas.microsoft.com/office/drawing/2014/main" xmlns="" val="20002"/>
                    </a:ext>
                  </a:extLst>
                </a:gridCol>
              </a:tblGrid>
              <a:tr h="331912">
                <a:tc>
                  <a:txBody>
                    <a:bodyPr/>
                    <a:lstStyle/>
                    <a:p>
                      <a:r>
                        <a:rPr lang="fr-FR" sz="1400" b="0">
                          <a:latin typeface="Century Gothic"/>
                          <a:cs typeface="Century Gothic"/>
                        </a:rPr>
                        <a:t>Equipements</a:t>
                      </a:r>
                    </a:p>
                  </a:txBody>
                  <a:tcPr/>
                </a:tc>
                <a:tc>
                  <a:txBody>
                    <a:bodyPr/>
                    <a:lstStyle/>
                    <a:p>
                      <a:pPr algn="ctr"/>
                      <a:r>
                        <a:rPr lang="fr-FR" sz="1400" b="0">
                          <a:latin typeface="Century Gothic"/>
                          <a:cs typeface="Century Gothic"/>
                        </a:rPr>
                        <a:t>Anciens </a:t>
                      </a:r>
                    </a:p>
                  </a:txBody>
                  <a:tcPr/>
                </a:tc>
                <a:tc>
                  <a:txBody>
                    <a:bodyPr/>
                    <a:lstStyle/>
                    <a:p>
                      <a:pPr algn="ctr"/>
                      <a:r>
                        <a:rPr lang="fr-FR" sz="1400" b="0">
                          <a:latin typeface="Century Gothic"/>
                          <a:cs typeface="Century Gothic"/>
                        </a:rPr>
                        <a:t>Récents//Economes</a:t>
                      </a:r>
                    </a:p>
                  </a:txBody>
                  <a:tcPr/>
                </a:tc>
                <a:extLst>
                  <a:ext uri="{0D108BD9-81ED-4DB2-BD59-A6C34878D82A}">
                    <a16:rowId xmlns:a16="http://schemas.microsoft.com/office/drawing/2014/main" xmlns="" val="10000"/>
                  </a:ext>
                </a:extLst>
              </a:tr>
              <a:tr h="341868">
                <a:tc>
                  <a:txBody>
                    <a:bodyPr/>
                    <a:lstStyle/>
                    <a:p>
                      <a:r>
                        <a:rPr lang="fr-FR" sz="1400" b="0">
                          <a:latin typeface="Century Gothic"/>
                          <a:cs typeface="Century Gothic"/>
                        </a:rPr>
                        <a:t>Lave linge</a:t>
                      </a:r>
                    </a:p>
                  </a:txBody>
                  <a:tcPr/>
                </a:tc>
                <a:tc>
                  <a:txBody>
                    <a:bodyPr/>
                    <a:lstStyle/>
                    <a:p>
                      <a:pPr algn="ctr"/>
                      <a:r>
                        <a:rPr lang="fr-FR" sz="1400" b="0">
                          <a:latin typeface="Century Gothic"/>
                          <a:cs typeface="Century Gothic"/>
                        </a:rPr>
                        <a:t>100 litres/cycle</a:t>
                      </a:r>
                    </a:p>
                  </a:txBody>
                  <a:tcPr/>
                </a:tc>
                <a:tc>
                  <a:txBody>
                    <a:bodyPr/>
                    <a:lstStyle/>
                    <a:p>
                      <a:pPr algn="ctr"/>
                      <a:r>
                        <a:rPr lang="fr-FR" sz="1400" b="0">
                          <a:latin typeface="Century Gothic"/>
                          <a:cs typeface="Century Gothic"/>
                        </a:rPr>
                        <a:t>45 litres/cycles</a:t>
                      </a:r>
                    </a:p>
                  </a:txBody>
                  <a:tcPr/>
                </a:tc>
                <a:extLst>
                  <a:ext uri="{0D108BD9-81ED-4DB2-BD59-A6C34878D82A}">
                    <a16:rowId xmlns:a16="http://schemas.microsoft.com/office/drawing/2014/main" xmlns="" val="10001"/>
                  </a:ext>
                </a:extLst>
              </a:tr>
              <a:tr h="341868">
                <a:tc>
                  <a:txBody>
                    <a:bodyPr/>
                    <a:lstStyle/>
                    <a:p>
                      <a:r>
                        <a:rPr lang="fr-FR" sz="1400" b="0">
                          <a:latin typeface="Century Gothic"/>
                          <a:cs typeface="Century Gothic"/>
                        </a:rPr>
                        <a:t>Lave vaisselle</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0">
                          <a:latin typeface="Century Gothic"/>
                          <a:cs typeface="Century Gothic"/>
                        </a:rPr>
                        <a:t>40 litres/cycle </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0">
                          <a:latin typeface="Century Gothic"/>
                          <a:cs typeface="Century Gothic"/>
                        </a:rPr>
                        <a:t>10 litres/cycle</a:t>
                      </a:r>
                    </a:p>
                  </a:txBody>
                  <a:tcPr/>
                </a:tc>
                <a:extLst>
                  <a:ext uri="{0D108BD9-81ED-4DB2-BD59-A6C34878D82A}">
                    <a16:rowId xmlns:a16="http://schemas.microsoft.com/office/drawing/2014/main" xmlns="" val="10002"/>
                  </a:ext>
                </a:extLst>
              </a:tr>
              <a:tr h="341868">
                <a:tc>
                  <a:txBody>
                    <a:bodyPr/>
                    <a:lstStyle/>
                    <a:p>
                      <a:r>
                        <a:rPr lang="fr-FR" sz="1400" b="0">
                          <a:latin typeface="Century Gothic"/>
                          <a:cs typeface="Century Gothic"/>
                        </a:rPr>
                        <a:t>Robinet</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0">
                          <a:latin typeface="Century Gothic"/>
                          <a:cs typeface="Century Gothic"/>
                        </a:rPr>
                        <a:t>12 litres /minute</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0">
                          <a:latin typeface="Century Gothic"/>
                          <a:cs typeface="Century Gothic"/>
                        </a:rPr>
                        <a:t>6 litres/minute</a:t>
                      </a:r>
                    </a:p>
                  </a:txBody>
                  <a:tcPr/>
                </a:tc>
                <a:extLst>
                  <a:ext uri="{0D108BD9-81ED-4DB2-BD59-A6C34878D82A}">
                    <a16:rowId xmlns:a16="http://schemas.microsoft.com/office/drawing/2014/main" xmlns="" val="10003"/>
                  </a:ext>
                </a:extLst>
              </a:tr>
              <a:tr h="341868">
                <a:tc>
                  <a:txBody>
                    <a:bodyPr/>
                    <a:lstStyle/>
                    <a:p>
                      <a:r>
                        <a:rPr lang="fr-FR" sz="1400" b="0">
                          <a:latin typeface="Century Gothic"/>
                          <a:cs typeface="Century Gothic"/>
                        </a:rPr>
                        <a:t>Douche</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0">
                          <a:latin typeface="Century Gothic"/>
                          <a:cs typeface="Century Gothic"/>
                        </a:rPr>
                        <a:t>15 litres /minute</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0">
                          <a:latin typeface="Century Gothic"/>
                          <a:cs typeface="Century Gothic"/>
                        </a:rPr>
                        <a:t>7,5 litres /minute</a:t>
                      </a:r>
                    </a:p>
                  </a:txBody>
                  <a:tcPr/>
                </a:tc>
                <a:extLst>
                  <a:ext uri="{0D108BD9-81ED-4DB2-BD59-A6C34878D82A}">
                    <a16:rowId xmlns:a16="http://schemas.microsoft.com/office/drawing/2014/main" xmlns="" val="10004"/>
                  </a:ext>
                </a:extLst>
              </a:tr>
              <a:tr h="341868">
                <a:tc>
                  <a:txBody>
                    <a:bodyPr/>
                    <a:lstStyle/>
                    <a:p>
                      <a:r>
                        <a:rPr lang="fr-FR" sz="1400" b="0">
                          <a:latin typeface="Century Gothic"/>
                          <a:cs typeface="Century Gothic"/>
                        </a:rPr>
                        <a:t>WC</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0">
                          <a:latin typeface="Century Gothic"/>
                          <a:cs typeface="Century Gothic"/>
                        </a:rPr>
                        <a:t>10 litres/chasse</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0">
                          <a:latin typeface="Century Gothic"/>
                          <a:cs typeface="Century Gothic"/>
                        </a:rPr>
                        <a:t>3 ou 6 litres/chasse</a:t>
                      </a:r>
                    </a:p>
                  </a:txBody>
                  <a:tcPr/>
                </a:tc>
                <a:extLst>
                  <a:ext uri="{0D108BD9-81ED-4DB2-BD59-A6C34878D82A}">
                    <a16:rowId xmlns:a16="http://schemas.microsoft.com/office/drawing/2014/main" xmlns="" val="10005"/>
                  </a:ext>
                </a:extLst>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2139242291"/>
              </p:ext>
            </p:extLst>
          </p:nvPr>
        </p:nvGraphicFramePr>
        <p:xfrm>
          <a:off x="683568" y="4437112"/>
          <a:ext cx="6480720" cy="1015648"/>
        </p:xfrm>
        <a:graphic>
          <a:graphicData uri="http://schemas.openxmlformats.org/drawingml/2006/table">
            <a:tbl>
              <a:tblPr firstRow="1" bandRow="1">
                <a:tableStyleId>{284E427A-3D55-4303-BF80-6455036E1DE7}</a:tableStyleId>
              </a:tblPr>
              <a:tblGrid>
                <a:gridCol w="2765107">
                  <a:extLst>
                    <a:ext uri="{9D8B030D-6E8A-4147-A177-3AD203B41FA5}">
                      <a16:colId xmlns:a16="http://schemas.microsoft.com/office/drawing/2014/main" xmlns="" val="20000"/>
                    </a:ext>
                  </a:extLst>
                </a:gridCol>
                <a:gridCol w="3715613">
                  <a:extLst>
                    <a:ext uri="{9D8B030D-6E8A-4147-A177-3AD203B41FA5}">
                      <a16:colId xmlns:a16="http://schemas.microsoft.com/office/drawing/2014/main" xmlns="" val="20001"/>
                    </a:ext>
                  </a:extLst>
                </a:gridCol>
              </a:tblGrid>
              <a:tr h="331912">
                <a:tc>
                  <a:txBody>
                    <a:bodyPr/>
                    <a:lstStyle/>
                    <a:p>
                      <a:endParaRPr lang="fr-FR" sz="1400" b="0">
                        <a:latin typeface="Century Gothic"/>
                        <a:cs typeface="Century Gothic"/>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0">
                          <a:latin typeface="Century Gothic"/>
                          <a:cs typeface="Century Gothic"/>
                        </a:rPr>
                        <a:t>Consommations  moyennes</a:t>
                      </a:r>
                    </a:p>
                  </a:txBody>
                  <a:tcPr/>
                </a:tc>
                <a:extLst>
                  <a:ext uri="{0D108BD9-81ED-4DB2-BD59-A6C34878D82A}">
                    <a16:rowId xmlns:a16="http://schemas.microsoft.com/office/drawing/2014/main" xmlns="" val="10000"/>
                  </a:ext>
                </a:extLst>
              </a:tr>
              <a:tr h="341868">
                <a:tc>
                  <a:txBody>
                    <a:bodyPr/>
                    <a:lstStyle/>
                    <a:p>
                      <a:r>
                        <a:rPr lang="fr-FR" sz="1400" b="0">
                          <a:latin typeface="Century Gothic"/>
                          <a:cs typeface="Century Gothic"/>
                        </a:rPr>
                        <a:t>Jardin</a:t>
                      </a:r>
                    </a:p>
                  </a:txBody>
                  <a:tcPr/>
                </a:tc>
                <a:tc>
                  <a:txBody>
                    <a:bodyPr/>
                    <a:lstStyle/>
                    <a:p>
                      <a:pPr algn="ctr"/>
                      <a:r>
                        <a:rPr lang="fr-FR" sz="1400" b="0">
                          <a:latin typeface="Century Gothic"/>
                          <a:cs typeface="Century Gothic"/>
                        </a:rPr>
                        <a:t>15 à 20 litres/m2.an</a:t>
                      </a:r>
                      <a:endParaRPr lang="fr-FR" sz="1400" b="0" baseline="30000">
                        <a:latin typeface="Century Gothic"/>
                        <a:cs typeface="Century Gothic"/>
                      </a:endParaRPr>
                    </a:p>
                  </a:txBody>
                  <a:tcPr/>
                </a:tc>
                <a:extLst>
                  <a:ext uri="{0D108BD9-81ED-4DB2-BD59-A6C34878D82A}">
                    <a16:rowId xmlns:a16="http://schemas.microsoft.com/office/drawing/2014/main" xmlns="" val="10001"/>
                  </a:ext>
                </a:extLst>
              </a:tr>
              <a:tr h="341868">
                <a:tc>
                  <a:txBody>
                    <a:bodyPr/>
                    <a:lstStyle/>
                    <a:p>
                      <a:r>
                        <a:rPr lang="fr-FR" sz="1400" b="0">
                          <a:latin typeface="Century Gothic"/>
                          <a:cs typeface="Century Gothic"/>
                        </a:rPr>
                        <a:t>Piscine</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0">
                          <a:latin typeface="Century Gothic"/>
                          <a:cs typeface="Century Gothic"/>
                        </a:rPr>
                        <a:t>50 000 à 80 000 litres</a:t>
                      </a:r>
                    </a:p>
                  </a:txBody>
                  <a:tcPr/>
                </a:tc>
                <a:extLst>
                  <a:ext uri="{0D108BD9-81ED-4DB2-BD59-A6C34878D82A}">
                    <a16:rowId xmlns:a16="http://schemas.microsoft.com/office/drawing/2014/main" xmlns="" val="10002"/>
                  </a:ext>
                </a:extLst>
              </a:tr>
            </a:tbl>
          </a:graphicData>
        </a:graphic>
      </p:graphicFrame>
      <p:pic>
        <p:nvPicPr>
          <p:cNvPr id="11" name="Image 10"/>
          <p:cNvPicPr/>
          <p:nvPr/>
        </p:nvPicPr>
        <p:blipFill>
          <a:blip r:embed="rId2">
            <a:extLst>
              <a:ext uri="{28A0092B-C50C-407E-A947-70E740481C1C}">
                <a14:useLocalDpi xmlns:a14="http://schemas.microsoft.com/office/drawing/2010/main"/>
              </a:ext>
            </a:extLst>
          </a:blip>
          <a:stretch>
            <a:fillRect/>
          </a:stretch>
        </p:blipFill>
        <p:spPr>
          <a:xfrm>
            <a:off x="7740352" y="116632"/>
            <a:ext cx="1224136" cy="1080120"/>
          </a:xfrm>
          <a:prstGeom prst="rect">
            <a:avLst/>
          </a:prstGeom>
        </p:spPr>
      </p:pic>
      <p:sp>
        <p:nvSpPr>
          <p:cNvPr id="12" name="Text Box 1">
            <a:extLst>
              <a:ext uri="{FF2B5EF4-FFF2-40B4-BE49-F238E27FC236}">
                <a16:creationId xmlns:a16="http://schemas.microsoft.com/office/drawing/2014/main" xmlns="" id="{E7A92293-4D4E-5D40-9C5F-9885B882EB04}"/>
              </a:ext>
            </a:extLst>
          </p:cNvPr>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Postes de consommation : EAU et EAU CHAUDE</a:t>
            </a:r>
          </a:p>
          <a:p>
            <a:pPr>
              <a:buClrTx/>
              <a:buFontTx/>
              <a:buNone/>
            </a:pPr>
            <a:r>
              <a:rPr lang="fr-FR" b="1">
                <a:solidFill>
                  <a:srgbClr val="FF0000"/>
                </a:solidFill>
                <a:effectLst>
                  <a:outerShdw blurRad="38100" dist="38100" dir="2700000" algn="tl">
                    <a:srgbClr val="DDDDDD"/>
                  </a:outerShdw>
                </a:effectLst>
                <a:latin typeface="Century Gothic" charset="0"/>
              </a:rPr>
              <a:t>Ratios de consommation</a:t>
            </a:r>
          </a:p>
        </p:txBody>
      </p:sp>
    </p:spTree>
    <p:extLst>
      <p:ext uri="{BB962C8B-B14F-4D97-AF65-F5344CB8AC3E}">
        <p14:creationId xmlns:p14="http://schemas.microsoft.com/office/powerpoint/2010/main" val="3358153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27E47715-2F62-3F41-9555-4939EC8ECBD4}"/>
              </a:ext>
            </a:extLst>
          </p:cNvPr>
          <p:cNvSpPr>
            <a:spLocks noGrp="1"/>
          </p:cNvSpPr>
          <p:nvPr>
            <p:ph type="sldNum" sz="quarter" idx="4"/>
          </p:nvPr>
        </p:nvSpPr>
        <p:spPr/>
        <p:txBody>
          <a:bodyPr/>
          <a:lstStyle/>
          <a:p>
            <a:fld id="{2F9A5648-B596-C640-B495-5D9F694734BC}" type="slidenum">
              <a:rPr lang="fr-FR" smtClean="0"/>
              <a:pPr/>
              <a:t>7</a:t>
            </a:fld>
            <a:endParaRPr lang="fr-FR"/>
          </a:p>
        </p:txBody>
      </p:sp>
      <p:sp>
        <p:nvSpPr>
          <p:cNvPr id="5" name="Text Box 1">
            <a:extLst>
              <a:ext uri="{FF2B5EF4-FFF2-40B4-BE49-F238E27FC236}">
                <a16:creationId xmlns:a16="http://schemas.microsoft.com/office/drawing/2014/main" xmlns="" id="{016B40E4-B9AE-FC4F-B440-00E6D4A218FC}"/>
              </a:ext>
            </a:extLst>
          </p:cNvPr>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2800" b="1">
                <a:solidFill>
                  <a:srgbClr val="FF0000"/>
                </a:solidFill>
                <a:effectLst>
                  <a:outerShdw blurRad="38100" dist="38100" dir="2700000" algn="tl">
                    <a:srgbClr val="DDDDDD"/>
                  </a:outerShdw>
                </a:effectLst>
                <a:latin typeface="Century Gothic" charset="0"/>
              </a:rPr>
              <a:t>Présentation de l’Espace Info Energie</a:t>
            </a:r>
          </a:p>
        </p:txBody>
      </p:sp>
      <p:pic>
        <p:nvPicPr>
          <p:cNvPr id="7" name="Image 6">
            <a:extLst>
              <a:ext uri="{FF2B5EF4-FFF2-40B4-BE49-F238E27FC236}">
                <a16:creationId xmlns:a16="http://schemas.microsoft.com/office/drawing/2014/main" xmlns="" id="{F547277B-D559-4841-9468-23CE051AF155}"/>
              </a:ext>
            </a:extLst>
          </p:cNvPr>
          <p:cNvPicPr>
            <a:picLocks noChangeAspect="1"/>
          </p:cNvPicPr>
          <p:nvPr/>
        </p:nvPicPr>
        <p:blipFill>
          <a:blip r:embed="rId2"/>
          <a:stretch>
            <a:fillRect/>
          </a:stretch>
        </p:blipFill>
        <p:spPr>
          <a:xfrm>
            <a:off x="511598" y="2259440"/>
            <a:ext cx="8172400" cy="3769688"/>
          </a:xfrm>
          <a:prstGeom prst="rect">
            <a:avLst/>
          </a:prstGeom>
        </p:spPr>
      </p:pic>
      <p:sp>
        <p:nvSpPr>
          <p:cNvPr id="6" name="ZoneTexte 5">
            <a:extLst>
              <a:ext uri="{FF2B5EF4-FFF2-40B4-BE49-F238E27FC236}">
                <a16:creationId xmlns:a16="http://schemas.microsoft.com/office/drawing/2014/main" xmlns="" id="{59279AB7-9F63-0448-A2EB-713C00B5E883}"/>
              </a:ext>
            </a:extLst>
          </p:cNvPr>
          <p:cNvSpPr txBox="1"/>
          <p:nvPr/>
        </p:nvSpPr>
        <p:spPr>
          <a:xfrm>
            <a:off x="511598" y="1370836"/>
            <a:ext cx="7443176" cy="646331"/>
          </a:xfrm>
          <a:prstGeom prst="rect">
            <a:avLst/>
          </a:prstGeom>
          <a:noFill/>
        </p:spPr>
        <p:txBody>
          <a:bodyPr wrap="square" rtlCol="0">
            <a:spAutoFit/>
          </a:bodyPr>
          <a:lstStyle/>
          <a:p>
            <a:r>
              <a:rPr lang="fr-FR" sz="1800" i="1">
                <a:solidFill>
                  <a:schemeClr val="tx1"/>
                </a:solidFill>
                <a:latin typeface="Chalkboard" panose="03050602040202020205" pitchFamily="66" charset="77"/>
              </a:rPr>
              <a:t>Je prends un rdv en ligne….</a:t>
            </a:r>
            <a:br>
              <a:rPr lang="fr-FR" sz="1800" i="1">
                <a:solidFill>
                  <a:schemeClr val="tx1"/>
                </a:solidFill>
                <a:latin typeface="Chalkboard" panose="03050602040202020205" pitchFamily="66" charset="77"/>
              </a:rPr>
            </a:br>
            <a:r>
              <a:rPr lang="fr-FR" sz="1800" i="1">
                <a:solidFill>
                  <a:schemeClr val="tx1"/>
                </a:solidFill>
                <a:latin typeface="Chalkboard" panose="03050602040202020205" pitchFamily="66" charset="77"/>
              </a:rPr>
              <a:t>http://</a:t>
            </a:r>
            <a:r>
              <a:rPr lang="fr-FR" sz="1800" i="1" err="1">
                <a:solidFill>
                  <a:schemeClr val="tx1"/>
                </a:solidFill>
                <a:latin typeface="Chalkboard" panose="03050602040202020205" pitchFamily="66" charset="77"/>
              </a:rPr>
              <a:t>infoenergie-toulousemetropole.fr</a:t>
            </a:r>
            <a:r>
              <a:rPr lang="fr-FR" sz="1800" i="1">
                <a:solidFill>
                  <a:schemeClr val="tx1"/>
                </a:solidFill>
                <a:latin typeface="Chalkboard" panose="03050602040202020205" pitchFamily="66" charset="77"/>
              </a:rPr>
              <a:t>/prise-de-rendez-vous</a:t>
            </a:r>
          </a:p>
        </p:txBody>
      </p:sp>
    </p:spTree>
    <p:extLst>
      <p:ext uri="{BB962C8B-B14F-4D97-AF65-F5344CB8AC3E}">
        <p14:creationId xmlns:p14="http://schemas.microsoft.com/office/powerpoint/2010/main" val="8729512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4" name="ZoneTexte 3"/>
          <p:cNvSpPr txBox="1"/>
          <p:nvPr/>
        </p:nvSpPr>
        <p:spPr>
          <a:xfrm>
            <a:off x="683568" y="1412776"/>
            <a:ext cx="504056" cy="461665"/>
          </a:xfrm>
          <a:prstGeom prst="rect">
            <a:avLst/>
          </a:prstGeom>
          <a:solidFill>
            <a:schemeClr val="bg1"/>
          </a:solidFill>
        </p:spPr>
        <p:txBody>
          <a:bodyPr wrap="square" rtlCol="0">
            <a:spAutoFit/>
          </a:bodyPr>
          <a:lstStyle/>
          <a:p>
            <a:r>
              <a:rPr lang="fr-FR"/>
              <a:t> </a:t>
            </a:r>
            <a:r>
              <a:rPr lang="fr-FR" sz="800"/>
              <a:t> cc</a:t>
            </a:r>
          </a:p>
        </p:txBody>
      </p:sp>
      <p:sp>
        <p:nvSpPr>
          <p:cNvPr id="16" name="ZoneTexte 15"/>
          <p:cNvSpPr txBox="1"/>
          <p:nvPr/>
        </p:nvSpPr>
        <p:spPr>
          <a:xfrm>
            <a:off x="3419872" y="1844824"/>
            <a:ext cx="504056" cy="461665"/>
          </a:xfrm>
          <a:prstGeom prst="rect">
            <a:avLst/>
          </a:prstGeom>
          <a:solidFill>
            <a:schemeClr val="bg1"/>
          </a:solidFill>
        </p:spPr>
        <p:txBody>
          <a:bodyPr wrap="square" rtlCol="0">
            <a:spAutoFit/>
          </a:bodyPr>
          <a:lstStyle/>
          <a:p>
            <a:r>
              <a:rPr lang="fr-FR"/>
              <a:t> </a:t>
            </a:r>
            <a:r>
              <a:rPr lang="fr-FR" sz="800"/>
              <a:t> cc</a:t>
            </a:r>
          </a:p>
        </p:txBody>
      </p:sp>
      <p:sp>
        <p:nvSpPr>
          <p:cNvPr id="5" name="Espace réservé du numéro de diapositive 4"/>
          <p:cNvSpPr>
            <a:spLocks noGrp="1"/>
          </p:cNvSpPr>
          <p:nvPr>
            <p:ph type="sldNum" sz="quarter" idx="4"/>
          </p:nvPr>
        </p:nvSpPr>
        <p:spPr/>
        <p:txBody>
          <a:bodyPr/>
          <a:lstStyle/>
          <a:p>
            <a:fld id="{2F9A5648-B596-C640-B495-5D9F694734BC}" type="slidenum">
              <a:rPr lang="fr-FR" smtClean="0"/>
              <a:pPr/>
              <a:t>70</a:t>
            </a:fld>
            <a:endParaRPr lang="fr-FR"/>
          </a:p>
        </p:txBody>
      </p:sp>
      <p:pic>
        <p:nvPicPr>
          <p:cNvPr id="10" name="Image 9" descr="Capture d’écran 2015-09-17 à 17.23.2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8304" y="620688"/>
            <a:ext cx="1695019" cy="1037084"/>
          </a:xfrm>
          <a:prstGeom prst="rect">
            <a:avLst/>
          </a:prstGeom>
        </p:spPr>
      </p:pic>
      <p:pic>
        <p:nvPicPr>
          <p:cNvPr id="9" name="Image 8"/>
          <p:cNvPicPr/>
          <p:nvPr/>
        </p:nvPicPr>
        <p:blipFill>
          <a:blip r:embed="rId6">
            <a:extLst>
              <a:ext uri="{28A0092B-C50C-407E-A947-70E740481C1C}">
                <a14:useLocalDpi xmlns:a14="http://schemas.microsoft.com/office/drawing/2010/main"/>
              </a:ext>
            </a:extLst>
          </a:blip>
          <a:stretch>
            <a:fillRect/>
          </a:stretch>
        </p:blipFill>
        <p:spPr>
          <a:xfrm>
            <a:off x="899592" y="4221088"/>
            <a:ext cx="2016224" cy="2160240"/>
          </a:xfrm>
          <a:prstGeom prst="rect">
            <a:avLst/>
          </a:prstGeom>
        </p:spPr>
      </p:pic>
      <p:pic>
        <p:nvPicPr>
          <p:cNvPr id="11" name="Image 10"/>
          <p:cNvPicPr/>
          <p:nvPr/>
        </p:nvPicPr>
        <p:blipFill>
          <a:blip r:embed="rId7">
            <a:extLst>
              <a:ext uri="{28A0092B-C50C-407E-A947-70E740481C1C}">
                <a14:useLocalDpi xmlns:a14="http://schemas.microsoft.com/office/drawing/2010/main"/>
              </a:ext>
            </a:extLst>
          </a:blip>
          <a:stretch>
            <a:fillRect/>
          </a:stretch>
        </p:blipFill>
        <p:spPr>
          <a:xfrm>
            <a:off x="2843808" y="4293096"/>
            <a:ext cx="2664296" cy="2088232"/>
          </a:xfrm>
          <a:prstGeom prst="rect">
            <a:avLst/>
          </a:prstGeom>
        </p:spPr>
      </p:pic>
      <p:sp>
        <p:nvSpPr>
          <p:cNvPr id="12" name="Rectangle 11"/>
          <p:cNvSpPr/>
          <p:nvPr/>
        </p:nvSpPr>
        <p:spPr>
          <a:xfrm>
            <a:off x="539552" y="1340768"/>
            <a:ext cx="8280920" cy="2154436"/>
          </a:xfrm>
          <a:prstGeom prst="rect">
            <a:avLst/>
          </a:prstGeom>
        </p:spPr>
        <p:txBody>
          <a:bodyPr wrap="square">
            <a:spAutoFit/>
          </a:bodyPr>
          <a:lstStyle/>
          <a:p>
            <a:pPr marL="457200" indent="-457200">
              <a:spcBef>
                <a:spcPts val="0"/>
              </a:spcBef>
              <a:buClr>
                <a:srgbClr val="B5D040"/>
              </a:buClr>
              <a:buFont typeface="Wingdings" charset="0"/>
              <a:buChar char="n"/>
            </a:pPr>
            <a:r>
              <a:rPr lang="fr-FR" sz="1800">
                <a:solidFill>
                  <a:schemeClr val="tx1"/>
                </a:solidFill>
                <a:latin typeface="Century Gothic" charset="0"/>
                <a:cs typeface="Century Gothic" charset="0"/>
              </a:rPr>
              <a:t>Foyer</a:t>
            </a:r>
          </a:p>
          <a:p>
            <a:pPr marL="1080000" indent="-457200">
              <a:spcBef>
                <a:spcPts val="0"/>
              </a:spcBef>
              <a:buClr>
                <a:srgbClr val="B5D040"/>
              </a:buClr>
              <a:buFont typeface="Wingdings" charset="2"/>
              <a:buChar char="ü"/>
            </a:pPr>
            <a:r>
              <a:rPr lang="fr-FR" sz="1600">
                <a:solidFill>
                  <a:schemeClr val="tx1"/>
                </a:solidFill>
                <a:latin typeface="Century Gothic" charset="0"/>
                <a:cs typeface="Century Gothic" charset="0"/>
              </a:rPr>
              <a:t>Nombre de personnes </a:t>
            </a:r>
          </a:p>
          <a:p>
            <a:pPr marL="1080000" indent="-457200">
              <a:spcBef>
                <a:spcPts val="0"/>
              </a:spcBef>
              <a:buClr>
                <a:srgbClr val="B5D040"/>
              </a:buClr>
              <a:buFont typeface="Wingdings" charset="2"/>
              <a:buChar char="ü"/>
            </a:pPr>
            <a:r>
              <a:rPr lang="fr-FR" sz="1600">
                <a:solidFill>
                  <a:schemeClr val="tx1"/>
                </a:solidFill>
                <a:latin typeface="Century Gothic" charset="0"/>
                <a:cs typeface="Century Gothic" charset="0"/>
              </a:rPr>
              <a:t>L’âge </a:t>
            </a:r>
          </a:p>
          <a:p>
            <a:pPr marL="1080000" indent="-457200">
              <a:spcBef>
                <a:spcPts val="0"/>
              </a:spcBef>
              <a:buClr>
                <a:srgbClr val="B5D040"/>
              </a:buClr>
              <a:buFont typeface="Wingdings" charset="2"/>
              <a:buChar char="ü"/>
            </a:pPr>
            <a:r>
              <a:rPr lang="fr-FR" sz="1600">
                <a:solidFill>
                  <a:schemeClr val="tx1"/>
                </a:solidFill>
                <a:latin typeface="Century Gothic" charset="0"/>
                <a:cs typeface="Century Gothic" charset="0"/>
              </a:rPr>
              <a:t>Habitudes alimentaires</a:t>
            </a:r>
          </a:p>
          <a:p>
            <a:pPr marL="457200" indent="-457200">
              <a:spcBef>
                <a:spcPts val="0"/>
              </a:spcBef>
              <a:buClr>
                <a:srgbClr val="B5D040"/>
              </a:buClr>
              <a:buFont typeface="Wingdings" charset="0"/>
              <a:buChar char="n"/>
            </a:pPr>
            <a:r>
              <a:rPr lang="fr-FR" sz="1800">
                <a:solidFill>
                  <a:schemeClr val="tx1"/>
                </a:solidFill>
                <a:latin typeface="Century Gothic" charset="0"/>
                <a:cs typeface="Century Gothic" charset="0"/>
              </a:rPr>
              <a:t>Equipements : </a:t>
            </a:r>
          </a:p>
          <a:p>
            <a:pPr marL="1080000" indent="-457200">
              <a:spcBef>
                <a:spcPts val="0"/>
              </a:spcBef>
              <a:buClr>
                <a:srgbClr val="B5D040"/>
              </a:buClr>
              <a:buFont typeface="Wingdings" charset="2"/>
              <a:buChar char="ü"/>
            </a:pPr>
            <a:r>
              <a:rPr lang="fr-FR" sz="1600">
                <a:solidFill>
                  <a:schemeClr val="tx1"/>
                </a:solidFill>
                <a:latin typeface="Century Gothic" charset="0"/>
                <a:cs typeface="Century Gothic" charset="0"/>
              </a:rPr>
              <a:t>Efficience liée à la technologie et à l’âge</a:t>
            </a:r>
          </a:p>
          <a:p>
            <a:pPr marL="1080000" indent="-457200">
              <a:spcBef>
                <a:spcPts val="0"/>
              </a:spcBef>
              <a:buClr>
                <a:srgbClr val="B5D040"/>
              </a:buClr>
              <a:buFont typeface="Wingdings" charset="2"/>
              <a:buChar char="ü"/>
            </a:pPr>
            <a:r>
              <a:rPr lang="fr-FR" sz="1600">
                <a:solidFill>
                  <a:schemeClr val="tx1"/>
                </a:solidFill>
                <a:latin typeface="Century Gothic" charset="0"/>
                <a:cs typeface="Century Gothic" charset="0"/>
              </a:rPr>
              <a:t>Mode de cuisson liée aux habitudes alimentaires</a:t>
            </a:r>
          </a:p>
          <a:p>
            <a:pPr marL="457200" indent="-457200">
              <a:spcBef>
                <a:spcPts val="0"/>
              </a:spcBef>
              <a:buClr>
                <a:srgbClr val="B5D040"/>
              </a:buClr>
              <a:buFont typeface="Wingdings" charset="0"/>
              <a:buChar char="n"/>
            </a:pPr>
            <a:r>
              <a:rPr lang="fr-FR" sz="1800">
                <a:solidFill>
                  <a:schemeClr val="tx1"/>
                </a:solidFill>
                <a:latin typeface="Century Gothic" charset="0"/>
                <a:cs typeface="Century Gothic" charset="0"/>
              </a:rPr>
              <a:t>Comportements économes</a:t>
            </a:r>
            <a:endParaRPr lang="fr-FR" sz="1800" i="1">
              <a:solidFill>
                <a:srgbClr val="FF0000"/>
              </a:solidFill>
              <a:latin typeface="Chalkboard"/>
              <a:cs typeface="Chalkboard"/>
            </a:endParaRPr>
          </a:p>
        </p:txBody>
      </p:sp>
      <p:pic>
        <p:nvPicPr>
          <p:cNvPr id="13" name="Image 12" descr="Capture d’écran 2016-08-01 à 13.55.19.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4288" y="3284984"/>
            <a:ext cx="1195080" cy="3096344"/>
          </a:xfrm>
          <a:prstGeom prst="rect">
            <a:avLst/>
          </a:prstGeom>
        </p:spPr>
      </p:pic>
      <p:sp>
        <p:nvSpPr>
          <p:cNvPr id="14" name="Text Box 1">
            <a:extLst>
              <a:ext uri="{FF2B5EF4-FFF2-40B4-BE49-F238E27FC236}">
                <a16:creationId xmlns:a16="http://schemas.microsoft.com/office/drawing/2014/main" xmlns="" id="{D8319683-9C40-5F4F-A967-A3E457D3AF3C}"/>
              </a:ext>
            </a:extLst>
          </p:cNvPr>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Postes de consommation : CUISSON</a:t>
            </a:r>
          </a:p>
          <a:p>
            <a:pPr>
              <a:buClrTx/>
              <a:buFontTx/>
              <a:buNone/>
            </a:pPr>
            <a:r>
              <a:rPr lang="fr-FR" b="1">
                <a:solidFill>
                  <a:srgbClr val="FF0000"/>
                </a:solidFill>
                <a:effectLst>
                  <a:outerShdw blurRad="38100" dist="38100" dir="2700000" algn="tl">
                    <a:srgbClr val="DDDDDD"/>
                  </a:outerShdw>
                </a:effectLst>
                <a:latin typeface="Century Gothic" charset="0"/>
              </a:rPr>
              <a:t>Variables qui impactent la consommation</a:t>
            </a:r>
          </a:p>
        </p:txBody>
      </p:sp>
    </p:spTree>
    <p:extLst>
      <p:ext uri="{BB962C8B-B14F-4D97-AF65-F5344CB8AC3E}">
        <p14:creationId xmlns:p14="http://schemas.microsoft.com/office/powerpoint/2010/main" val="4066367189"/>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4" name="ZoneTexte 3"/>
          <p:cNvSpPr txBox="1"/>
          <p:nvPr/>
        </p:nvSpPr>
        <p:spPr>
          <a:xfrm>
            <a:off x="683568" y="1412776"/>
            <a:ext cx="504056" cy="461665"/>
          </a:xfrm>
          <a:prstGeom prst="rect">
            <a:avLst/>
          </a:prstGeom>
          <a:solidFill>
            <a:schemeClr val="bg1"/>
          </a:solidFill>
        </p:spPr>
        <p:txBody>
          <a:bodyPr wrap="square" rtlCol="0">
            <a:spAutoFit/>
          </a:bodyPr>
          <a:lstStyle/>
          <a:p>
            <a:r>
              <a:rPr lang="fr-FR"/>
              <a:t> </a:t>
            </a:r>
            <a:r>
              <a:rPr lang="fr-FR" sz="800"/>
              <a:t> cc</a:t>
            </a:r>
          </a:p>
        </p:txBody>
      </p:sp>
      <p:sp>
        <p:nvSpPr>
          <p:cNvPr id="16" name="ZoneTexte 15"/>
          <p:cNvSpPr txBox="1"/>
          <p:nvPr/>
        </p:nvSpPr>
        <p:spPr>
          <a:xfrm>
            <a:off x="3419872" y="1844824"/>
            <a:ext cx="504056" cy="461665"/>
          </a:xfrm>
          <a:prstGeom prst="rect">
            <a:avLst/>
          </a:prstGeom>
          <a:solidFill>
            <a:schemeClr val="bg1"/>
          </a:solidFill>
        </p:spPr>
        <p:txBody>
          <a:bodyPr wrap="square" rtlCol="0">
            <a:spAutoFit/>
          </a:bodyPr>
          <a:lstStyle/>
          <a:p>
            <a:r>
              <a:rPr lang="fr-FR"/>
              <a:t> </a:t>
            </a:r>
            <a:r>
              <a:rPr lang="fr-FR" sz="800"/>
              <a:t> cc</a:t>
            </a:r>
          </a:p>
        </p:txBody>
      </p:sp>
      <p:sp>
        <p:nvSpPr>
          <p:cNvPr id="5" name="Espace réservé du numéro de diapositive 4"/>
          <p:cNvSpPr>
            <a:spLocks noGrp="1"/>
          </p:cNvSpPr>
          <p:nvPr>
            <p:ph type="sldNum" sz="quarter" idx="4"/>
          </p:nvPr>
        </p:nvSpPr>
        <p:spPr/>
        <p:txBody>
          <a:bodyPr/>
          <a:lstStyle/>
          <a:p>
            <a:fld id="{2F9A5648-B596-C640-B495-5D9F694734BC}" type="slidenum">
              <a:rPr lang="fr-FR" smtClean="0"/>
              <a:pPr/>
              <a:t>71</a:t>
            </a:fld>
            <a:endParaRPr lang="fr-FR"/>
          </a:p>
        </p:txBody>
      </p:sp>
      <p:sp>
        <p:nvSpPr>
          <p:cNvPr id="14" name="Rectangle 13"/>
          <p:cNvSpPr/>
          <p:nvPr/>
        </p:nvSpPr>
        <p:spPr>
          <a:xfrm>
            <a:off x="539552" y="1628800"/>
            <a:ext cx="8280920" cy="369332"/>
          </a:xfrm>
          <a:prstGeom prst="rect">
            <a:avLst/>
          </a:prstGeom>
        </p:spPr>
        <p:txBody>
          <a:bodyPr wrap="square">
            <a:spAutoFit/>
          </a:bodyPr>
          <a:lstStyle/>
          <a:p>
            <a:pPr marL="457200" indent="-457200">
              <a:spcBef>
                <a:spcPts val="0"/>
              </a:spcBef>
              <a:buClr>
                <a:srgbClr val="B5D040"/>
              </a:buClr>
              <a:buFont typeface="Wingdings" charset="0"/>
              <a:buChar char="n"/>
            </a:pPr>
            <a:r>
              <a:rPr lang="fr-FR" sz="1800" b="1">
                <a:solidFill>
                  <a:schemeClr val="tx1"/>
                </a:solidFill>
                <a:latin typeface="Century Gothic" charset="0"/>
                <a:cs typeface="Century Gothic" charset="0"/>
              </a:rPr>
              <a:t>500 kWh/</a:t>
            </a:r>
            <a:r>
              <a:rPr lang="fr-FR" sz="1800" b="1" err="1">
                <a:solidFill>
                  <a:schemeClr val="tx1"/>
                </a:solidFill>
                <a:latin typeface="Century Gothic" charset="0"/>
                <a:cs typeface="Century Gothic" charset="0"/>
              </a:rPr>
              <a:t>personne.an</a:t>
            </a:r>
            <a:r>
              <a:rPr lang="fr-FR" sz="1800" b="1">
                <a:solidFill>
                  <a:schemeClr val="tx1"/>
                </a:solidFill>
                <a:latin typeface="Century Gothic" charset="0"/>
                <a:cs typeface="Century Gothic" charset="0"/>
              </a:rPr>
              <a:t> + 200 kWh par personne en plus</a:t>
            </a:r>
          </a:p>
        </p:txBody>
      </p:sp>
      <p:graphicFrame>
        <p:nvGraphicFramePr>
          <p:cNvPr id="18" name="Tableau 17"/>
          <p:cNvGraphicFramePr>
            <a:graphicFrameLocks noGrp="1"/>
          </p:cNvGraphicFramePr>
          <p:nvPr>
            <p:extLst>
              <p:ext uri="{D42A27DB-BD31-4B8C-83A1-F6EECF244321}">
                <p14:modId xmlns:p14="http://schemas.microsoft.com/office/powerpoint/2010/main" val="2000763367"/>
              </p:ext>
            </p:extLst>
          </p:nvPr>
        </p:nvGraphicFramePr>
        <p:xfrm>
          <a:off x="251520" y="3789040"/>
          <a:ext cx="8432477" cy="1259840"/>
        </p:xfrm>
        <a:graphic>
          <a:graphicData uri="http://schemas.openxmlformats.org/drawingml/2006/table">
            <a:tbl>
              <a:tblPr firstRow="1" bandRow="1">
                <a:tableStyleId>{284E427A-3D55-4303-BF80-6455036E1DE7}</a:tableStyleId>
              </a:tblPr>
              <a:tblGrid>
                <a:gridCol w="1296144">
                  <a:extLst>
                    <a:ext uri="{9D8B030D-6E8A-4147-A177-3AD203B41FA5}">
                      <a16:colId xmlns:a16="http://schemas.microsoft.com/office/drawing/2014/main" xmlns="" val="20000"/>
                    </a:ext>
                  </a:extLst>
                </a:gridCol>
                <a:gridCol w="3888432">
                  <a:extLst>
                    <a:ext uri="{9D8B030D-6E8A-4147-A177-3AD203B41FA5}">
                      <a16:colId xmlns:a16="http://schemas.microsoft.com/office/drawing/2014/main" xmlns="" val="20001"/>
                    </a:ext>
                  </a:extLst>
                </a:gridCol>
                <a:gridCol w="1584176">
                  <a:extLst>
                    <a:ext uri="{9D8B030D-6E8A-4147-A177-3AD203B41FA5}">
                      <a16:colId xmlns:a16="http://schemas.microsoft.com/office/drawing/2014/main" xmlns="" val="20002"/>
                    </a:ext>
                  </a:extLst>
                </a:gridCol>
                <a:gridCol w="1663725">
                  <a:extLst>
                    <a:ext uri="{9D8B030D-6E8A-4147-A177-3AD203B41FA5}">
                      <a16:colId xmlns:a16="http://schemas.microsoft.com/office/drawing/2014/main" xmlns="" val="20003"/>
                    </a:ext>
                  </a:extLst>
                </a:gridCol>
              </a:tblGrid>
              <a:tr h="360040">
                <a:tc>
                  <a:txBody>
                    <a:bodyPr/>
                    <a:lstStyle/>
                    <a:p>
                      <a:r>
                        <a:rPr lang="fr-FR" sz="1400" b="0" baseline="0">
                          <a:latin typeface="Century Gothic"/>
                          <a:cs typeface="Century Gothic"/>
                        </a:rPr>
                        <a:t>Ménage</a:t>
                      </a:r>
                      <a:endParaRPr lang="fr-FR" sz="1400" b="0">
                        <a:latin typeface="Century Gothic"/>
                        <a:cs typeface="Century Gothic"/>
                      </a:endParaRPr>
                    </a:p>
                  </a:txBody>
                  <a:tcPr/>
                </a:tc>
                <a:tc>
                  <a:txBody>
                    <a:bodyPr/>
                    <a:lstStyle/>
                    <a:p>
                      <a:pPr algn="ctr"/>
                      <a:r>
                        <a:rPr lang="fr-FR" sz="1400" b="0">
                          <a:latin typeface="Century Gothic"/>
                          <a:cs typeface="Century Gothic"/>
                        </a:rPr>
                        <a:t>Consommations : kWh/an</a:t>
                      </a:r>
                    </a:p>
                  </a:txBody>
                  <a:tcPr/>
                </a:tc>
                <a:tc>
                  <a:txBody>
                    <a:bodyPr/>
                    <a:lstStyle/>
                    <a:p>
                      <a:pPr algn="ctr"/>
                      <a:r>
                        <a:rPr lang="fr-FR" sz="1400" b="0">
                          <a:latin typeface="Century Gothic"/>
                          <a:cs typeface="Century Gothic"/>
                        </a:rPr>
                        <a:t>Gaz naturel</a:t>
                      </a:r>
                      <a:br>
                        <a:rPr lang="fr-FR" sz="1400" b="0">
                          <a:latin typeface="Century Gothic"/>
                          <a:cs typeface="Century Gothic"/>
                        </a:rPr>
                      </a:br>
                      <a:r>
                        <a:rPr lang="fr-FR" sz="1400" b="0">
                          <a:latin typeface="Century Gothic"/>
                          <a:cs typeface="Century Gothic"/>
                        </a:rPr>
                        <a:t>0,0604 €/kWh</a:t>
                      </a:r>
                    </a:p>
                  </a:txBody>
                  <a:tcPr/>
                </a:tc>
                <a:tc>
                  <a:txBody>
                    <a:bodyPr/>
                    <a:lstStyle/>
                    <a:p>
                      <a:pPr algn="ctr"/>
                      <a:r>
                        <a:rPr lang="fr-FR" sz="1400" b="0">
                          <a:latin typeface="Century Gothic"/>
                          <a:cs typeface="Century Gothic"/>
                        </a:rPr>
                        <a:t>Electricité</a:t>
                      </a:r>
                      <a:br>
                        <a:rPr lang="fr-FR" sz="1400" b="0">
                          <a:latin typeface="Century Gothic"/>
                          <a:cs typeface="Century Gothic"/>
                        </a:rPr>
                      </a:br>
                      <a:r>
                        <a:rPr lang="fr-FR" sz="1400" b="0">
                          <a:latin typeface="Century Gothic"/>
                          <a:cs typeface="Century Gothic"/>
                        </a:rPr>
                        <a:t>0,1450 €/kWh</a:t>
                      </a:r>
                    </a:p>
                  </a:txBody>
                  <a:tcPr/>
                </a:tc>
                <a:extLst>
                  <a:ext uri="{0D108BD9-81ED-4DB2-BD59-A6C34878D82A}">
                    <a16:rowId xmlns:a16="http://schemas.microsoft.com/office/drawing/2014/main" xmlns="" val="10000"/>
                  </a:ext>
                </a:extLst>
              </a:tr>
              <a:tr h="370840">
                <a:tc>
                  <a:txBody>
                    <a:bodyPr/>
                    <a:lstStyle/>
                    <a:p>
                      <a:r>
                        <a:rPr lang="fr-FR" sz="1400" b="0">
                          <a:latin typeface="Century Gothic"/>
                          <a:cs typeface="Century Gothic"/>
                        </a:rPr>
                        <a:t>1 personne</a:t>
                      </a:r>
                    </a:p>
                  </a:txBody>
                  <a:tcPr/>
                </a:tc>
                <a:tc>
                  <a:txBody>
                    <a:bodyPr/>
                    <a:lstStyle/>
                    <a:p>
                      <a:pPr algn="ctr"/>
                      <a:r>
                        <a:rPr lang="fr-FR" sz="1400" b="0" kern="1200">
                          <a:solidFill>
                            <a:schemeClr val="dk1"/>
                          </a:solidFill>
                          <a:latin typeface="Century Gothic"/>
                          <a:ea typeface="+mn-ea"/>
                          <a:cs typeface="Century Gothic"/>
                          <a:sym typeface="Wingdings"/>
                        </a:rPr>
                        <a:t>500 kWh/an</a:t>
                      </a:r>
                      <a:endParaRPr lang="fr-FR" sz="1400" b="0">
                        <a:latin typeface="Century Gothic"/>
                        <a:cs typeface="Century Gothic"/>
                      </a:endParaRPr>
                    </a:p>
                  </a:txBody>
                  <a:tcPr/>
                </a:tc>
                <a:tc>
                  <a:txBody>
                    <a:bodyPr/>
                    <a:lstStyle/>
                    <a:p>
                      <a:pPr algn="ctr"/>
                      <a:r>
                        <a:rPr lang="fr-FR" sz="1400" b="0">
                          <a:latin typeface="Century Gothic"/>
                          <a:cs typeface="Century Gothic"/>
                        </a:rPr>
                        <a:t>30 €</a:t>
                      </a:r>
                    </a:p>
                  </a:txBody>
                  <a:tcPr/>
                </a:tc>
                <a:tc>
                  <a:txBody>
                    <a:bodyPr/>
                    <a:lstStyle/>
                    <a:p>
                      <a:pPr algn="ctr"/>
                      <a:r>
                        <a:rPr lang="fr-FR" sz="1400" b="0">
                          <a:latin typeface="Century Gothic"/>
                          <a:cs typeface="Century Gothic"/>
                        </a:rPr>
                        <a:t>72 €</a:t>
                      </a:r>
                    </a:p>
                  </a:txBody>
                  <a:tcPr/>
                </a:tc>
                <a:extLst>
                  <a:ext uri="{0D108BD9-81ED-4DB2-BD59-A6C34878D82A}">
                    <a16:rowId xmlns:a16="http://schemas.microsoft.com/office/drawing/2014/main" xmlns="" val="10001"/>
                  </a:ext>
                </a:extLst>
              </a:tr>
              <a:tr h="370840">
                <a:tc>
                  <a:txBody>
                    <a:bodyPr/>
                    <a:lstStyle/>
                    <a:p>
                      <a:r>
                        <a:rPr lang="fr-FR" sz="1400" b="0">
                          <a:latin typeface="Century Gothic"/>
                          <a:cs typeface="Century Gothic"/>
                        </a:rPr>
                        <a:t>4 personnes</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0">
                          <a:latin typeface="Century Gothic"/>
                          <a:cs typeface="Century Gothic"/>
                        </a:rPr>
                        <a:t>500 kWh + (3 x 200 kWh/an)= 1100 kWh/an</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0">
                          <a:latin typeface="Century Gothic"/>
                          <a:cs typeface="Century Gothic"/>
                        </a:rPr>
                        <a:t>66 €</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b="0">
                          <a:latin typeface="Century Gothic"/>
                          <a:cs typeface="Century Gothic"/>
                        </a:rPr>
                        <a:t>159 €</a:t>
                      </a:r>
                    </a:p>
                  </a:txBody>
                  <a:tcPr/>
                </a:tc>
                <a:extLst>
                  <a:ext uri="{0D108BD9-81ED-4DB2-BD59-A6C34878D82A}">
                    <a16:rowId xmlns:a16="http://schemas.microsoft.com/office/drawing/2014/main" xmlns="" val="10003"/>
                  </a:ext>
                </a:extLst>
              </a:tr>
            </a:tbl>
          </a:graphicData>
        </a:graphic>
      </p:graphicFrame>
      <p:pic>
        <p:nvPicPr>
          <p:cNvPr id="19" name="Image 18" descr="Capture d’écran 2016-08-01 à 10.43.5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6768" y="2495063"/>
            <a:ext cx="2097061" cy="980147"/>
          </a:xfrm>
          <a:prstGeom prst="rect">
            <a:avLst/>
          </a:prstGeom>
        </p:spPr>
      </p:pic>
      <p:pic>
        <p:nvPicPr>
          <p:cNvPr id="20" name="Image 19" descr="Capture d’écran 2017-01-18 à 17.19.1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3830" y="2489586"/>
            <a:ext cx="1673988" cy="1065791"/>
          </a:xfrm>
          <a:prstGeom prst="rect">
            <a:avLst/>
          </a:prstGeom>
        </p:spPr>
      </p:pic>
      <p:pic>
        <p:nvPicPr>
          <p:cNvPr id="12" name="Image 11" descr="Capture d’écran 2015-09-17 à 17.23.2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8304" y="620688"/>
            <a:ext cx="1695019" cy="1037084"/>
          </a:xfrm>
          <a:prstGeom prst="rect">
            <a:avLst/>
          </a:prstGeom>
        </p:spPr>
      </p:pic>
      <p:sp>
        <p:nvSpPr>
          <p:cNvPr id="13" name="Text Box 1">
            <a:extLst>
              <a:ext uri="{FF2B5EF4-FFF2-40B4-BE49-F238E27FC236}">
                <a16:creationId xmlns:a16="http://schemas.microsoft.com/office/drawing/2014/main" xmlns="" id="{6A1D1135-009C-4B45-B156-A8EA3B6D444D}"/>
              </a:ext>
            </a:extLst>
          </p:cNvPr>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Postes de consommation : CUISSON</a:t>
            </a:r>
          </a:p>
          <a:p>
            <a:pPr>
              <a:buClrTx/>
              <a:buFontTx/>
              <a:buNone/>
            </a:pPr>
            <a:r>
              <a:rPr lang="fr-FR" b="1">
                <a:solidFill>
                  <a:srgbClr val="FF0000"/>
                </a:solidFill>
                <a:effectLst>
                  <a:outerShdw blurRad="38100" dist="38100" dir="2700000" algn="tl">
                    <a:srgbClr val="DDDDDD"/>
                  </a:outerShdw>
                </a:effectLst>
                <a:latin typeface="Century Gothic" charset="0"/>
              </a:rPr>
              <a:t>Ratios de consommation</a:t>
            </a:r>
          </a:p>
        </p:txBody>
      </p:sp>
    </p:spTree>
    <p:extLst>
      <p:ext uri="{BB962C8B-B14F-4D97-AF65-F5344CB8AC3E}">
        <p14:creationId xmlns:p14="http://schemas.microsoft.com/office/powerpoint/2010/main" val="3671325201"/>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2F9A5648-B596-C640-B495-5D9F694734BC}" type="slidenum">
              <a:rPr lang="fr-FR" smtClean="0"/>
              <a:pPr/>
              <a:t>72</a:t>
            </a:fld>
            <a:endParaRPr lang="fr-FR"/>
          </a:p>
        </p:txBody>
      </p:sp>
      <p:sp>
        <p:nvSpPr>
          <p:cNvPr id="3" name="Text Box 1"/>
          <p:cNvSpPr txBox="1">
            <a:spLocks noChangeArrowheads="1"/>
          </p:cNvSpPr>
          <p:nvPr/>
        </p:nvSpPr>
        <p:spPr bwMode="auto">
          <a:xfrm>
            <a:off x="590550" y="250825"/>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endParaRPr lang="fr-FR" sz="2800" b="1">
              <a:solidFill>
                <a:srgbClr val="FF0000"/>
              </a:solidFill>
              <a:effectLst>
                <a:outerShdw blurRad="38100" dist="38100" dir="2700000" algn="tl">
                  <a:srgbClr val="DDDDDD"/>
                </a:outerShdw>
              </a:effectLst>
              <a:latin typeface="Century Gothic" charset="0"/>
            </a:endParaRPr>
          </a:p>
        </p:txBody>
      </p:sp>
      <p:sp>
        <p:nvSpPr>
          <p:cNvPr id="4" name="Espace réservé du numéro de diapositive 3"/>
          <p:cNvSpPr txBox="1">
            <a:spLocks/>
          </p:cNvSpPr>
          <p:nvPr/>
        </p:nvSpPr>
        <p:spPr>
          <a:xfrm>
            <a:off x="8532440" y="6492875"/>
            <a:ext cx="635000" cy="365125"/>
          </a:xfrm>
          <a:prstGeom prst="rect">
            <a:avLst/>
          </a:prstGeom>
        </p:spPr>
        <p:txBody>
          <a:bodyPr vert="horz" lIns="91440" tIns="45720" rIns="91440" bIns="45720" rtlCol="0" anchor="ctr"/>
          <a:lstStyle>
            <a:defPPr>
              <a:defRPr lang="en-GB"/>
            </a:defPPr>
            <a:lvl1pPr algn="r" defTabSz="449263" rtl="0" fontAlgn="base">
              <a:spcBef>
                <a:spcPct val="0"/>
              </a:spcBef>
              <a:spcAft>
                <a:spcPct val="0"/>
              </a:spcAft>
              <a:buClr>
                <a:srgbClr val="000000"/>
              </a:buClr>
              <a:buSzPct val="100000"/>
              <a:buFont typeface="Times New Roman" charset="0"/>
              <a:defRPr sz="1200" kern="1200">
                <a:solidFill>
                  <a:srgbClr val="000000"/>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a:lstStyle>
          <a:p>
            <a:fld id="{2F9A5648-B596-C640-B495-5D9F694734BC}" type="slidenum">
              <a:rPr lang="fr-FR" smtClean="0"/>
              <a:pPr/>
              <a:t>72</a:t>
            </a:fld>
            <a:endParaRPr lang="fr-FR"/>
          </a:p>
        </p:txBody>
      </p:sp>
      <p:pic>
        <p:nvPicPr>
          <p:cNvPr id="6" name="Image 5" descr="chauff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455967"/>
            <a:ext cx="1535211" cy="936104"/>
          </a:xfrm>
          <a:prstGeom prst="rect">
            <a:avLst/>
          </a:prstGeom>
        </p:spPr>
      </p:pic>
      <p:pic>
        <p:nvPicPr>
          <p:cNvPr id="7" name="Image 6" descr="Electricité 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940" y="2653191"/>
            <a:ext cx="1444524" cy="1152128"/>
          </a:xfrm>
          <a:prstGeom prst="rect">
            <a:avLst/>
          </a:prstGeom>
        </p:spPr>
      </p:pic>
      <p:pic>
        <p:nvPicPr>
          <p:cNvPr id="8" name="Image 7"/>
          <p:cNvPicPr/>
          <p:nvPr/>
        </p:nvPicPr>
        <p:blipFill>
          <a:blip r:embed="rId4">
            <a:extLst>
              <a:ext uri="{28A0092B-C50C-407E-A947-70E740481C1C}">
                <a14:useLocalDpi xmlns:a14="http://schemas.microsoft.com/office/drawing/2010/main"/>
              </a:ext>
            </a:extLst>
          </a:blip>
          <a:stretch>
            <a:fillRect/>
          </a:stretch>
        </p:blipFill>
        <p:spPr>
          <a:xfrm>
            <a:off x="649049" y="3984565"/>
            <a:ext cx="1368152" cy="1080120"/>
          </a:xfrm>
          <a:prstGeom prst="rect">
            <a:avLst/>
          </a:prstGeom>
        </p:spPr>
      </p:pic>
      <p:pic>
        <p:nvPicPr>
          <p:cNvPr id="9" name="Image 8" descr="Capture d’écran 2015-09-17 à 17.23.21.png"/>
          <p:cNvPicPr/>
          <p:nvPr/>
        </p:nvPicPr>
        <p:blipFill>
          <a:blip r:embed="rId5">
            <a:extLst>
              <a:ext uri="{28A0092B-C50C-407E-A947-70E740481C1C}">
                <a14:useLocalDpi xmlns:a14="http://schemas.microsoft.com/office/drawing/2010/main" val="0"/>
              </a:ext>
            </a:extLst>
          </a:blip>
          <a:stretch>
            <a:fillRect/>
          </a:stretch>
        </p:blipFill>
        <p:spPr>
          <a:xfrm>
            <a:off x="583571" y="5243931"/>
            <a:ext cx="1584176" cy="936104"/>
          </a:xfrm>
          <a:prstGeom prst="rect">
            <a:avLst/>
          </a:prstGeom>
        </p:spPr>
      </p:pic>
      <p:sp>
        <p:nvSpPr>
          <p:cNvPr id="10" name="Rectangle 9"/>
          <p:cNvSpPr/>
          <p:nvPr/>
        </p:nvSpPr>
        <p:spPr>
          <a:xfrm>
            <a:off x="2029759" y="1418414"/>
            <a:ext cx="6913024" cy="5078313"/>
          </a:xfrm>
          <a:prstGeom prst="rect">
            <a:avLst/>
          </a:prstGeom>
        </p:spPr>
        <p:txBody>
          <a:bodyPr wrap="square">
            <a:spAutoFit/>
          </a:bodyPr>
          <a:lstStyle/>
          <a:p>
            <a:pPr>
              <a:spcBef>
                <a:spcPts val="0"/>
              </a:spcBef>
              <a:buClr>
                <a:srgbClr val="B5D040"/>
              </a:buClr>
            </a:pPr>
            <a:r>
              <a:rPr lang="fr-FR" sz="1800" i="1" dirty="0">
                <a:solidFill>
                  <a:schemeClr val="tx1"/>
                </a:solidFill>
                <a:latin typeface="Chalkboard" panose="03050602040202020205" pitchFamily="66" charset="77"/>
                <a:cs typeface="Century Gothic" charset="0"/>
              </a:rPr>
              <a:t>Chauffage </a:t>
            </a:r>
          </a:p>
          <a:p>
            <a:pPr marL="457200" indent="-457200">
              <a:spcBef>
                <a:spcPts val="0"/>
              </a:spcBef>
              <a:buClr>
                <a:srgbClr val="B5D040"/>
              </a:buClr>
              <a:buFont typeface="Wingdings" charset="0"/>
              <a:buChar char="n"/>
            </a:pPr>
            <a:r>
              <a:rPr lang="fr-FR" sz="1800" dirty="0">
                <a:solidFill>
                  <a:schemeClr val="tx1"/>
                </a:solidFill>
                <a:latin typeface="Century Gothic" charset="0"/>
                <a:cs typeface="Century Gothic" charset="0"/>
              </a:rPr>
              <a:t>Maison ≈110 kWh/m</a:t>
            </a:r>
            <a:r>
              <a:rPr lang="fr-FR" sz="1800" baseline="30000" dirty="0">
                <a:solidFill>
                  <a:schemeClr val="tx1"/>
                </a:solidFill>
                <a:latin typeface="Century Gothic" charset="0"/>
                <a:cs typeface="Century Gothic" charset="0"/>
              </a:rPr>
              <a:t>2</a:t>
            </a:r>
            <a:r>
              <a:rPr lang="fr-FR" sz="1800" dirty="0">
                <a:solidFill>
                  <a:schemeClr val="tx1"/>
                </a:solidFill>
                <a:latin typeface="Century Gothic" charset="0"/>
                <a:cs typeface="Century Gothic" charset="0"/>
              </a:rPr>
              <a:t>.an</a:t>
            </a:r>
          </a:p>
          <a:p>
            <a:pPr marL="457200" indent="-457200">
              <a:spcBef>
                <a:spcPts val="0"/>
              </a:spcBef>
              <a:buClr>
                <a:srgbClr val="B5D040"/>
              </a:buClr>
              <a:buFont typeface="Wingdings" charset="0"/>
              <a:buChar char="n"/>
            </a:pPr>
            <a:r>
              <a:rPr lang="fr-FR" sz="1800" dirty="0">
                <a:solidFill>
                  <a:schemeClr val="tx1"/>
                </a:solidFill>
                <a:latin typeface="Century Gothic" charset="0"/>
                <a:cs typeface="Century Gothic" charset="0"/>
              </a:rPr>
              <a:t>Appartement ≈ 61 kWh/m</a:t>
            </a:r>
            <a:r>
              <a:rPr lang="fr-FR" sz="1800" baseline="30000" dirty="0">
                <a:solidFill>
                  <a:schemeClr val="tx1"/>
                </a:solidFill>
                <a:latin typeface="Century Gothic" charset="0"/>
                <a:cs typeface="Century Gothic" charset="0"/>
              </a:rPr>
              <a:t>2</a:t>
            </a:r>
            <a:r>
              <a:rPr lang="fr-FR" sz="1800" dirty="0">
                <a:solidFill>
                  <a:schemeClr val="tx1"/>
                </a:solidFill>
                <a:latin typeface="Century Gothic" charset="0"/>
                <a:cs typeface="Century Gothic" charset="0"/>
              </a:rPr>
              <a:t>.an </a:t>
            </a:r>
          </a:p>
          <a:p>
            <a:pPr marL="457200" indent="-457200">
              <a:spcBef>
                <a:spcPts val="0"/>
              </a:spcBef>
              <a:buClr>
                <a:srgbClr val="B5D040"/>
              </a:buClr>
              <a:buFont typeface="Wingdings" charset="0"/>
              <a:buChar char="n"/>
            </a:pPr>
            <a:endParaRPr lang="fr-FR" sz="1800" dirty="0">
              <a:solidFill>
                <a:schemeClr val="tx1"/>
              </a:solidFill>
              <a:latin typeface="Century Gothic" charset="0"/>
              <a:cs typeface="Century Gothic" charset="0"/>
            </a:endParaRPr>
          </a:p>
          <a:p>
            <a:pPr>
              <a:spcBef>
                <a:spcPts val="0"/>
              </a:spcBef>
              <a:buClr>
                <a:srgbClr val="B5D040"/>
              </a:buClr>
            </a:pPr>
            <a:endParaRPr lang="fr-FR" sz="1800" i="1" dirty="0">
              <a:solidFill>
                <a:schemeClr val="tx1"/>
              </a:solidFill>
              <a:latin typeface="Century Gothic" charset="0"/>
              <a:cs typeface="Century Gothic" charset="0"/>
            </a:endParaRPr>
          </a:p>
          <a:p>
            <a:pPr>
              <a:spcBef>
                <a:spcPts val="0"/>
              </a:spcBef>
              <a:buClr>
                <a:srgbClr val="B5D040"/>
              </a:buClr>
            </a:pPr>
            <a:r>
              <a:rPr lang="fr-FR" sz="1800" i="1" dirty="0">
                <a:solidFill>
                  <a:schemeClr val="tx1"/>
                </a:solidFill>
                <a:latin typeface="Chalkboard" panose="03050602040202020205" pitchFamily="66" charset="77"/>
                <a:cs typeface="Century Gothic" charset="0"/>
              </a:rPr>
              <a:t>Electricité spécifique</a:t>
            </a:r>
          </a:p>
          <a:p>
            <a:pPr marL="457200" indent="-457200">
              <a:spcBef>
                <a:spcPts val="0"/>
              </a:spcBef>
              <a:buClr>
                <a:srgbClr val="B5D040"/>
              </a:buClr>
              <a:buFont typeface="Wingdings" charset="0"/>
              <a:buChar char="n"/>
            </a:pPr>
            <a:r>
              <a:rPr lang="fr-FR" sz="1800" dirty="0">
                <a:solidFill>
                  <a:schemeClr val="tx1"/>
                </a:solidFill>
                <a:latin typeface="Century Gothic" charset="0"/>
                <a:cs typeface="Century Gothic" charset="0"/>
              </a:rPr>
              <a:t>1 200 kWh/</a:t>
            </a:r>
            <a:r>
              <a:rPr lang="fr-FR" sz="1800" dirty="0" err="1">
                <a:solidFill>
                  <a:schemeClr val="tx1"/>
                </a:solidFill>
                <a:latin typeface="Century Gothic" charset="0"/>
                <a:cs typeface="Century Gothic" charset="0"/>
              </a:rPr>
              <a:t>personne.an</a:t>
            </a:r>
            <a:r>
              <a:rPr lang="fr-FR" sz="1800" dirty="0">
                <a:solidFill>
                  <a:schemeClr val="tx1"/>
                </a:solidFill>
                <a:latin typeface="Century Gothic" charset="0"/>
                <a:cs typeface="Century Gothic" charset="0"/>
              </a:rPr>
              <a:t> + 300 kWh par personne en plus</a:t>
            </a:r>
          </a:p>
          <a:p>
            <a:pPr marL="457200" indent="-457200">
              <a:spcBef>
                <a:spcPts val="0"/>
              </a:spcBef>
              <a:buClr>
                <a:srgbClr val="B5D040"/>
              </a:buClr>
              <a:buFont typeface="Wingdings" charset="0"/>
              <a:buChar char="n"/>
            </a:pPr>
            <a:endParaRPr lang="fr-FR" sz="1800" dirty="0">
              <a:solidFill>
                <a:schemeClr val="tx1"/>
              </a:solidFill>
              <a:latin typeface="Century Gothic" charset="0"/>
              <a:cs typeface="Century Gothic" charset="0"/>
            </a:endParaRPr>
          </a:p>
          <a:p>
            <a:pPr>
              <a:spcBef>
                <a:spcPts val="0"/>
              </a:spcBef>
              <a:buClr>
                <a:srgbClr val="B5D040"/>
              </a:buClr>
            </a:pPr>
            <a:endParaRPr lang="fr-FR" sz="1800" dirty="0">
              <a:solidFill>
                <a:schemeClr val="tx1"/>
              </a:solidFill>
              <a:latin typeface="Century Gothic" charset="0"/>
              <a:cs typeface="Century Gothic" charset="0"/>
            </a:endParaRPr>
          </a:p>
          <a:p>
            <a:pPr>
              <a:spcBef>
                <a:spcPts val="0"/>
              </a:spcBef>
              <a:buClr>
                <a:srgbClr val="B5D040"/>
              </a:buClr>
            </a:pPr>
            <a:r>
              <a:rPr lang="fr-FR" sz="1800" i="1" dirty="0">
                <a:solidFill>
                  <a:schemeClr val="tx1"/>
                </a:solidFill>
                <a:latin typeface="Chalkboard" panose="03050602040202020205" pitchFamily="66" charset="77"/>
                <a:cs typeface="Century Gothic" charset="0"/>
              </a:rPr>
              <a:t>Eau et eau chaude sanitaire</a:t>
            </a:r>
          </a:p>
          <a:p>
            <a:pPr marL="457200" indent="-457200">
              <a:spcBef>
                <a:spcPts val="0"/>
              </a:spcBef>
              <a:buClr>
                <a:srgbClr val="B5D040"/>
              </a:buClr>
              <a:buFont typeface="Wingdings" charset="0"/>
              <a:buChar char="n"/>
            </a:pPr>
            <a:r>
              <a:rPr lang="fr-FR" sz="1800" dirty="0">
                <a:solidFill>
                  <a:schemeClr val="tx1"/>
                </a:solidFill>
                <a:latin typeface="Century Gothic" charset="0"/>
                <a:cs typeface="Century Gothic" charset="0"/>
              </a:rPr>
              <a:t>50 m3/ </a:t>
            </a:r>
            <a:r>
              <a:rPr lang="fr-FR" sz="1800" dirty="0" err="1">
                <a:solidFill>
                  <a:schemeClr val="tx1"/>
                </a:solidFill>
                <a:latin typeface="Century Gothic" charset="0"/>
                <a:cs typeface="Century Gothic" charset="0"/>
              </a:rPr>
              <a:t>personne.an</a:t>
            </a:r>
            <a:r>
              <a:rPr lang="fr-FR" sz="1800" dirty="0">
                <a:solidFill>
                  <a:schemeClr val="tx1"/>
                </a:solidFill>
                <a:latin typeface="Century Gothic" charset="0"/>
                <a:cs typeface="Century Gothic" charset="0"/>
              </a:rPr>
              <a:t> + 30 m3 par personne en plus</a:t>
            </a:r>
          </a:p>
          <a:p>
            <a:pPr marL="457200" indent="-457200">
              <a:spcBef>
                <a:spcPts val="0"/>
              </a:spcBef>
              <a:buClr>
                <a:srgbClr val="B5D040"/>
              </a:buClr>
              <a:buFont typeface="Wingdings" charset="0"/>
              <a:buChar char="n"/>
            </a:pPr>
            <a:r>
              <a:rPr lang="fr-FR" sz="1800" dirty="0">
                <a:solidFill>
                  <a:schemeClr val="tx1"/>
                </a:solidFill>
                <a:latin typeface="Century Gothic" charset="0"/>
                <a:cs typeface="Century Gothic" charset="0"/>
              </a:rPr>
              <a:t>1 000 kWh/</a:t>
            </a:r>
            <a:r>
              <a:rPr lang="fr-FR" sz="1800" dirty="0" err="1">
                <a:solidFill>
                  <a:schemeClr val="tx1"/>
                </a:solidFill>
                <a:latin typeface="Century Gothic" charset="0"/>
                <a:cs typeface="Century Gothic" charset="0"/>
              </a:rPr>
              <a:t>personne.an</a:t>
            </a:r>
            <a:r>
              <a:rPr lang="fr-FR" sz="1800" dirty="0">
                <a:solidFill>
                  <a:schemeClr val="tx1"/>
                </a:solidFill>
                <a:latin typeface="Century Gothic" charset="0"/>
                <a:cs typeface="Century Gothic" charset="0"/>
              </a:rPr>
              <a:t> + 700 kWh par personne en plus</a:t>
            </a:r>
          </a:p>
          <a:p>
            <a:pPr>
              <a:spcBef>
                <a:spcPts val="0"/>
              </a:spcBef>
              <a:buClr>
                <a:srgbClr val="B5D040"/>
              </a:buClr>
            </a:pPr>
            <a:endParaRPr lang="fr-FR" sz="1800" dirty="0">
              <a:solidFill>
                <a:schemeClr val="tx1"/>
              </a:solidFill>
              <a:latin typeface="Century Gothic" charset="0"/>
              <a:cs typeface="Century Gothic" charset="0"/>
            </a:endParaRPr>
          </a:p>
          <a:p>
            <a:pPr>
              <a:spcBef>
                <a:spcPts val="0"/>
              </a:spcBef>
              <a:buClr>
                <a:srgbClr val="B5D040"/>
              </a:buClr>
            </a:pPr>
            <a:endParaRPr lang="fr-FR" sz="1800" i="1" dirty="0">
              <a:solidFill>
                <a:schemeClr val="tx1"/>
              </a:solidFill>
              <a:latin typeface="Chalkboard" panose="03050602040202020205" pitchFamily="66" charset="77"/>
              <a:cs typeface="Century Gothic" charset="0"/>
            </a:endParaRPr>
          </a:p>
          <a:p>
            <a:pPr>
              <a:spcBef>
                <a:spcPts val="0"/>
              </a:spcBef>
              <a:buClr>
                <a:srgbClr val="B5D040"/>
              </a:buClr>
            </a:pPr>
            <a:r>
              <a:rPr lang="fr-FR" sz="1800" i="1" dirty="0">
                <a:solidFill>
                  <a:schemeClr val="tx1"/>
                </a:solidFill>
                <a:latin typeface="Chalkboard" panose="03050602040202020205" pitchFamily="66" charset="77"/>
                <a:cs typeface="Century Gothic" charset="0"/>
              </a:rPr>
              <a:t>Cuisson</a:t>
            </a:r>
          </a:p>
          <a:p>
            <a:pPr marL="457200" indent="-457200">
              <a:spcBef>
                <a:spcPts val="0"/>
              </a:spcBef>
              <a:buClr>
                <a:srgbClr val="B5D040"/>
              </a:buClr>
              <a:buFont typeface="Wingdings" charset="0"/>
              <a:buChar char="n"/>
            </a:pPr>
            <a:r>
              <a:rPr lang="fr-FR" sz="1800" dirty="0">
                <a:solidFill>
                  <a:schemeClr val="tx1"/>
                </a:solidFill>
                <a:latin typeface="Century Gothic" charset="0"/>
                <a:cs typeface="Century Gothic" charset="0"/>
              </a:rPr>
              <a:t> 500 kWh/</a:t>
            </a:r>
            <a:r>
              <a:rPr lang="fr-FR" sz="1800" dirty="0" err="1">
                <a:solidFill>
                  <a:schemeClr val="tx1"/>
                </a:solidFill>
                <a:latin typeface="Century Gothic" charset="0"/>
                <a:cs typeface="Century Gothic" charset="0"/>
              </a:rPr>
              <a:t>personne.an</a:t>
            </a:r>
            <a:r>
              <a:rPr lang="fr-FR" sz="1800" dirty="0">
                <a:solidFill>
                  <a:schemeClr val="tx1"/>
                </a:solidFill>
                <a:latin typeface="Century Gothic" charset="0"/>
                <a:cs typeface="Century Gothic" charset="0"/>
              </a:rPr>
              <a:t> + 200 kWh par personne en plus</a:t>
            </a:r>
            <a:br>
              <a:rPr lang="fr-FR" sz="1800" dirty="0">
                <a:solidFill>
                  <a:schemeClr val="tx1"/>
                </a:solidFill>
                <a:latin typeface="Century Gothic" charset="0"/>
                <a:cs typeface="Century Gothic" charset="0"/>
              </a:rPr>
            </a:br>
            <a:endParaRPr lang="fr-FR" sz="1800" dirty="0">
              <a:solidFill>
                <a:schemeClr val="tx1"/>
              </a:solidFill>
              <a:latin typeface="Century Gothic" charset="0"/>
              <a:cs typeface="Century Gothic" charset="0"/>
            </a:endParaRPr>
          </a:p>
          <a:p>
            <a:pPr marL="457200" indent="-457200">
              <a:spcBef>
                <a:spcPts val="0"/>
              </a:spcBef>
              <a:buClr>
                <a:srgbClr val="B5D040"/>
              </a:buClr>
              <a:buFont typeface="Wingdings" charset="0"/>
              <a:buChar char="n"/>
            </a:pPr>
            <a:endParaRPr lang="fr-FR" sz="1800" dirty="0">
              <a:solidFill>
                <a:schemeClr val="tx1"/>
              </a:solidFill>
              <a:latin typeface="Century Gothic" charset="0"/>
              <a:cs typeface="Century Gothic" charset="0"/>
            </a:endParaRPr>
          </a:p>
        </p:txBody>
      </p:sp>
      <p:sp>
        <p:nvSpPr>
          <p:cNvPr id="11" name="Text Box 1">
            <a:extLst>
              <a:ext uri="{FF2B5EF4-FFF2-40B4-BE49-F238E27FC236}">
                <a16:creationId xmlns:a16="http://schemas.microsoft.com/office/drawing/2014/main" xmlns="" id="{9FF2CB76-4FAE-FB4F-B9FB-D8D26625C2A6}"/>
              </a:ext>
            </a:extLst>
          </p:cNvPr>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Postes de consommation </a:t>
            </a:r>
          </a:p>
          <a:p>
            <a:pPr>
              <a:buClrTx/>
              <a:buFontTx/>
              <a:buNone/>
            </a:pPr>
            <a:r>
              <a:rPr lang="fr-FR" b="1">
                <a:solidFill>
                  <a:srgbClr val="FF0000"/>
                </a:solidFill>
                <a:effectLst>
                  <a:outerShdw blurRad="38100" dist="38100" dir="2700000" algn="tl">
                    <a:srgbClr val="DDDDDD"/>
                  </a:outerShdw>
                </a:effectLst>
                <a:latin typeface="Century Gothic" charset="0"/>
              </a:rPr>
              <a:t>Ratios de consommation : synthèse</a:t>
            </a:r>
          </a:p>
        </p:txBody>
      </p:sp>
    </p:spTree>
    <p:extLst>
      <p:ext uri="{BB962C8B-B14F-4D97-AF65-F5344CB8AC3E}">
        <p14:creationId xmlns:p14="http://schemas.microsoft.com/office/powerpoint/2010/main" val="19359270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2F9A5648-B596-C640-B495-5D9F694734BC}" type="slidenum">
              <a:rPr lang="fr-FR" smtClean="0"/>
              <a:pPr/>
              <a:t>73</a:t>
            </a:fld>
            <a:endParaRPr lang="fr-FR"/>
          </a:p>
        </p:txBody>
      </p:sp>
      <p:sp>
        <p:nvSpPr>
          <p:cNvPr id="3" name="Espace réservé du numéro de diapositive 1"/>
          <p:cNvSpPr txBox="1">
            <a:spLocks/>
          </p:cNvSpPr>
          <p:nvPr/>
        </p:nvSpPr>
        <p:spPr>
          <a:xfrm>
            <a:off x="8532440" y="6492875"/>
            <a:ext cx="635000" cy="365125"/>
          </a:xfrm>
          <a:prstGeom prst="rect">
            <a:avLst/>
          </a:prstGeom>
        </p:spPr>
        <p:txBody>
          <a:bodyPr vert="horz" lIns="91440" tIns="45720" rIns="91440" bIns="45720" rtlCol="0" anchor="ctr"/>
          <a:lstStyle>
            <a:defPPr>
              <a:defRPr lang="en-GB"/>
            </a:defPPr>
            <a:lvl1pPr algn="r" defTabSz="449263" rtl="0" fontAlgn="base">
              <a:spcBef>
                <a:spcPct val="0"/>
              </a:spcBef>
              <a:spcAft>
                <a:spcPct val="0"/>
              </a:spcAft>
              <a:buClr>
                <a:srgbClr val="000000"/>
              </a:buClr>
              <a:buSzPct val="100000"/>
              <a:buFont typeface="Times New Roman" charset="0"/>
              <a:defRPr sz="1200" kern="1200">
                <a:solidFill>
                  <a:srgbClr val="000000"/>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a:lstStyle>
          <a:p>
            <a:fld id="{2F9A5648-B596-C640-B495-5D9F694734BC}" type="slidenum">
              <a:rPr lang="fr-FR" smtClean="0"/>
              <a:pPr/>
              <a:t>73</a:t>
            </a:fld>
            <a:endParaRPr lang="fr-FR"/>
          </a:p>
        </p:txBody>
      </p:sp>
      <p:sp>
        <p:nvSpPr>
          <p:cNvPr id="5" name="Text Box 1"/>
          <p:cNvSpPr txBox="1">
            <a:spLocks noChangeArrowheads="1"/>
          </p:cNvSpPr>
          <p:nvPr/>
        </p:nvSpPr>
        <p:spPr bwMode="auto">
          <a:xfrm>
            <a:off x="539552" y="260648"/>
            <a:ext cx="8496944"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2800" b="1">
                <a:solidFill>
                  <a:srgbClr val="FF0000"/>
                </a:solidFill>
                <a:effectLst>
                  <a:outerShdw blurRad="38100" dist="38100" dir="2700000" algn="tl">
                    <a:srgbClr val="DDDDDD"/>
                  </a:outerShdw>
                </a:effectLst>
                <a:latin typeface="Century Gothic" charset="0"/>
              </a:rPr>
              <a:t>Exercice  </a:t>
            </a:r>
            <a:br>
              <a:rPr lang="fr-FR" sz="2800" b="1">
                <a:solidFill>
                  <a:srgbClr val="FF0000"/>
                </a:solidFill>
                <a:effectLst>
                  <a:outerShdw blurRad="38100" dist="38100" dir="2700000" algn="tl">
                    <a:srgbClr val="DDDDDD"/>
                  </a:outerShdw>
                </a:effectLst>
                <a:latin typeface="Century Gothic" charset="0"/>
              </a:rPr>
            </a:br>
            <a:endParaRPr lang="fr-FR" sz="2800" b="1">
              <a:solidFill>
                <a:srgbClr val="FF0000"/>
              </a:solidFill>
              <a:effectLst>
                <a:outerShdw blurRad="38100" dist="38100" dir="2700000" algn="tl">
                  <a:srgbClr val="DDDDDD"/>
                </a:outerShdw>
              </a:effectLst>
              <a:latin typeface="Century Gothic" charset="0"/>
            </a:endParaRPr>
          </a:p>
        </p:txBody>
      </p:sp>
      <p:sp>
        <p:nvSpPr>
          <p:cNvPr id="8" name="ZoneTexte 7"/>
          <p:cNvSpPr txBox="1"/>
          <p:nvPr/>
        </p:nvSpPr>
        <p:spPr>
          <a:xfrm>
            <a:off x="467544" y="1437605"/>
            <a:ext cx="8568952" cy="3724096"/>
          </a:xfrm>
          <a:prstGeom prst="rect">
            <a:avLst/>
          </a:prstGeom>
          <a:noFill/>
        </p:spPr>
        <p:txBody>
          <a:bodyPr wrap="square" rtlCol="0">
            <a:spAutoFit/>
          </a:bodyPr>
          <a:lstStyle/>
          <a:p>
            <a:pPr marL="342900" indent="-342900">
              <a:spcBef>
                <a:spcPts val="0"/>
              </a:spcBef>
              <a:buClr>
                <a:srgbClr val="B5D040"/>
              </a:buClr>
              <a:buAutoNum type="arabicPeriod"/>
            </a:pPr>
            <a:r>
              <a:rPr lang="fr-FR" sz="1600" i="1" dirty="0">
                <a:solidFill>
                  <a:schemeClr val="tx1"/>
                </a:solidFill>
                <a:latin typeface="Chalkboard"/>
              </a:rPr>
              <a:t>Je calcule ma consommation THEORIQUE à partir des ratios de consommation </a:t>
            </a:r>
            <a:br>
              <a:rPr lang="fr-FR" sz="1600" i="1" dirty="0">
                <a:solidFill>
                  <a:schemeClr val="tx1"/>
                </a:solidFill>
                <a:latin typeface="Chalkboard"/>
              </a:rPr>
            </a:br>
            <a:r>
              <a:rPr lang="fr-FR" sz="1600" i="1" dirty="0">
                <a:solidFill>
                  <a:schemeClr val="tx1"/>
                </a:solidFill>
                <a:latin typeface="Chalkboard"/>
              </a:rPr>
              <a:t>kWh/an, m3/an et €/an </a:t>
            </a:r>
            <a:br>
              <a:rPr lang="fr-FR" sz="1600" i="1" dirty="0">
                <a:solidFill>
                  <a:schemeClr val="tx1"/>
                </a:solidFill>
                <a:latin typeface="Chalkboard"/>
              </a:rPr>
            </a:br>
            <a:endParaRPr lang="fr-FR" sz="1600" i="1" dirty="0">
              <a:solidFill>
                <a:schemeClr val="tx1"/>
              </a:solidFill>
              <a:latin typeface="Chalkboard"/>
            </a:endParaRPr>
          </a:p>
          <a:p>
            <a:pPr marL="342900" indent="-342900">
              <a:spcBef>
                <a:spcPts val="0"/>
              </a:spcBef>
              <a:buClr>
                <a:srgbClr val="B5D040"/>
              </a:buClr>
              <a:buAutoNum type="arabicPeriod"/>
            </a:pPr>
            <a:r>
              <a:rPr lang="fr-FR" sz="1600" i="1" dirty="0">
                <a:solidFill>
                  <a:schemeClr val="tx1"/>
                </a:solidFill>
                <a:latin typeface="Chalkboard"/>
              </a:rPr>
              <a:t>Je calcule ma consommation REELLE à partir de mes factures </a:t>
            </a:r>
            <a:br>
              <a:rPr lang="fr-FR" sz="1600" i="1" dirty="0">
                <a:solidFill>
                  <a:schemeClr val="tx1"/>
                </a:solidFill>
                <a:latin typeface="Chalkboard"/>
              </a:rPr>
            </a:br>
            <a:r>
              <a:rPr lang="fr-FR" sz="1600" i="1" dirty="0">
                <a:solidFill>
                  <a:schemeClr val="tx1"/>
                </a:solidFill>
                <a:latin typeface="Chalkboard"/>
              </a:rPr>
              <a:t>kWh/an, m3/an et €/an </a:t>
            </a:r>
          </a:p>
          <a:p>
            <a:pPr marL="342900" indent="-342900">
              <a:spcBef>
                <a:spcPts val="0"/>
              </a:spcBef>
              <a:buClr>
                <a:srgbClr val="B5D040"/>
              </a:buClr>
              <a:buAutoNum type="arabicPeriod"/>
            </a:pPr>
            <a:endParaRPr lang="fr-FR" sz="1600" i="1" dirty="0">
              <a:solidFill>
                <a:schemeClr val="tx1"/>
              </a:solidFill>
              <a:latin typeface="Chalkboard"/>
            </a:endParaRPr>
          </a:p>
          <a:p>
            <a:pPr marL="342900" indent="-342900">
              <a:spcBef>
                <a:spcPts val="0"/>
              </a:spcBef>
              <a:buClr>
                <a:srgbClr val="B5D040"/>
              </a:buClr>
              <a:buAutoNum type="arabicPeriod"/>
            </a:pPr>
            <a:r>
              <a:rPr lang="fr-FR" sz="1600" i="1" dirty="0">
                <a:solidFill>
                  <a:schemeClr val="tx1"/>
                </a:solidFill>
                <a:latin typeface="Chalkboard"/>
              </a:rPr>
              <a:t>Je compare ma consommation THEORIQUE à ma consommation REELLE </a:t>
            </a:r>
            <a:br>
              <a:rPr lang="fr-FR" sz="1600" i="1" dirty="0">
                <a:solidFill>
                  <a:schemeClr val="tx1"/>
                </a:solidFill>
                <a:latin typeface="Chalkboard"/>
              </a:rPr>
            </a:br>
            <a:r>
              <a:rPr lang="fr-FR" sz="1600" i="1" dirty="0">
                <a:solidFill>
                  <a:schemeClr val="tx1"/>
                </a:solidFill>
                <a:latin typeface="Chalkboard"/>
              </a:rPr>
              <a:t>Je calcule l’écart en % et en €</a:t>
            </a:r>
            <a:endParaRPr lang="fr-FR" sz="1600" dirty="0">
              <a:solidFill>
                <a:schemeClr val="tx1"/>
              </a:solidFill>
              <a:latin typeface="Century Gothic" charset="0"/>
              <a:cs typeface="Century Gothic" charset="0"/>
            </a:endParaRPr>
          </a:p>
          <a:p>
            <a:pPr>
              <a:spcBef>
                <a:spcPts val="0"/>
              </a:spcBef>
              <a:buClr>
                <a:srgbClr val="B5D040"/>
              </a:buClr>
            </a:pPr>
            <a:endParaRPr lang="fr-FR" sz="1600" i="1" dirty="0">
              <a:solidFill>
                <a:srgbClr val="000000"/>
              </a:solidFill>
              <a:latin typeface="Chalkboard"/>
            </a:endParaRPr>
          </a:p>
          <a:p>
            <a:pPr>
              <a:spcBef>
                <a:spcPts val="0"/>
              </a:spcBef>
              <a:buClr>
                <a:srgbClr val="B5D040"/>
              </a:buClr>
            </a:pPr>
            <a:endParaRPr lang="fr-FR" sz="2000" i="1" dirty="0">
              <a:solidFill>
                <a:srgbClr val="000000"/>
              </a:solidFill>
              <a:latin typeface="Chalkboard"/>
              <a:cs typeface="Chalkboard"/>
            </a:endParaRPr>
          </a:p>
          <a:p>
            <a:pPr algn="ctr">
              <a:spcBef>
                <a:spcPts val="0"/>
              </a:spcBef>
              <a:buClr>
                <a:srgbClr val="B5D040"/>
              </a:buClr>
            </a:pPr>
            <a:endParaRPr lang="fr-FR" i="1" dirty="0">
              <a:solidFill>
                <a:srgbClr val="000000"/>
              </a:solidFill>
              <a:latin typeface="Chalkboard"/>
              <a:cs typeface="Chalkboard"/>
            </a:endParaRPr>
          </a:p>
          <a:p>
            <a:pPr marL="285750" indent="-285750" algn="ctr">
              <a:spcBef>
                <a:spcPts val="0"/>
              </a:spcBef>
              <a:buClr>
                <a:srgbClr val="B5D040"/>
              </a:buClr>
              <a:buFont typeface="Times New Roman" charset="0"/>
              <a:buChar char="•"/>
            </a:pPr>
            <a:endParaRPr lang="fr-FR" i="1" dirty="0">
              <a:solidFill>
                <a:schemeClr val="tx1"/>
              </a:solidFill>
              <a:latin typeface="Chalkboard"/>
              <a:cs typeface="Chalkboard"/>
            </a:endParaRPr>
          </a:p>
          <a:p>
            <a:endParaRPr lang="fr-FR" dirty="0"/>
          </a:p>
        </p:txBody>
      </p:sp>
      <p:pic>
        <p:nvPicPr>
          <p:cNvPr id="7" name="Image 6">
            <a:extLst>
              <a:ext uri="{FF2B5EF4-FFF2-40B4-BE49-F238E27FC236}">
                <a16:creationId xmlns:a16="http://schemas.microsoft.com/office/drawing/2014/main" xmlns="" id="{3452A53A-237B-3349-A7BC-D6C2A2DA4631}"/>
              </a:ext>
            </a:extLst>
          </p:cNvPr>
          <p:cNvPicPr>
            <a:picLocks noChangeAspect="1"/>
          </p:cNvPicPr>
          <p:nvPr/>
        </p:nvPicPr>
        <p:blipFill>
          <a:blip r:embed="rId2"/>
          <a:stretch>
            <a:fillRect/>
          </a:stretch>
        </p:blipFill>
        <p:spPr>
          <a:xfrm>
            <a:off x="2119104" y="3891139"/>
            <a:ext cx="5337840" cy="2966861"/>
          </a:xfrm>
          <a:prstGeom prst="rect">
            <a:avLst/>
          </a:prstGeom>
        </p:spPr>
      </p:pic>
    </p:spTree>
    <p:extLst>
      <p:ext uri="{BB962C8B-B14F-4D97-AF65-F5344CB8AC3E}">
        <p14:creationId xmlns:p14="http://schemas.microsoft.com/office/powerpoint/2010/main" val="15856198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2F9A5648-B596-C640-B495-5D9F694734BC}" type="slidenum">
              <a:rPr lang="fr-FR" smtClean="0"/>
              <a:pPr/>
              <a:t>74</a:t>
            </a:fld>
            <a:endParaRPr lang="fr-FR"/>
          </a:p>
        </p:txBody>
      </p:sp>
      <p:sp>
        <p:nvSpPr>
          <p:cNvPr id="3" name="Espace réservé du numéro de diapositive 1"/>
          <p:cNvSpPr txBox="1">
            <a:spLocks/>
          </p:cNvSpPr>
          <p:nvPr/>
        </p:nvSpPr>
        <p:spPr>
          <a:xfrm>
            <a:off x="8532440" y="6492875"/>
            <a:ext cx="635000" cy="365125"/>
          </a:xfrm>
          <a:prstGeom prst="rect">
            <a:avLst/>
          </a:prstGeom>
        </p:spPr>
        <p:txBody>
          <a:bodyPr vert="horz" lIns="91440" tIns="45720" rIns="91440" bIns="45720" rtlCol="0" anchor="ctr"/>
          <a:lstStyle>
            <a:defPPr>
              <a:defRPr lang="en-GB"/>
            </a:defPPr>
            <a:lvl1pPr algn="r" defTabSz="449263" rtl="0" fontAlgn="base">
              <a:spcBef>
                <a:spcPct val="0"/>
              </a:spcBef>
              <a:spcAft>
                <a:spcPct val="0"/>
              </a:spcAft>
              <a:buClr>
                <a:srgbClr val="000000"/>
              </a:buClr>
              <a:buSzPct val="100000"/>
              <a:buFont typeface="Times New Roman" charset="0"/>
              <a:defRPr sz="1200" kern="1200">
                <a:solidFill>
                  <a:srgbClr val="000000"/>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a:lstStyle>
          <a:p>
            <a:fld id="{2F9A5648-B596-C640-B495-5D9F694734BC}" type="slidenum">
              <a:rPr lang="fr-FR" smtClean="0"/>
              <a:pPr/>
              <a:t>74</a:t>
            </a:fld>
            <a:endParaRPr lang="fr-FR"/>
          </a:p>
        </p:txBody>
      </p:sp>
      <p:sp>
        <p:nvSpPr>
          <p:cNvPr id="7" name="Text Box 1"/>
          <p:cNvSpPr txBox="1">
            <a:spLocks noChangeArrowheads="1"/>
          </p:cNvSpPr>
          <p:nvPr/>
        </p:nvSpPr>
        <p:spPr bwMode="auto">
          <a:xfrm>
            <a:off x="611560" y="-14436"/>
            <a:ext cx="853244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Exercice</a:t>
            </a:r>
          </a:p>
          <a:p>
            <a:pPr>
              <a:buClrTx/>
              <a:buFontTx/>
              <a:buNone/>
            </a:pPr>
            <a:r>
              <a:rPr lang="fr-FR" b="1">
                <a:solidFill>
                  <a:srgbClr val="FF0000"/>
                </a:solidFill>
                <a:effectLst>
                  <a:outerShdw blurRad="38100" dist="38100" dir="2700000" algn="tl">
                    <a:srgbClr val="DDDDDD"/>
                  </a:outerShdw>
                </a:effectLst>
                <a:latin typeface="Century Gothic" charset="0"/>
              </a:rPr>
              <a:t>Cas d’étude réel d’un foyer situé à St jean </a:t>
            </a:r>
          </a:p>
        </p:txBody>
      </p:sp>
      <p:sp>
        <p:nvSpPr>
          <p:cNvPr id="9" name="Rectangle 8"/>
          <p:cNvSpPr/>
          <p:nvPr/>
        </p:nvSpPr>
        <p:spPr>
          <a:xfrm>
            <a:off x="539552" y="1268760"/>
            <a:ext cx="8280920" cy="4524315"/>
          </a:xfrm>
          <a:prstGeom prst="rect">
            <a:avLst/>
          </a:prstGeom>
        </p:spPr>
        <p:txBody>
          <a:bodyPr wrap="square">
            <a:spAutoFit/>
          </a:bodyPr>
          <a:lstStyle/>
          <a:p>
            <a:pPr marL="457200" indent="-457200">
              <a:spcBef>
                <a:spcPts val="0"/>
              </a:spcBef>
              <a:buClr>
                <a:srgbClr val="B5D040"/>
              </a:buClr>
              <a:buFont typeface="Wingdings" charset="0"/>
              <a:buChar char="n"/>
            </a:pPr>
            <a:r>
              <a:rPr lang="fr-FR" sz="1600" dirty="0">
                <a:solidFill>
                  <a:schemeClr val="tx1"/>
                </a:solidFill>
                <a:latin typeface="Century Gothic" charset="0"/>
                <a:cs typeface="Century Gothic" charset="0"/>
              </a:rPr>
              <a:t>Foyer composé de </a:t>
            </a:r>
            <a:r>
              <a:rPr lang="fr-FR" sz="1600" b="1" dirty="0">
                <a:solidFill>
                  <a:schemeClr val="tx1"/>
                </a:solidFill>
                <a:latin typeface="Century Gothic" charset="0"/>
                <a:cs typeface="Century Gothic" charset="0"/>
              </a:rPr>
              <a:t>2 personnes</a:t>
            </a:r>
          </a:p>
          <a:p>
            <a:pPr marL="457200" indent="-457200">
              <a:spcBef>
                <a:spcPts val="0"/>
              </a:spcBef>
              <a:buClr>
                <a:srgbClr val="B5D040"/>
              </a:buClr>
              <a:buFont typeface="Wingdings" charset="0"/>
              <a:buChar char="n"/>
            </a:pPr>
            <a:endParaRPr lang="fr-FR" sz="1600" b="1" dirty="0">
              <a:solidFill>
                <a:schemeClr val="tx1"/>
              </a:solidFill>
              <a:latin typeface="Century Gothic" charset="0"/>
              <a:cs typeface="Century Gothic" charset="0"/>
            </a:endParaRPr>
          </a:p>
          <a:p>
            <a:pPr marL="457200" indent="-457200">
              <a:spcBef>
                <a:spcPts val="0"/>
              </a:spcBef>
              <a:buClr>
                <a:srgbClr val="B5D040"/>
              </a:buClr>
              <a:buFont typeface="Wingdings" charset="0"/>
              <a:buChar char="n"/>
            </a:pPr>
            <a:r>
              <a:rPr lang="fr-FR" sz="1600" dirty="0">
                <a:solidFill>
                  <a:schemeClr val="tx1"/>
                </a:solidFill>
                <a:latin typeface="Century Gothic" charset="0"/>
                <a:cs typeface="Century Gothic" charset="0"/>
              </a:rPr>
              <a:t>Logement : un </a:t>
            </a:r>
            <a:r>
              <a:rPr lang="fr-FR" sz="1600" b="1" dirty="0">
                <a:solidFill>
                  <a:schemeClr val="tx1"/>
                </a:solidFill>
                <a:latin typeface="Century Gothic" charset="0"/>
                <a:cs typeface="Century Gothic" charset="0"/>
              </a:rPr>
              <a:t>appartement</a:t>
            </a:r>
            <a:r>
              <a:rPr lang="fr-FR" sz="1600" dirty="0">
                <a:solidFill>
                  <a:schemeClr val="tx1"/>
                </a:solidFill>
                <a:latin typeface="Century Gothic" charset="0"/>
                <a:cs typeface="Century Gothic" charset="0"/>
              </a:rPr>
              <a:t> de </a:t>
            </a:r>
            <a:r>
              <a:rPr lang="fr-FR" sz="1600" b="1" dirty="0">
                <a:solidFill>
                  <a:schemeClr val="tx1"/>
                </a:solidFill>
                <a:latin typeface="Century Gothic" charset="0"/>
                <a:cs typeface="Century Gothic" charset="0"/>
              </a:rPr>
              <a:t>60 m</a:t>
            </a:r>
            <a:r>
              <a:rPr lang="fr-FR" sz="1600" b="1" baseline="30000" dirty="0">
                <a:solidFill>
                  <a:schemeClr val="tx1"/>
                </a:solidFill>
                <a:latin typeface="Century Gothic" charset="0"/>
                <a:cs typeface="Century Gothic" charset="0"/>
              </a:rPr>
              <a:t>2</a:t>
            </a:r>
            <a:r>
              <a:rPr lang="fr-FR" sz="1600" b="1" dirty="0">
                <a:solidFill>
                  <a:schemeClr val="tx1"/>
                </a:solidFill>
                <a:latin typeface="Century Gothic" charset="0"/>
                <a:cs typeface="Century Gothic" charset="0"/>
              </a:rPr>
              <a:t> </a:t>
            </a:r>
            <a:r>
              <a:rPr lang="fr-FR" sz="1600" dirty="0">
                <a:solidFill>
                  <a:schemeClr val="tx1"/>
                </a:solidFill>
                <a:latin typeface="Century Gothic" charset="0"/>
                <a:cs typeface="Century Gothic" charset="0"/>
              </a:rPr>
              <a:t>construit  il y a 5 ans</a:t>
            </a:r>
          </a:p>
          <a:p>
            <a:pPr marL="457200" indent="-457200">
              <a:spcBef>
                <a:spcPts val="0"/>
              </a:spcBef>
              <a:buClr>
                <a:srgbClr val="B5D040"/>
              </a:buClr>
              <a:buFont typeface="Wingdings" charset="0"/>
              <a:buChar char="n"/>
            </a:pPr>
            <a:endParaRPr lang="fr-FR" sz="1600" b="1" dirty="0">
              <a:solidFill>
                <a:schemeClr val="tx1"/>
              </a:solidFill>
              <a:latin typeface="Century Gothic" charset="0"/>
              <a:cs typeface="Century Gothic" charset="0"/>
            </a:endParaRPr>
          </a:p>
          <a:p>
            <a:pPr marL="457200" indent="-457200">
              <a:spcBef>
                <a:spcPts val="0"/>
              </a:spcBef>
              <a:buClr>
                <a:srgbClr val="B5D040"/>
              </a:buClr>
              <a:buFont typeface="Wingdings" charset="0"/>
              <a:buChar char="n"/>
            </a:pPr>
            <a:r>
              <a:rPr lang="fr-FR" sz="1600" b="1" dirty="0">
                <a:solidFill>
                  <a:schemeClr val="tx1"/>
                </a:solidFill>
                <a:latin typeface="Century Gothic" charset="0"/>
                <a:cs typeface="Century Gothic" charset="0"/>
              </a:rPr>
              <a:t>Gaz naturel </a:t>
            </a:r>
            <a:r>
              <a:rPr lang="fr-FR" sz="1600" dirty="0">
                <a:solidFill>
                  <a:schemeClr val="tx1"/>
                </a:solidFill>
                <a:latin typeface="Century Gothic" charset="0"/>
                <a:cs typeface="Century Gothic" charset="0"/>
              </a:rPr>
              <a:t>en réponse au besoin de </a:t>
            </a:r>
            <a:r>
              <a:rPr lang="fr-FR" sz="1600" dirty="0">
                <a:solidFill>
                  <a:srgbClr val="FF0000"/>
                </a:solidFill>
                <a:latin typeface="Century Gothic" charset="0"/>
                <a:cs typeface="Century Gothic" charset="0"/>
              </a:rPr>
              <a:t>chauffage, d’eau chaude et de cuisson. </a:t>
            </a:r>
            <a:br>
              <a:rPr lang="fr-FR" sz="1600" dirty="0">
                <a:solidFill>
                  <a:srgbClr val="FF0000"/>
                </a:solidFill>
                <a:latin typeface="Century Gothic" charset="0"/>
                <a:cs typeface="Century Gothic" charset="0"/>
              </a:rPr>
            </a:br>
            <a:r>
              <a:rPr lang="fr-FR" sz="1600" dirty="0">
                <a:solidFill>
                  <a:schemeClr val="tx1"/>
                </a:solidFill>
                <a:latin typeface="Century Gothic" charset="0"/>
                <a:cs typeface="Century Gothic" charset="0"/>
              </a:rPr>
              <a:t>Abonnement : tarif B1 (Chauffage, eau chaude et cuisson) 250 €/an. </a:t>
            </a:r>
            <a:br>
              <a:rPr lang="fr-FR" sz="1600" dirty="0">
                <a:solidFill>
                  <a:schemeClr val="tx1"/>
                </a:solidFill>
                <a:latin typeface="Century Gothic" charset="0"/>
                <a:cs typeface="Century Gothic" charset="0"/>
              </a:rPr>
            </a:br>
            <a:r>
              <a:rPr lang="fr-FR" sz="1600" dirty="0">
                <a:solidFill>
                  <a:schemeClr val="tx1"/>
                </a:solidFill>
                <a:latin typeface="Century Gothic" charset="0"/>
                <a:cs typeface="Century Gothic" charset="0"/>
              </a:rPr>
              <a:t>Prix du kWh : 0,0604 €</a:t>
            </a:r>
          </a:p>
          <a:p>
            <a:pPr marL="457200" indent="-457200">
              <a:spcBef>
                <a:spcPts val="0"/>
              </a:spcBef>
              <a:buClr>
                <a:srgbClr val="B5D040"/>
              </a:buClr>
              <a:buFont typeface="Wingdings" charset="0"/>
              <a:buChar char="n"/>
            </a:pPr>
            <a:endParaRPr lang="fr-FR" sz="1600" dirty="0">
              <a:solidFill>
                <a:schemeClr val="tx1"/>
              </a:solidFill>
              <a:latin typeface="Century Gothic" charset="0"/>
              <a:cs typeface="Century Gothic" charset="0"/>
            </a:endParaRPr>
          </a:p>
          <a:p>
            <a:pPr marL="457200" indent="-457200">
              <a:spcBef>
                <a:spcPts val="0"/>
              </a:spcBef>
              <a:buClr>
                <a:srgbClr val="B5D040"/>
              </a:buClr>
              <a:buFont typeface="Wingdings" charset="0"/>
              <a:buChar char="n"/>
            </a:pPr>
            <a:r>
              <a:rPr lang="fr-FR" sz="1600" b="1" dirty="0">
                <a:solidFill>
                  <a:schemeClr val="tx1"/>
                </a:solidFill>
                <a:latin typeface="Century Gothic" charset="0"/>
                <a:cs typeface="Century Gothic" charset="0"/>
              </a:rPr>
              <a:t>Electricité</a:t>
            </a:r>
            <a:r>
              <a:rPr lang="fr-FR" sz="1600" dirty="0">
                <a:solidFill>
                  <a:schemeClr val="tx1"/>
                </a:solidFill>
                <a:latin typeface="Century Gothic" charset="0"/>
                <a:cs typeface="Century Gothic" charset="0"/>
              </a:rPr>
              <a:t> pour le besoin </a:t>
            </a:r>
            <a:r>
              <a:rPr lang="fr-FR" sz="1600" dirty="0">
                <a:solidFill>
                  <a:srgbClr val="FF0000"/>
                </a:solidFill>
                <a:latin typeface="Century Gothic" charset="0"/>
                <a:cs typeface="Century Gothic" charset="0"/>
              </a:rPr>
              <a:t>d’électricité spécifique</a:t>
            </a:r>
            <a:r>
              <a:rPr lang="fr-FR" sz="1600" dirty="0">
                <a:solidFill>
                  <a:schemeClr val="tx1"/>
                </a:solidFill>
                <a:latin typeface="Century Gothic" charset="0"/>
                <a:cs typeface="Century Gothic" charset="0"/>
              </a:rPr>
              <a:t/>
            </a:r>
            <a:br>
              <a:rPr lang="fr-FR" sz="1600" dirty="0">
                <a:solidFill>
                  <a:schemeClr val="tx1"/>
                </a:solidFill>
                <a:latin typeface="Century Gothic" charset="0"/>
                <a:cs typeface="Century Gothic" charset="0"/>
              </a:rPr>
            </a:br>
            <a:r>
              <a:rPr lang="fr-FR" sz="1600" dirty="0">
                <a:solidFill>
                  <a:schemeClr val="tx1"/>
                </a:solidFill>
                <a:latin typeface="Century Gothic" charset="0"/>
                <a:cs typeface="Century Gothic" charset="0"/>
              </a:rPr>
              <a:t>Abonnement 6 </a:t>
            </a:r>
            <a:r>
              <a:rPr lang="fr-FR" sz="1600" dirty="0" err="1">
                <a:solidFill>
                  <a:schemeClr val="tx1"/>
                </a:solidFill>
                <a:latin typeface="Century Gothic" charset="0"/>
                <a:cs typeface="Century Gothic" charset="0"/>
              </a:rPr>
              <a:t>kVA</a:t>
            </a:r>
            <a:r>
              <a:rPr lang="fr-FR" sz="1600" dirty="0">
                <a:solidFill>
                  <a:schemeClr val="tx1"/>
                </a:solidFill>
                <a:latin typeface="Century Gothic" charset="0"/>
                <a:cs typeface="Century Gothic" charset="0"/>
              </a:rPr>
              <a:t> simple tarif : 110 €/an</a:t>
            </a:r>
            <a:br>
              <a:rPr lang="fr-FR" sz="1600" dirty="0">
                <a:solidFill>
                  <a:schemeClr val="tx1"/>
                </a:solidFill>
                <a:latin typeface="Century Gothic" charset="0"/>
                <a:cs typeface="Century Gothic" charset="0"/>
              </a:rPr>
            </a:br>
            <a:r>
              <a:rPr lang="fr-FR" sz="1600" dirty="0">
                <a:solidFill>
                  <a:schemeClr val="tx1"/>
                </a:solidFill>
                <a:latin typeface="Century Gothic" charset="0"/>
                <a:cs typeface="Century Gothic" charset="0"/>
              </a:rPr>
              <a:t>Prix du kWh : 0,1450 €</a:t>
            </a:r>
          </a:p>
          <a:p>
            <a:pPr marL="457200" indent="-457200">
              <a:spcBef>
                <a:spcPts val="0"/>
              </a:spcBef>
              <a:buClr>
                <a:srgbClr val="B5D040"/>
              </a:buClr>
              <a:buFont typeface="Wingdings" charset="0"/>
              <a:buChar char="n"/>
            </a:pPr>
            <a:endParaRPr lang="fr-FR" sz="1600" dirty="0">
              <a:solidFill>
                <a:schemeClr val="tx1"/>
              </a:solidFill>
              <a:latin typeface="Century Gothic" charset="0"/>
              <a:cs typeface="Century Gothic" charset="0"/>
            </a:endParaRPr>
          </a:p>
          <a:p>
            <a:pPr marL="457200" indent="-457200">
              <a:spcBef>
                <a:spcPts val="0"/>
              </a:spcBef>
              <a:buClr>
                <a:srgbClr val="B5D040"/>
              </a:buClr>
              <a:buFont typeface="Wingdings" charset="0"/>
              <a:buChar char="n"/>
            </a:pPr>
            <a:r>
              <a:rPr lang="fr-FR" sz="1600" b="1" dirty="0">
                <a:solidFill>
                  <a:schemeClr val="tx1"/>
                </a:solidFill>
                <a:latin typeface="Century Gothic" charset="0"/>
                <a:cs typeface="Century Gothic" charset="0"/>
              </a:rPr>
              <a:t>Eau</a:t>
            </a:r>
            <a:r>
              <a:rPr lang="fr-FR" sz="1600" dirty="0">
                <a:solidFill>
                  <a:schemeClr val="tx1"/>
                </a:solidFill>
                <a:latin typeface="Century Gothic" charset="0"/>
                <a:cs typeface="Century Gothic" charset="0"/>
              </a:rPr>
              <a:t> </a:t>
            </a:r>
            <a:br>
              <a:rPr lang="fr-FR" sz="1600" dirty="0">
                <a:solidFill>
                  <a:schemeClr val="tx1"/>
                </a:solidFill>
                <a:latin typeface="Century Gothic" charset="0"/>
                <a:cs typeface="Century Gothic" charset="0"/>
              </a:rPr>
            </a:br>
            <a:r>
              <a:rPr lang="fr-FR" sz="1600" dirty="0">
                <a:solidFill>
                  <a:schemeClr val="tx1"/>
                </a:solidFill>
                <a:latin typeface="Century Gothic" charset="0"/>
                <a:cs typeface="Century Gothic" charset="0"/>
              </a:rPr>
              <a:t>Abonnement : 80 €/an</a:t>
            </a:r>
            <a:br>
              <a:rPr lang="fr-FR" sz="1600" dirty="0">
                <a:solidFill>
                  <a:schemeClr val="tx1"/>
                </a:solidFill>
                <a:latin typeface="Century Gothic" charset="0"/>
                <a:cs typeface="Century Gothic" charset="0"/>
              </a:rPr>
            </a:br>
            <a:r>
              <a:rPr lang="fr-FR" sz="1600" dirty="0">
                <a:solidFill>
                  <a:schemeClr val="tx1"/>
                </a:solidFill>
                <a:latin typeface="Century Gothic" charset="0"/>
                <a:cs typeface="Century Gothic" charset="0"/>
              </a:rPr>
              <a:t>Prix du m3 : 2,62 €</a:t>
            </a:r>
          </a:p>
          <a:p>
            <a:pPr>
              <a:spcBef>
                <a:spcPts val="0"/>
              </a:spcBef>
              <a:buClr>
                <a:srgbClr val="B5D040"/>
              </a:buClr>
            </a:pPr>
            <a:endParaRPr lang="fr-FR" sz="1600" dirty="0">
              <a:solidFill>
                <a:schemeClr val="tx1"/>
              </a:solidFill>
              <a:latin typeface="Century Gothic" charset="0"/>
              <a:cs typeface="Century Gothic" charset="0"/>
            </a:endParaRPr>
          </a:p>
          <a:p>
            <a:pPr>
              <a:spcBef>
                <a:spcPts val="0"/>
              </a:spcBef>
              <a:buClr>
                <a:srgbClr val="B5D040"/>
              </a:buClr>
            </a:pPr>
            <a:endParaRPr lang="fr-FR" sz="1600" dirty="0">
              <a:solidFill>
                <a:schemeClr val="tx1"/>
              </a:solidFill>
              <a:latin typeface="Century Gothic" charset="0"/>
              <a:cs typeface="Century Gothic" charset="0"/>
            </a:endParaRPr>
          </a:p>
        </p:txBody>
      </p:sp>
    </p:spTree>
    <p:extLst>
      <p:ext uri="{BB962C8B-B14F-4D97-AF65-F5344CB8AC3E}">
        <p14:creationId xmlns:p14="http://schemas.microsoft.com/office/powerpoint/2010/main" val="15644144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2F9A5648-B596-C640-B495-5D9F694734BC}" type="slidenum">
              <a:rPr lang="fr-FR" smtClean="0"/>
              <a:pPr/>
              <a:t>75</a:t>
            </a:fld>
            <a:endParaRPr lang="fr-FR"/>
          </a:p>
        </p:txBody>
      </p:sp>
      <p:sp>
        <p:nvSpPr>
          <p:cNvPr id="3" name="Espace réservé du numéro de diapositive 1"/>
          <p:cNvSpPr txBox="1">
            <a:spLocks/>
          </p:cNvSpPr>
          <p:nvPr/>
        </p:nvSpPr>
        <p:spPr>
          <a:xfrm>
            <a:off x="8532440" y="6492875"/>
            <a:ext cx="635000" cy="365125"/>
          </a:xfrm>
          <a:prstGeom prst="rect">
            <a:avLst/>
          </a:prstGeom>
        </p:spPr>
        <p:txBody>
          <a:bodyPr vert="horz" lIns="91440" tIns="45720" rIns="91440" bIns="45720" rtlCol="0" anchor="ctr"/>
          <a:lstStyle>
            <a:defPPr>
              <a:defRPr lang="en-GB"/>
            </a:defPPr>
            <a:lvl1pPr algn="r" defTabSz="449263" rtl="0" fontAlgn="base">
              <a:spcBef>
                <a:spcPct val="0"/>
              </a:spcBef>
              <a:spcAft>
                <a:spcPct val="0"/>
              </a:spcAft>
              <a:buClr>
                <a:srgbClr val="000000"/>
              </a:buClr>
              <a:buSzPct val="100000"/>
              <a:buFont typeface="Times New Roman" charset="0"/>
              <a:defRPr sz="1200" kern="1200">
                <a:solidFill>
                  <a:srgbClr val="000000"/>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a:lstStyle>
          <a:p>
            <a:fld id="{2F9A5648-B596-C640-B495-5D9F694734BC}" type="slidenum">
              <a:rPr lang="fr-FR" smtClean="0"/>
              <a:pPr/>
              <a:t>75</a:t>
            </a:fld>
            <a:endParaRPr lang="fr-FR"/>
          </a:p>
        </p:txBody>
      </p:sp>
      <p:pic>
        <p:nvPicPr>
          <p:cNvPr id="8" name="Image 7"/>
          <p:cNvPicPr/>
          <p:nvPr/>
        </p:nvPicPr>
        <p:blipFill>
          <a:blip r:embed="rId2">
            <a:extLst>
              <a:ext uri="{28A0092B-C50C-407E-A947-70E740481C1C}">
                <a14:useLocalDpi xmlns:a14="http://schemas.microsoft.com/office/drawing/2010/main" val="0"/>
              </a:ext>
            </a:extLst>
          </a:blip>
          <a:stretch>
            <a:fillRect/>
          </a:stretch>
        </p:blipFill>
        <p:spPr>
          <a:xfrm>
            <a:off x="827500" y="1994917"/>
            <a:ext cx="7699742" cy="4680520"/>
          </a:xfrm>
          <a:prstGeom prst="rect">
            <a:avLst/>
          </a:prstGeom>
        </p:spPr>
      </p:pic>
      <p:sp>
        <p:nvSpPr>
          <p:cNvPr id="11" name="Rectangle 10"/>
          <p:cNvSpPr/>
          <p:nvPr/>
        </p:nvSpPr>
        <p:spPr>
          <a:xfrm>
            <a:off x="635837" y="1390736"/>
            <a:ext cx="8280920" cy="584775"/>
          </a:xfrm>
          <a:prstGeom prst="rect">
            <a:avLst/>
          </a:prstGeom>
        </p:spPr>
        <p:txBody>
          <a:bodyPr wrap="square">
            <a:spAutoFit/>
          </a:bodyPr>
          <a:lstStyle/>
          <a:p>
            <a:pPr>
              <a:spcBef>
                <a:spcPts val="0"/>
              </a:spcBef>
              <a:buClr>
                <a:srgbClr val="B5D040"/>
              </a:buClr>
            </a:pPr>
            <a:r>
              <a:rPr lang="fr-FR" sz="1600" i="1" dirty="0">
                <a:solidFill>
                  <a:schemeClr val="tx1"/>
                </a:solidFill>
                <a:latin typeface="Chalkboard"/>
                <a:cs typeface="Chalkboard"/>
              </a:rPr>
              <a:t>Quels chiffres additionner ? Période ? Une consommation relevée par GRDF sur mon compteur  et/ou une consommation estimée par mon fournisseur ? </a:t>
            </a:r>
          </a:p>
        </p:txBody>
      </p:sp>
      <p:pic>
        <p:nvPicPr>
          <p:cNvPr id="10" name="Image 9" descr="Capture d’écran 2016-08-01 à 10.43.53.png">
            <a:extLst>
              <a:ext uri="{FF2B5EF4-FFF2-40B4-BE49-F238E27FC236}">
                <a16:creationId xmlns:a16="http://schemas.microsoft.com/office/drawing/2014/main" xmlns="" id="{30311D3D-B838-E745-ADB1-B5EAA897F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19" y="2034607"/>
            <a:ext cx="2942955" cy="1375511"/>
          </a:xfrm>
          <a:prstGeom prst="rect">
            <a:avLst/>
          </a:prstGeom>
        </p:spPr>
      </p:pic>
      <p:sp>
        <p:nvSpPr>
          <p:cNvPr id="9" name="Text Box 1">
            <a:extLst>
              <a:ext uri="{FF2B5EF4-FFF2-40B4-BE49-F238E27FC236}">
                <a16:creationId xmlns:a16="http://schemas.microsoft.com/office/drawing/2014/main" xmlns="" id="{4D7586A6-EEAD-E44A-A26E-53544F33F21D}"/>
              </a:ext>
            </a:extLst>
          </p:cNvPr>
          <p:cNvSpPr txBox="1">
            <a:spLocks noChangeArrowheads="1"/>
          </p:cNvSpPr>
          <p:nvPr/>
        </p:nvSpPr>
        <p:spPr bwMode="auto">
          <a:xfrm>
            <a:off x="611560" y="188640"/>
            <a:ext cx="853244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Exercice : GAZ NATUREL </a:t>
            </a:r>
          </a:p>
          <a:p>
            <a:pPr>
              <a:buClrTx/>
              <a:buFontTx/>
              <a:buNone/>
            </a:pPr>
            <a:r>
              <a:rPr lang="fr-FR" b="1">
                <a:solidFill>
                  <a:srgbClr val="FF0000"/>
                </a:solidFill>
                <a:effectLst>
                  <a:outerShdw blurRad="38100" dist="38100" dir="2700000" algn="tl">
                    <a:srgbClr val="DDDDDD"/>
                  </a:outerShdw>
                </a:effectLst>
                <a:latin typeface="Century Gothic" charset="0"/>
              </a:rPr>
              <a:t>Je calcule ma consommation REELLE à partir de la facture </a:t>
            </a:r>
          </a:p>
        </p:txBody>
      </p:sp>
    </p:spTree>
    <p:extLst>
      <p:ext uri="{BB962C8B-B14F-4D97-AF65-F5344CB8AC3E}">
        <p14:creationId xmlns:p14="http://schemas.microsoft.com/office/powerpoint/2010/main" val="33175438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2F9A5648-B596-C640-B495-5D9F694734BC}" type="slidenum">
              <a:rPr lang="fr-FR" smtClean="0"/>
              <a:pPr/>
              <a:t>76</a:t>
            </a:fld>
            <a:endParaRPr lang="fr-FR"/>
          </a:p>
        </p:txBody>
      </p:sp>
      <p:sp>
        <p:nvSpPr>
          <p:cNvPr id="3" name="Espace réservé du numéro de diapositive 1"/>
          <p:cNvSpPr txBox="1">
            <a:spLocks/>
          </p:cNvSpPr>
          <p:nvPr/>
        </p:nvSpPr>
        <p:spPr>
          <a:xfrm>
            <a:off x="8532440" y="6492875"/>
            <a:ext cx="635000" cy="365125"/>
          </a:xfrm>
          <a:prstGeom prst="rect">
            <a:avLst/>
          </a:prstGeom>
        </p:spPr>
        <p:txBody>
          <a:bodyPr vert="horz" lIns="91440" tIns="45720" rIns="91440" bIns="45720" rtlCol="0" anchor="ctr"/>
          <a:lstStyle>
            <a:defPPr>
              <a:defRPr lang="en-GB"/>
            </a:defPPr>
            <a:lvl1pPr algn="r" defTabSz="449263" rtl="0" fontAlgn="base">
              <a:spcBef>
                <a:spcPct val="0"/>
              </a:spcBef>
              <a:spcAft>
                <a:spcPct val="0"/>
              </a:spcAft>
              <a:buClr>
                <a:srgbClr val="000000"/>
              </a:buClr>
              <a:buSzPct val="100000"/>
              <a:buFont typeface="Times New Roman" charset="0"/>
              <a:defRPr sz="1200" kern="1200">
                <a:solidFill>
                  <a:srgbClr val="000000"/>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a:lstStyle>
          <a:p>
            <a:fld id="{2F9A5648-B596-C640-B495-5D9F694734BC}" type="slidenum">
              <a:rPr lang="fr-FR" smtClean="0"/>
              <a:pPr/>
              <a:t>76</a:t>
            </a:fld>
            <a:endParaRPr lang="fr-FR"/>
          </a:p>
        </p:txBody>
      </p:sp>
      <p:pic>
        <p:nvPicPr>
          <p:cNvPr id="8" name="Image 7"/>
          <p:cNvPicPr/>
          <p:nvPr/>
        </p:nvPicPr>
        <p:blipFill>
          <a:blip r:embed="rId2">
            <a:extLst>
              <a:ext uri="{28A0092B-C50C-407E-A947-70E740481C1C}">
                <a14:useLocalDpi xmlns:a14="http://schemas.microsoft.com/office/drawing/2010/main" val="0"/>
              </a:ext>
            </a:extLst>
          </a:blip>
          <a:stretch>
            <a:fillRect/>
          </a:stretch>
        </p:blipFill>
        <p:spPr>
          <a:xfrm>
            <a:off x="807005" y="1982814"/>
            <a:ext cx="7699742" cy="4680520"/>
          </a:xfrm>
          <a:prstGeom prst="rect">
            <a:avLst/>
          </a:prstGeom>
        </p:spPr>
      </p:pic>
      <p:sp>
        <p:nvSpPr>
          <p:cNvPr id="11" name="Rectangle 10"/>
          <p:cNvSpPr/>
          <p:nvPr/>
        </p:nvSpPr>
        <p:spPr>
          <a:xfrm>
            <a:off x="625170" y="1267566"/>
            <a:ext cx="8280920" cy="584775"/>
          </a:xfrm>
          <a:prstGeom prst="rect">
            <a:avLst/>
          </a:prstGeom>
        </p:spPr>
        <p:txBody>
          <a:bodyPr wrap="square">
            <a:spAutoFit/>
          </a:bodyPr>
          <a:lstStyle/>
          <a:p>
            <a:pPr>
              <a:spcBef>
                <a:spcPts val="0"/>
              </a:spcBef>
              <a:buClr>
                <a:srgbClr val="B5D040"/>
              </a:buClr>
            </a:pPr>
            <a:r>
              <a:rPr lang="fr-FR" sz="1600" i="1">
                <a:solidFill>
                  <a:schemeClr val="tx1"/>
                </a:solidFill>
                <a:latin typeface="Chalkboard"/>
                <a:cs typeface="Chalkboard"/>
              </a:rPr>
              <a:t>Je commence et je termine par une consommation </a:t>
            </a:r>
            <a:r>
              <a:rPr lang="fr-FR" sz="1600" i="1">
                <a:solidFill>
                  <a:srgbClr val="FF0000"/>
                </a:solidFill>
                <a:latin typeface="Chalkboard"/>
                <a:cs typeface="Chalkboard"/>
              </a:rPr>
              <a:t>relevée</a:t>
            </a:r>
            <a:r>
              <a:rPr lang="fr-FR" sz="1600" i="1">
                <a:solidFill>
                  <a:schemeClr val="tx1"/>
                </a:solidFill>
                <a:latin typeface="Chalkboard"/>
                <a:cs typeface="Chalkboard"/>
              </a:rPr>
              <a:t> et j’additionne dans l’intervalle les consommations </a:t>
            </a:r>
            <a:r>
              <a:rPr lang="fr-FR" sz="1600" i="1">
                <a:solidFill>
                  <a:srgbClr val="FF0000"/>
                </a:solidFill>
                <a:latin typeface="Chalkboard"/>
                <a:cs typeface="Chalkboard"/>
              </a:rPr>
              <a:t>estimées</a:t>
            </a:r>
            <a:endParaRPr lang="fr-FR" sz="1600" i="1">
              <a:solidFill>
                <a:schemeClr val="tx1"/>
              </a:solidFill>
              <a:latin typeface="Chalkboard"/>
              <a:cs typeface="Chalkboard"/>
            </a:endParaRPr>
          </a:p>
        </p:txBody>
      </p:sp>
      <p:cxnSp>
        <p:nvCxnSpPr>
          <p:cNvPr id="7" name="Connecteur droit 6">
            <a:extLst>
              <a:ext uri="{FF2B5EF4-FFF2-40B4-BE49-F238E27FC236}">
                <a16:creationId xmlns:a16="http://schemas.microsoft.com/office/drawing/2014/main" xmlns="" id="{B954725F-490D-E248-8E7D-1703F0497ADE}"/>
              </a:ext>
            </a:extLst>
          </p:cNvPr>
          <p:cNvCxnSpPr/>
          <p:nvPr/>
        </p:nvCxnSpPr>
        <p:spPr bwMode="auto">
          <a:xfrm>
            <a:off x="1259632" y="6657964"/>
            <a:ext cx="4176464" cy="0"/>
          </a:xfrm>
          <a:prstGeom prst="line">
            <a:avLst/>
          </a:prstGeom>
          <a:ln>
            <a:solidFill>
              <a:srgbClr val="FF0000"/>
            </a:solidFill>
            <a:headEnd type="none" w="med" len="med"/>
            <a:tailEnd type="none" w="med" len="med"/>
          </a:ln>
          <a:extLst/>
        </p:spPr>
        <p:style>
          <a:lnRef idx="2">
            <a:schemeClr val="accent4"/>
          </a:lnRef>
          <a:fillRef idx="0">
            <a:schemeClr val="accent4"/>
          </a:fillRef>
          <a:effectRef idx="1">
            <a:schemeClr val="accent4"/>
          </a:effectRef>
          <a:fontRef idx="minor">
            <a:schemeClr val="tx1"/>
          </a:fontRef>
        </p:style>
      </p:cxnSp>
      <p:cxnSp>
        <p:nvCxnSpPr>
          <p:cNvPr id="9" name="Connecteur droit avec flèche 8">
            <a:extLst>
              <a:ext uri="{FF2B5EF4-FFF2-40B4-BE49-F238E27FC236}">
                <a16:creationId xmlns:a16="http://schemas.microsoft.com/office/drawing/2014/main" xmlns="" id="{3769367B-82E6-AF41-857F-F3486AD1ECA4}"/>
              </a:ext>
            </a:extLst>
          </p:cNvPr>
          <p:cNvCxnSpPr/>
          <p:nvPr/>
        </p:nvCxnSpPr>
        <p:spPr bwMode="auto">
          <a:xfrm flipV="1">
            <a:off x="1259632" y="6148035"/>
            <a:ext cx="0" cy="476672"/>
          </a:xfrm>
          <a:prstGeom prst="straightConnector1">
            <a:avLst/>
          </a:prstGeom>
          <a:ln>
            <a:solidFill>
              <a:srgbClr val="FF0000"/>
            </a:solidFill>
            <a:headEnd type="none" w="med" len="med"/>
            <a:tailEnd type="arrow"/>
          </a:ln>
          <a:extLst/>
        </p:spPr>
        <p:style>
          <a:lnRef idx="3">
            <a:schemeClr val="accent2"/>
          </a:lnRef>
          <a:fillRef idx="0">
            <a:schemeClr val="accent2"/>
          </a:fillRef>
          <a:effectRef idx="2">
            <a:schemeClr val="accent2"/>
          </a:effectRef>
          <a:fontRef idx="minor">
            <a:schemeClr val="tx1"/>
          </a:fontRef>
        </p:style>
      </p:cxnSp>
      <p:cxnSp>
        <p:nvCxnSpPr>
          <p:cNvPr id="10" name="Connecteur droit avec flèche 9">
            <a:extLst>
              <a:ext uri="{FF2B5EF4-FFF2-40B4-BE49-F238E27FC236}">
                <a16:creationId xmlns:a16="http://schemas.microsoft.com/office/drawing/2014/main" xmlns="" id="{FC77466C-FF7B-B344-AAEF-CC9553699A6E}"/>
              </a:ext>
            </a:extLst>
          </p:cNvPr>
          <p:cNvCxnSpPr/>
          <p:nvPr/>
        </p:nvCxnSpPr>
        <p:spPr bwMode="auto">
          <a:xfrm flipV="1">
            <a:off x="5428349" y="6148035"/>
            <a:ext cx="0" cy="476672"/>
          </a:xfrm>
          <a:prstGeom prst="straightConnector1">
            <a:avLst/>
          </a:prstGeom>
          <a:ln>
            <a:solidFill>
              <a:srgbClr val="FF0000"/>
            </a:solidFill>
            <a:headEnd type="none" w="med" len="med"/>
            <a:tailEnd type="arrow"/>
          </a:ln>
          <a:extLst/>
        </p:spPr>
        <p:style>
          <a:lnRef idx="3">
            <a:schemeClr val="accent2"/>
          </a:lnRef>
          <a:fillRef idx="0">
            <a:schemeClr val="accent2"/>
          </a:fillRef>
          <a:effectRef idx="2">
            <a:schemeClr val="accent2"/>
          </a:effectRef>
          <a:fontRef idx="minor">
            <a:schemeClr val="tx1"/>
          </a:fontRef>
        </p:style>
      </p:cxnSp>
      <p:sp>
        <p:nvSpPr>
          <p:cNvPr id="13" name="Ellipse 12">
            <a:extLst>
              <a:ext uri="{FF2B5EF4-FFF2-40B4-BE49-F238E27FC236}">
                <a16:creationId xmlns:a16="http://schemas.microsoft.com/office/drawing/2014/main" xmlns="" id="{78711D8A-679D-5247-8255-814E03CFB2E1}"/>
              </a:ext>
            </a:extLst>
          </p:cNvPr>
          <p:cNvSpPr/>
          <p:nvPr/>
        </p:nvSpPr>
        <p:spPr bwMode="auto">
          <a:xfrm>
            <a:off x="971600" y="1844824"/>
            <a:ext cx="576064" cy="504056"/>
          </a:xfrm>
          <a:prstGeom prst="ellipse">
            <a:avLst/>
          </a:prstGeom>
          <a:solidFill>
            <a:srgbClr val="00B8FF">
              <a:alpha val="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fr-FR"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4" name="Ellipse 13">
            <a:extLst>
              <a:ext uri="{FF2B5EF4-FFF2-40B4-BE49-F238E27FC236}">
                <a16:creationId xmlns:a16="http://schemas.microsoft.com/office/drawing/2014/main" xmlns="" id="{1889FDA6-C1A4-0A45-AB46-E349794929BF}"/>
              </a:ext>
            </a:extLst>
          </p:cNvPr>
          <p:cNvSpPr/>
          <p:nvPr/>
        </p:nvSpPr>
        <p:spPr bwMode="auto">
          <a:xfrm>
            <a:off x="1763688" y="4509120"/>
            <a:ext cx="576064" cy="504056"/>
          </a:xfrm>
          <a:prstGeom prst="ellipse">
            <a:avLst/>
          </a:prstGeom>
          <a:solidFill>
            <a:srgbClr val="00B8FF">
              <a:alpha val="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fr-FR"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5" name="Ellipse 14">
            <a:extLst>
              <a:ext uri="{FF2B5EF4-FFF2-40B4-BE49-F238E27FC236}">
                <a16:creationId xmlns:a16="http://schemas.microsoft.com/office/drawing/2014/main" xmlns="" id="{FA3B8D57-A7F6-744A-A169-9A8E025B52FC}"/>
              </a:ext>
            </a:extLst>
          </p:cNvPr>
          <p:cNvSpPr/>
          <p:nvPr/>
        </p:nvSpPr>
        <p:spPr bwMode="auto">
          <a:xfrm>
            <a:off x="2483768" y="4498739"/>
            <a:ext cx="576064" cy="504056"/>
          </a:xfrm>
          <a:prstGeom prst="ellipse">
            <a:avLst/>
          </a:prstGeom>
          <a:solidFill>
            <a:srgbClr val="00B8FF">
              <a:alpha val="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fr-FR"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6" name="Ellipse 15">
            <a:extLst>
              <a:ext uri="{FF2B5EF4-FFF2-40B4-BE49-F238E27FC236}">
                <a16:creationId xmlns:a16="http://schemas.microsoft.com/office/drawing/2014/main" xmlns="" id="{7223C3B9-A6A8-AA45-81EE-783194C23DD0}"/>
              </a:ext>
            </a:extLst>
          </p:cNvPr>
          <p:cNvSpPr/>
          <p:nvPr/>
        </p:nvSpPr>
        <p:spPr bwMode="auto">
          <a:xfrm>
            <a:off x="3203848" y="4257092"/>
            <a:ext cx="576064" cy="504056"/>
          </a:xfrm>
          <a:prstGeom prst="ellipse">
            <a:avLst/>
          </a:prstGeom>
          <a:solidFill>
            <a:srgbClr val="00B8FF">
              <a:alpha val="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fr-FR"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7" name="Ellipse 16">
            <a:extLst>
              <a:ext uri="{FF2B5EF4-FFF2-40B4-BE49-F238E27FC236}">
                <a16:creationId xmlns:a16="http://schemas.microsoft.com/office/drawing/2014/main" xmlns="" id="{819E1839-22E8-5F4A-82BF-94346D46E6D1}"/>
              </a:ext>
            </a:extLst>
          </p:cNvPr>
          <p:cNvSpPr/>
          <p:nvPr/>
        </p:nvSpPr>
        <p:spPr bwMode="auto">
          <a:xfrm>
            <a:off x="4080812" y="3663752"/>
            <a:ext cx="576064" cy="504056"/>
          </a:xfrm>
          <a:prstGeom prst="ellipse">
            <a:avLst/>
          </a:prstGeom>
          <a:solidFill>
            <a:srgbClr val="00B8FF">
              <a:alpha val="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fr-FR"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8" name="Ellipse 17">
            <a:extLst>
              <a:ext uri="{FF2B5EF4-FFF2-40B4-BE49-F238E27FC236}">
                <a16:creationId xmlns:a16="http://schemas.microsoft.com/office/drawing/2014/main" xmlns="" id="{FDF598CA-449D-EC4A-8F2A-07DD2061F4C8}"/>
              </a:ext>
            </a:extLst>
          </p:cNvPr>
          <p:cNvSpPr/>
          <p:nvPr/>
        </p:nvSpPr>
        <p:spPr bwMode="auto">
          <a:xfrm>
            <a:off x="5135217" y="4645050"/>
            <a:ext cx="576064" cy="504056"/>
          </a:xfrm>
          <a:prstGeom prst="ellipse">
            <a:avLst/>
          </a:prstGeom>
          <a:solidFill>
            <a:srgbClr val="00B8FF">
              <a:alpha val="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fr-FR"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9" name="Croix 18">
            <a:extLst>
              <a:ext uri="{FF2B5EF4-FFF2-40B4-BE49-F238E27FC236}">
                <a16:creationId xmlns:a16="http://schemas.microsoft.com/office/drawing/2014/main" xmlns="" id="{9FCFF543-ABC8-A048-8D2E-0DC43A9AF66E}"/>
              </a:ext>
            </a:extLst>
          </p:cNvPr>
          <p:cNvSpPr/>
          <p:nvPr/>
        </p:nvSpPr>
        <p:spPr bwMode="auto">
          <a:xfrm>
            <a:off x="1619672" y="3501008"/>
            <a:ext cx="288032" cy="288032"/>
          </a:xfrm>
          <a:prstGeom prst="mathPlus">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fr-FR"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20" name="Croix 18">
            <a:extLst>
              <a:ext uri="{FF2B5EF4-FFF2-40B4-BE49-F238E27FC236}">
                <a16:creationId xmlns:a16="http://schemas.microsoft.com/office/drawing/2014/main" xmlns="" id="{4769058F-8C91-824D-B1CE-FE2755864F17}"/>
              </a:ext>
            </a:extLst>
          </p:cNvPr>
          <p:cNvSpPr/>
          <p:nvPr/>
        </p:nvSpPr>
        <p:spPr bwMode="auto">
          <a:xfrm>
            <a:off x="2339752" y="4050063"/>
            <a:ext cx="288032" cy="288032"/>
          </a:xfrm>
          <a:prstGeom prst="mathPlus">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fr-FR"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21" name="Croix 18">
            <a:extLst>
              <a:ext uri="{FF2B5EF4-FFF2-40B4-BE49-F238E27FC236}">
                <a16:creationId xmlns:a16="http://schemas.microsoft.com/office/drawing/2014/main" xmlns="" id="{5E208A38-8C34-8645-BBE9-EB7751CC6B22}"/>
              </a:ext>
            </a:extLst>
          </p:cNvPr>
          <p:cNvSpPr/>
          <p:nvPr/>
        </p:nvSpPr>
        <p:spPr bwMode="auto">
          <a:xfrm>
            <a:off x="2922250" y="3904623"/>
            <a:ext cx="288032" cy="288032"/>
          </a:xfrm>
          <a:prstGeom prst="mathPlus">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fr-FR"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22" name="Croix 18">
            <a:extLst>
              <a:ext uri="{FF2B5EF4-FFF2-40B4-BE49-F238E27FC236}">
                <a16:creationId xmlns:a16="http://schemas.microsoft.com/office/drawing/2014/main" xmlns="" id="{885C16D2-83F1-D349-900C-890A9971EB56}"/>
              </a:ext>
            </a:extLst>
          </p:cNvPr>
          <p:cNvSpPr/>
          <p:nvPr/>
        </p:nvSpPr>
        <p:spPr bwMode="auto">
          <a:xfrm>
            <a:off x="3648257" y="3732717"/>
            <a:ext cx="288032" cy="288032"/>
          </a:xfrm>
          <a:prstGeom prst="mathPlus">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fr-FR"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23" name="Croix 18">
            <a:extLst>
              <a:ext uri="{FF2B5EF4-FFF2-40B4-BE49-F238E27FC236}">
                <a16:creationId xmlns:a16="http://schemas.microsoft.com/office/drawing/2014/main" xmlns="" id="{10C682F0-9D57-0343-B9C1-2B18E2026E13}"/>
              </a:ext>
            </a:extLst>
          </p:cNvPr>
          <p:cNvSpPr/>
          <p:nvPr/>
        </p:nvSpPr>
        <p:spPr bwMode="auto">
          <a:xfrm>
            <a:off x="5037495" y="4189916"/>
            <a:ext cx="288032" cy="288032"/>
          </a:xfrm>
          <a:prstGeom prst="mathPlus">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fr-FR"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26" name="Text Box 1">
            <a:extLst>
              <a:ext uri="{FF2B5EF4-FFF2-40B4-BE49-F238E27FC236}">
                <a16:creationId xmlns:a16="http://schemas.microsoft.com/office/drawing/2014/main" xmlns="" id="{9809CDCD-424A-964F-9AD5-8D0A1105BA86}"/>
              </a:ext>
            </a:extLst>
          </p:cNvPr>
          <p:cNvSpPr txBox="1">
            <a:spLocks noChangeArrowheads="1"/>
          </p:cNvSpPr>
          <p:nvPr/>
        </p:nvSpPr>
        <p:spPr bwMode="auto">
          <a:xfrm>
            <a:off x="611560" y="188640"/>
            <a:ext cx="853244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Exercice : GAZ NATUREL </a:t>
            </a:r>
          </a:p>
          <a:p>
            <a:pPr>
              <a:buClrTx/>
              <a:buFontTx/>
              <a:buNone/>
            </a:pPr>
            <a:r>
              <a:rPr lang="fr-FR" b="1">
                <a:solidFill>
                  <a:srgbClr val="FF0000"/>
                </a:solidFill>
                <a:effectLst>
                  <a:outerShdw blurRad="38100" dist="38100" dir="2700000" algn="tl">
                    <a:srgbClr val="DDDDDD"/>
                  </a:outerShdw>
                </a:effectLst>
                <a:latin typeface="Century Gothic" charset="0"/>
              </a:rPr>
              <a:t>Je calcule ma consommation REELLE à partir de la facture </a:t>
            </a:r>
          </a:p>
        </p:txBody>
      </p:sp>
      <p:pic>
        <p:nvPicPr>
          <p:cNvPr id="24" name="Image 23" descr="Capture d’écran 2016-08-01 à 10.43.53.png">
            <a:extLst>
              <a:ext uri="{FF2B5EF4-FFF2-40B4-BE49-F238E27FC236}">
                <a16:creationId xmlns:a16="http://schemas.microsoft.com/office/drawing/2014/main" xmlns="" id="{2EB9FB1F-43EC-8542-ABEF-DB733F613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19" y="2034607"/>
            <a:ext cx="2942955" cy="1375511"/>
          </a:xfrm>
          <a:prstGeom prst="rect">
            <a:avLst/>
          </a:prstGeom>
        </p:spPr>
      </p:pic>
    </p:spTree>
    <p:extLst>
      <p:ext uri="{BB962C8B-B14F-4D97-AF65-F5344CB8AC3E}">
        <p14:creationId xmlns:p14="http://schemas.microsoft.com/office/powerpoint/2010/main" val="34383031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2F9A5648-B596-C640-B495-5D9F694734BC}" type="slidenum">
              <a:rPr lang="fr-FR" smtClean="0"/>
              <a:pPr/>
              <a:t>77</a:t>
            </a:fld>
            <a:endParaRPr lang="fr-FR"/>
          </a:p>
        </p:txBody>
      </p:sp>
      <p:sp>
        <p:nvSpPr>
          <p:cNvPr id="3" name="Espace réservé du numéro de diapositive 1"/>
          <p:cNvSpPr txBox="1">
            <a:spLocks/>
          </p:cNvSpPr>
          <p:nvPr/>
        </p:nvSpPr>
        <p:spPr>
          <a:xfrm>
            <a:off x="8532440" y="6492875"/>
            <a:ext cx="635000" cy="365125"/>
          </a:xfrm>
          <a:prstGeom prst="rect">
            <a:avLst/>
          </a:prstGeom>
        </p:spPr>
        <p:txBody>
          <a:bodyPr vert="horz" lIns="91440" tIns="45720" rIns="91440" bIns="45720" rtlCol="0" anchor="ctr"/>
          <a:lstStyle>
            <a:defPPr>
              <a:defRPr lang="en-GB"/>
            </a:defPPr>
            <a:lvl1pPr algn="r" defTabSz="449263" rtl="0" fontAlgn="base">
              <a:spcBef>
                <a:spcPct val="0"/>
              </a:spcBef>
              <a:spcAft>
                <a:spcPct val="0"/>
              </a:spcAft>
              <a:buClr>
                <a:srgbClr val="000000"/>
              </a:buClr>
              <a:buSzPct val="100000"/>
              <a:buFont typeface="Times New Roman" charset="0"/>
              <a:defRPr sz="1200" kern="1200">
                <a:solidFill>
                  <a:srgbClr val="000000"/>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a:lstStyle>
          <a:p>
            <a:fld id="{2F9A5648-B596-C640-B495-5D9F694734BC}" type="slidenum">
              <a:rPr lang="fr-FR" smtClean="0"/>
              <a:pPr/>
              <a:t>77</a:t>
            </a:fld>
            <a:endParaRPr lang="fr-FR"/>
          </a:p>
        </p:txBody>
      </p:sp>
      <p:sp>
        <p:nvSpPr>
          <p:cNvPr id="7" name="Text Box 1"/>
          <p:cNvSpPr txBox="1">
            <a:spLocks noChangeArrowheads="1"/>
          </p:cNvSpPr>
          <p:nvPr/>
        </p:nvSpPr>
        <p:spPr bwMode="auto">
          <a:xfrm>
            <a:off x="611560" y="-14436"/>
            <a:ext cx="853244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L’exercice : GAZ NATUREL</a:t>
            </a:r>
          </a:p>
          <a:p>
            <a:pPr>
              <a:buClrTx/>
              <a:buFontTx/>
              <a:buNone/>
            </a:pPr>
            <a:r>
              <a:rPr lang="fr-FR" b="1">
                <a:solidFill>
                  <a:srgbClr val="FF0000"/>
                </a:solidFill>
                <a:effectLst>
                  <a:outerShdw blurRad="38100" dist="38100" dir="2700000" algn="tl">
                    <a:srgbClr val="DDDDDD"/>
                  </a:outerShdw>
                </a:effectLst>
                <a:latin typeface="Century Gothic" charset="0"/>
              </a:rPr>
              <a:t>Consommation THEORIQUE //REELLE</a:t>
            </a:r>
          </a:p>
        </p:txBody>
      </p:sp>
      <p:graphicFrame>
        <p:nvGraphicFramePr>
          <p:cNvPr id="4" name="Tableau 3"/>
          <p:cNvGraphicFramePr>
            <a:graphicFrameLocks noGrp="1"/>
          </p:cNvGraphicFramePr>
          <p:nvPr>
            <p:extLst>
              <p:ext uri="{D42A27DB-BD31-4B8C-83A1-F6EECF244321}">
                <p14:modId xmlns:p14="http://schemas.microsoft.com/office/powerpoint/2010/main" val="1971898200"/>
              </p:ext>
            </p:extLst>
          </p:nvPr>
        </p:nvGraphicFramePr>
        <p:xfrm>
          <a:off x="467544" y="1340768"/>
          <a:ext cx="8280920" cy="3322320"/>
        </p:xfrm>
        <a:graphic>
          <a:graphicData uri="http://schemas.openxmlformats.org/drawingml/2006/table">
            <a:tbl>
              <a:tblPr firstRow="1" bandRow="1">
                <a:tableStyleId>{284E427A-3D55-4303-BF80-6455036E1DE7}</a:tableStyleId>
              </a:tblPr>
              <a:tblGrid>
                <a:gridCol w="4584081">
                  <a:extLst>
                    <a:ext uri="{9D8B030D-6E8A-4147-A177-3AD203B41FA5}">
                      <a16:colId xmlns:a16="http://schemas.microsoft.com/office/drawing/2014/main" xmlns="" val="20000"/>
                    </a:ext>
                  </a:extLst>
                </a:gridCol>
                <a:gridCol w="1922356">
                  <a:extLst>
                    <a:ext uri="{9D8B030D-6E8A-4147-A177-3AD203B41FA5}">
                      <a16:colId xmlns:a16="http://schemas.microsoft.com/office/drawing/2014/main" xmlns="" val="20001"/>
                    </a:ext>
                  </a:extLst>
                </a:gridCol>
                <a:gridCol w="1774483">
                  <a:extLst>
                    <a:ext uri="{9D8B030D-6E8A-4147-A177-3AD203B41FA5}">
                      <a16:colId xmlns:a16="http://schemas.microsoft.com/office/drawing/2014/main" xmlns="" val="218695031"/>
                    </a:ext>
                  </a:extLst>
                </a:gridCol>
              </a:tblGrid>
              <a:tr h="396044">
                <a:tc>
                  <a:txBody>
                    <a:bodyPr/>
                    <a:lstStyle/>
                    <a:p>
                      <a:endParaRPr lang="fr-FR" sz="1400">
                        <a:latin typeface="Century Gothic"/>
                        <a:cs typeface="Century Gothic"/>
                      </a:endParaRPr>
                    </a:p>
                  </a:txBody>
                  <a:tcPr/>
                </a:tc>
                <a:tc>
                  <a:txBody>
                    <a:bodyPr/>
                    <a:lstStyle/>
                    <a:p>
                      <a:pPr algn="ctr"/>
                      <a:r>
                        <a:rPr lang="fr-FR" sz="1400">
                          <a:latin typeface="Century Gothic"/>
                          <a:cs typeface="Century Gothic"/>
                        </a:rPr>
                        <a:t>Consommation </a:t>
                      </a:r>
                      <a:br>
                        <a:rPr lang="fr-FR" sz="1400">
                          <a:latin typeface="Century Gothic"/>
                          <a:cs typeface="Century Gothic"/>
                        </a:rPr>
                      </a:br>
                      <a:r>
                        <a:rPr lang="fr-FR" sz="1400">
                          <a:latin typeface="Century Gothic"/>
                          <a:cs typeface="Century Gothic"/>
                        </a:rPr>
                        <a:t>THEORIQUE</a:t>
                      </a:r>
                    </a:p>
                  </a:txBody>
                  <a:tcPr/>
                </a:tc>
                <a:tc>
                  <a:txBody>
                    <a:bodyPr/>
                    <a:lstStyle/>
                    <a:p>
                      <a:pPr algn="ctr"/>
                      <a:r>
                        <a:rPr lang="fr-FR" sz="1400">
                          <a:latin typeface="Century Gothic"/>
                          <a:cs typeface="Century Gothic"/>
                        </a:rPr>
                        <a:t>Consommation</a:t>
                      </a:r>
                      <a:br>
                        <a:rPr lang="fr-FR" sz="1400">
                          <a:latin typeface="Century Gothic"/>
                          <a:cs typeface="Century Gothic"/>
                        </a:rPr>
                      </a:br>
                      <a:r>
                        <a:rPr lang="fr-FR" sz="1400">
                          <a:latin typeface="Century Gothic"/>
                          <a:cs typeface="Century Gothic"/>
                        </a:rPr>
                        <a:t>REELLE</a:t>
                      </a:r>
                    </a:p>
                  </a:txBody>
                  <a:tcPr/>
                </a:tc>
                <a:extLst>
                  <a:ext uri="{0D108BD9-81ED-4DB2-BD59-A6C34878D82A}">
                    <a16:rowId xmlns:a16="http://schemas.microsoft.com/office/drawing/2014/main" xmlns="" val="10000"/>
                  </a:ext>
                </a:extLst>
              </a:tr>
              <a:tr h="396044">
                <a:tc>
                  <a:txBody>
                    <a:bodyPr/>
                    <a:lstStyle/>
                    <a:p>
                      <a:r>
                        <a:rPr lang="fr-FR" sz="1400" b="1" dirty="0">
                          <a:latin typeface="Century Gothic"/>
                          <a:cs typeface="Century Gothic"/>
                        </a:rPr>
                        <a:t>Chauffage </a:t>
                      </a:r>
                      <a:r>
                        <a:rPr lang="fr-FR" sz="1400" dirty="0">
                          <a:latin typeface="Century Gothic"/>
                          <a:cs typeface="Century Gothic"/>
                        </a:rPr>
                        <a:t>appartement </a:t>
                      </a:r>
                      <a:br>
                        <a:rPr lang="fr-FR" sz="1400" dirty="0">
                          <a:latin typeface="Century Gothic"/>
                          <a:cs typeface="Century Gothic"/>
                        </a:rPr>
                      </a:br>
                      <a:r>
                        <a:rPr lang="fr-FR" sz="1400" dirty="0">
                          <a:latin typeface="Century Gothic"/>
                          <a:cs typeface="Century Gothic"/>
                        </a:rPr>
                        <a:t>61 kWh/m2.an x 60 m2</a:t>
                      </a:r>
                    </a:p>
                  </a:txBody>
                  <a:tcPr/>
                </a:tc>
                <a:tc>
                  <a:txBody>
                    <a:bodyPr/>
                    <a:lstStyle/>
                    <a:p>
                      <a:pPr algn="ctr"/>
                      <a:r>
                        <a:rPr lang="fr-FR" sz="1400">
                          <a:latin typeface="Century Gothic"/>
                          <a:cs typeface="Century Gothic"/>
                        </a:rPr>
                        <a:t>3 660 kWh/an </a:t>
                      </a:r>
                    </a:p>
                  </a:txBody>
                  <a:tcPr/>
                </a:tc>
                <a:tc>
                  <a:txBody>
                    <a:bodyPr/>
                    <a:lstStyle/>
                    <a:p>
                      <a:pPr algn="ctr"/>
                      <a:endParaRPr lang="fr-FR" sz="1400">
                        <a:latin typeface="Century Gothic"/>
                        <a:cs typeface="Century Gothic"/>
                      </a:endParaRPr>
                    </a:p>
                  </a:txBody>
                  <a:tcPr/>
                </a:tc>
                <a:extLst>
                  <a:ext uri="{0D108BD9-81ED-4DB2-BD59-A6C34878D82A}">
                    <a16:rowId xmlns:a16="http://schemas.microsoft.com/office/drawing/2014/main" xmlns="" val="10001"/>
                  </a:ext>
                </a:extLst>
              </a:tr>
              <a:tr h="39604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b="1" dirty="0">
                          <a:latin typeface="Century Gothic"/>
                          <a:cs typeface="Century Gothic"/>
                        </a:rPr>
                        <a:t>Eau chaude</a:t>
                      </a:r>
                      <a:r>
                        <a:rPr lang="fr-FR" sz="1400" dirty="0">
                          <a:latin typeface="Century Gothic"/>
                          <a:cs typeface="Century Gothic"/>
                        </a:rPr>
                        <a:t/>
                      </a:r>
                      <a:br>
                        <a:rPr lang="fr-FR" sz="1400" dirty="0">
                          <a:latin typeface="Century Gothic"/>
                          <a:cs typeface="Century Gothic"/>
                        </a:rPr>
                      </a:br>
                      <a:r>
                        <a:rPr lang="fr-FR" sz="1400" dirty="0">
                          <a:latin typeface="Century Gothic"/>
                          <a:cs typeface="Century Gothic"/>
                        </a:rPr>
                        <a:t>1 000 kWh/</a:t>
                      </a:r>
                      <a:r>
                        <a:rPr lang="fr-FR" sz="1400" dirty="0" err="1">
                          <a:latin typeface="Century Gothic"/>
                          <a:cs typeface="Century Gothic"/>
                        </a:rPr>
                        <a:t>pers.an</a:t>
                      </a:r>
                      <a:r>
                        <a:rPr lang="fr-FR" sz="1400" dirty="0">
                          <a:latin typeface="Century Gothic"/>
                          <a:cs typeface="Century Gothic"/>
                        </a:rPr>
                        <a:t> + 700 kWh/pers en plus</a:t>
                      </a:r>
                    </a:p>
                  </a:txBody>
                  <a:tcPr/>
                </a:tc>
                <a:tc>
                  <a:txBody>
                    <a:bodyPr/>
                    <a:lstStyle/>
                    <a:p>
                      <a:pPr algn="ctr"/>
                      <a:r>
                        <a:rPr lang="fr-FR" sz="1400">
                          <a:latin typeface="Century Gothic"/>
                          <a:cs typeface="Century Gothic"/>
                        </a:rPr>
                        <a:t>1 700 kWh/an</a:t>
                      </a:r>
                    </a:p>
                  </a:txBody>
                  <a:tcPr/>
                </a:tc>
                <a:tc>
                  <a:txBody>
                    <a:bodyPr/>
                    <a:lstStyle/>
                    <a:p>
                      <a:pPr algn="ctr"/>
                      <a:endParaRPr lang="fr-FR" sz="1400">
                        <a:latin typeface="Century Gothic"/>
                        <a:cs typeface="Century Gothic"/>
                      </a:endParaRPr>
                    </a:p>
                  </a:txBody>
                  <a:tcPr/>
                </a:tc>
                <a:extLst>
                  <a:ext uri="{0D108BD9-81ED-4DB2-BD59-A6C34878D82A}">
                    <a16:rowId xmlns:a16="http://schemas.microsoft.com/office/drawing/2014/main" xmlns="" val="2065321441"/>
                  </a:ext>
                </a:extLst>
              </a:tr>
              <a:tr h="39604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b="1" dirty="0">
                          <a:latin typeface="Century Gothic"/>
                          <a:cs typeface="Century Gothic"/>
                        </a:rPr>
                        <a:t>Cuisson</a:t>
                      </a:r>
                      <a:br>
                        <a:rPr lang="fr-FR" sz="1400" b="1" dirty="0">
                          <a:latin typeface="Century Gothic"/>
                          <a:cs typeface="Century Gothic"/>
                        </a:rPr>
                      </a:br>
                      <a:r>
                        <a:rPr lang="fr-FR" sz="1400" dirty="0">
                          <a:latin typeface="Century Gothic"/>
                          <a:cs typeface="Century Gothic"/>
                        </a:rPr>
                        <a:t>500 kWh/</a:t>
                      </a:r>
                      <a:r>
                        <a:rPr lang="fr-FR" sz="1400" dirty="0" err="1">
                          <a:latin typeface="Century Gothic"/>
                          <a:cs typeface="Century Gothic"/>
                        </a:rPr>
                        <a:t>pers.an</a:t>
                      </a:r>
                      <a:r>
                        <a:rPr lang="fr-FR" sz="1400" dirty="0">
                          <a:latin typeface="Century Gothic"/>
                          <a:cs typeface="Century Gothic"/>
                        </a:rPr>
                        <a:t> + 200 kWh/pers en plus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a:latin typeface="Century Gothic"/>
                          <a:cs typeface="Century Gothic"/>
                        </a:rPr>
                        <a:t>700 kWh/an</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400">
                        <a:latin typeface="Century Gothic"/>
                        <a:cs typeface="Century Gothic"/>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400">
                        <a:latin typeface="Century Gothic"/>
                        <a:cs typeface="Century Gothic"/>
                      </a:endParaRPr>
                    </a:p>
                  </a:txBody>
                  <a:tcPr/>
                </a:tc>
                <a:extLst>
                  <a:ext uri="{0D108BD9-81ED-4DB2-BD59-A6C34878D82A}">
                    <a16:rowId xmlns:a16="http://schemas.microsoft.com/office/drawing/2014/main" xmlns="" val="549071672"/>
                  </a:ext>
                </a:extLst>
              </a:tr>
              <a:tr h="39604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b="1" dirty="0">
                          <a:latin typeface="Century Gothic"/>
                          <a:cs typeface="Century Gothic"/>
                        </a:rPr>
                        <a:t>Total des consommations</a:t>
                      </a:r>
                      <a:r>
                        <a:rPr lang="fr-FR" sz="1400" dirty="0">
                          <a:latin typeface="Century Gothic"/>
                          <a:cs typeface="Century Gothic"/>
                        </a:rPr>
                        <a:t/>
                      </a:r>
                      <a:br>
                        <a:rPr lang="fr-FR" sz="1400" dirty="0">
                          <a:latin typeface="Century Gothic"/>
                          <a:cs typeface="Century Gothic"/>
                        </a:rPr>
                      </a:br>
                      <a:r>
                        <a:rPr lang="fr-FR" sz="1400" dirty="0">
                          <a:latin typeface="Century Gothic"/>
                          <a:cs typeface="Century Gothic"/>
                        </a:rPr>
                        <a:t>Prix du kWh : 0,0604 €</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a:latin typeface="Century Gothic"/>
                          <a:cs typeface="Century Gothic"/>
                        </a:rPr>
                        <a:t>6 060 kWh/an</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a:latin typeface="Century Gothic"/>
                          <a:cs typeface="Century Gothic"/>
                        </a:rPr>
                        <a:t>366 €</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a:latin typeface="Century Gothic"/>
                          <a:cs typeface="Century Gothic"/>
                        </a:rPr>
                        <a:t>6 889 kWh/an</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a:latin typeface="Century Gothic"/>
                          <a:cs typeface="Century Gothic"/>
                        </a:rPr>
                        <a:t> 416 €/an</a:t>
                      </a:r>
                    </a:p>
                  </a:txBody>
                  <a:tcPr/>
                </a:tc>
                <a:extLst>
                  <a:ext uri="{0D108BD9-81ED-4DB2-BD59-A6C34878D82A}">
                    <a16:rowId xmlns:a16="http://schemas.microsoft.com/office/drawing/2014/main" xmlns="" val="3603755384"/>
                  </a:ext>
                </a:extLst>
              </a:tr>
              <a:tr h="39604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latin typeface="Century Gothic"/>
                          <a:cs typeface="Century Gothic"/>
                        </a:rPr>
                        <a:t/>
                      </a:r>
                      <a:br>
                        <a:rPr lang="fr-FR" sz="1400" dirty="0">
                          <a:latin typeface="Century Gothic"/>
                          <a:cs typeface="Century Gothic"/>
                        </a:rPr>
                      </a:br>
                      <a:r>
                        <a:rPr lang="fr-FR" sz="1400" b="1" dirty="0">
                          <a:latin typeface="Century Gothic"/>
                          <a:cs typeface="Century Gothic"/>
                        </a:rPr>
                        <a:t>Consommation  + abonnement </a:t>
                      </a:r>
                      <a:r>
                        <a:rPr lang="fr-FR" sz="1400" dirty="0">
                          <a:latin typeface="Century Gothic"/>
                          <a:cs typeface="Century Gothic"/>
                        </a:rPr>
                        <a:t/>
                      </a:r>
                      <a:br>
                        <a:rPr lang="fr-FR" sz="1400" dirty="0">
                          <a:latin typeface="Century Gothic"/>
                          <a:cs typeface="Century Gothic"/>
                        </a:rPr>
                      </a:br>
                      <a:r>
                        <a:rPr lang="fr-FR" sz="1400" dirty="0">
                          <a:latin typeface="Century Gothic"/>
                          <a:cs typeface="Century Gothic"/>
                        </a:rPr>
                        <a:t>Coût annuel de l’abonnement : 250 €</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400" b="1" dirty="0">
                        <a:latin typeface="Century Gothic"/>
                        <a:cs typeface="Century Gothic"/>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800" b="1" dirty="0">
                          <a:latin typeface="Century Gothic"/>
                          <a:cs typeface="Century Gothic"/>
                        </a:rPr>
                        <a:t>616 € /an</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400" b="1" dirty="0">
                        <a:latin typeface="Century Gothic"/>
                        <a:cs typeface="Century Gothic"/>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800" b="1" dirty="0">
                          <a:latin typeface="Century Gothic"/>
                          <a:cs typeface="Century Gothic"/>
                        </a:rPr>
                        <a:t>666 €/an</a:t>
                      </a:r>
                    </a:p>
                  </a:txBody>
                  <a:tcPr/>
                </a:tc>
                <a:extLst>
                  <a:ext uri="{0D108BD9-81ED-4DB2-BD59-A6C34878D82A}">
                    <a16:rowId xmlns:a16="http://schemas.microsoft.com/office/drawing/2014/main" xmlns="" val="3059057813"/>
                  </a:ext>
                </a:extLst>
              </a:tr>
            </a:tbl>
          </a:graphicData>
        </a:graphic>
      </p:graphicFrame>
      <p:pic>
        <p:nvPicPr>
          <p:cNvPr id="9" name="Image 8" descr="Capture d’écran 2016-08-01 à 10.43.53.png">
            <a:extLst>
              <a:ext uri="{FF2B5EF4-FFF2-40B4-BE49-F238E27FC236}">
                <a16:creationId xmlns:a16="http://schemas.microsoft.com/office/drawing/2014/main" xmlns="" id="{B14368F4-092D-2340-AC01-5A8FB50D1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4965248"/>
            <a:ext cx="2117700" cy="989794"/>
          </a:xfrm>
          <a:prstGeom prst="rect">
            <a:avLst/>
          </a:prstGeom>
        </p:spPr>
      </p:pic>
      <p:sp>
        <p:nvSpPr>
          <p:cNvPr id="10" name="Rectangle 9">
            <a:extLst>
              <a:ext uri="{FF2B5EF4-FFF2-40B4-BE49-F238E27FC236}">
                <a16:creationId xmlns:a16="http://schemas.microsoft.com/office/drawing/2014/main" xmlns="" id="{E3CA2331-64B1-B848-883A-82995DE146C1}"/>
              </a:ext>
            </a:extLst>
          </p:cNvPr>
          <p:cNvSpPr/>
          <p:nvPr/>
        </p:nvSpPr>
        <p:spPr>
          <a:xfrm>
            <a:off x="2699792" y="4965248"/>
            <a:ext cx="5832648" cy="1384995"/>
          </a:xfrm>
          <a:prstGeom prst="rect">
            <a:avLst/>
          </a:prstGeom>
        </p:spPr>
        <p:txBody>
          <a:bodyPr wrap="square">
            <a:spAutoFit/>
          </a:bodyPr>
          <a:lstStyle/>
          <a:p>
            <a:pPr>
              <a:spcBef>
                <a:spcPts val="0"/>
              </a:spcBef>
              <a:buClr>
                <a:srgbClr val="B5D040"/>
              </a:buClr>
            </a:pPr>
            <a:r>
              <a:rPr lang="fr-FR" sz="2000" b="1" i="1" dirty="0">
                <a:solidFill>
                  <a:schemeClr val="tx1"/>
                </a:solidFill>
                <a:latin typeface="Chalkboard"/>
                <a:cs typeface="Chalkboard"/>
              </a:rPr>
              <a:t>+ 13 % soit + 50 €</a:t>
            </a:r>
          </a:p>
          <a:p>
            <a:pPr>
              <a:spcBef>
                <a:spcPts val="0"/>
              </a:spcBef>
              <a:buClr>
                <a:srgbClr val="B5D040"/>
              </a:buClr>
            </a:pPr>
            <a:r>
              <a:rPr lang="fr-FR" sz="1600" i="1" dirty="0">
                <a:solidFill>
                  <a:schemeClr val="tx1"/>
                </a:solidFill>
                <a:latin typeface="Chalkboard"/>
                <a:cs typeface="Chalkboard"/>
              </a:rPr>
              <a:t>6 889 kWh- 6 060 kWh/an = 829 kWh</a:t>
            </a:r>
          </a:p>
          <a:p>
            <a:pPr>
              <a:spcBef>
                <a:spcPts val="0"/>
              </a:spcBef>
              <a:buClr>
                <a:srgbClr val="B5D040"/>
              </a:buClr>
            </a:pPr>
            <a:r>
              <a:rPr lang="fr-FR" sz="1600" i="1" dirty="0">
                <a:solidFill>
                  <a:schemeClr val="tx1"/>
                </a:solidFill>
                <a:latin typeface="Chalkboard"/>
                <a:cs typeface="Chalkboard"/>
              </a:rPr>
              <a:t>6 060 kWh x X % = 829 kWh</a:t>
            </a:r>
          </a:p>
          <a:p>
            <a:pPr>
              <a:spcBef>
                <a:spcPts val="0"/>
              </a:spcBef>
              <a:buClr>
                <a:srgbClr val="B5D040"/>
              </a:buClr>
            </a:pPr>
            <a:r>
              <a:rPr lang="fr-FR" sz="1600" i="1" dirty="0">
                <a:solidFill>
                  <a:schemeClr val="tx1"/>
                </a:solidFill>
                <a:latin typeface="Chalkboard"/>
                <a:cs typeface="Chalkboard"/>
              </a:rPr>
              <a:t>X% = 829 kWh/ 6 060 kWh </a:t>
            </a:r>
          </a:p>
          <a:p>
            <a:pPr>
              <a:spcBef>
                <a:spcPts val="0"/>
              </a:spcBef>
              <a:buClr>
                <a:srgbClr val="B5D040"/>
              </a:buClr>
            </a:pPr>
            <a:endParaRPr lang="fr-FR" sz="1600" i="1" dirty="0">
              <a:solidFill>
                <a:schemeClr val="tx1"/>
              </a:solidFill>
              <a:latin typeface="Chalkboard"/>
              <a:cs typeface="Chalkboard"/>
            </a:endParaRPr>
          </a:p>
        </p:txBody>
      </p:sp>
    </p:spTree>
    <p:extLst>
      <p:ext uri="{BB962C8B-B14F-4D97-AF65-F5344CB8AC3E}">
        <p14:creationId xmlns:p14="http://schemas.microsoft.com/office/powerpoint/2010/main" val="39917549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2F9A5648-B596-C640-B495-5D9F694734BC}" type="slidenum">
              <a:rPr lang="fr-FR" smtClean="0"/>
              <a:pPr/>
              <a:t>78</a:t>
            </a:fld>
            <a:endParaRPr lang="fr-FR"/>
          </a:p>
        </p:txBody>
      </p:sp>
      <p:sp>
        <p:nvSpPr>
          <p:cNvPr id="3" name="Espace réservé du numéro de diapositive 1"/>
          <p:cNvSpPr txBox="1">
            <a:spLocks/>
          </p:cNvSpPr>
          <p:nvPr/>
        </p:nvSpPr>
        <p:spPr>
          <a:xfrm>
            <a:off x="8532440" y="6492875"/>
            <a:ext cx="635000" cy="365125"/>
          </a:xfrm>
          <a:prstGeom prst="rect">
            <a:avLst/>
          </a:prstGeom>
        </p:spPr>
        <p:txBody>
          <a:bodyPr vert="horz" lIns="91440" tIns="45720" rIns="91440" bIns="45720" rtlCol="0" anchor="ctr"/>
          <a:lstStyle>
            <a:defPPr>
              <a:defRPr lang="en-GB"/>
            </a:defPPr>
            <a:lvl1pPr algn="r" defTabSz="449263" rtl="0" fontAlgn="base">
              <a:spcBef>
                <a:spcPct val="0"/>
              </a:spcBef>
              <a:spcAft>
                <a:spcPct val="0"/>
              </a:spcAft>
              <a:buClr>
                <a:srgbClr val="000000"/>
              </a:buClr>
              <a:buSzPct val="100000"/>
              <a:buFont typeface="Times New Roman" charset="0"/>
              <a:defRPr sz="1200" kern="1200">
                <a:solidFill>
                  <a:srgbClr val="000000"/>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a:lstStyle>
          <a:p>
            <a:fld id="{2F9A5648-B596-C640-B495-5D9F694734BC}" type="slidenum">
              <a:rPr lang="fr-FR" smtClean="0"/>
              <a:pPr/>
              <a:t>78</a:t>
            </a:fld>
            <a:endParaRPr lang="fr-FR"/>
          </a:p>
        </p:txBody>
      </p:sp>
      <p:pic>
        <p:nvPicPr>
          <p:cNvPr id="9" name="Image 8"/>
          <p:cNvPicPr/>
          <p:nvPr/>
        </p:nvPicPr>
        <p:blipFill>
          <a:blip r:embed="rId2">
            <a:extLst>
              <a:ext uri="{28A0092B-C50C-407E-A947-70E740481C1C}">
                <a14:useLocalDpi xmlns:a14="http://schemas.microsoft.com/office/drawing/2010/main" val="0"/>
              </a:ext>
            </a:extLst>
          </a:blip>
          <a:stretch>
            <a:fillRect/>
          </a:stretch>
        </p:blipFill>
        <p:spPr>
          <a:xfrm>
            <a:off x="683568" y="2996952"/>
            <a:ext cx="7920880" cy="2949818"/>
          </a:xfrm>
          <a:prstGeom prst="rect">
            <a:avLst/>
          </a:prstGeom>
        </p:spPr>
      </p:pic>
      <p:pic>
        <p:nvPicPr>
          <p:cNvPr id="26" name="Image 25" descr="Capture d’écran 2016-08-01 à 10.42.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9973" y="1386504"/>
            <a:ext cx="2110780" cy="1264522"/>
          </a:xfrm>
          <a:prstGeom prst="rect">
            <a:avLst/>
          </a:prstGeom>
        </p:spPr>
      </p:pic>
      <p:sp>
        <p:nvSpPr>
          <p:cNvPr id="27" name="Text Box 1">
            <a:extLst>
              <a:ext uri="{FF2B5EF4-FFF2-40B4-BE49-F238E27FC236}">
                <a16:creationId xmlns:a16="http://schemas.microsoft.com/office/drawing/2014/main" xmlns="" id="{EF849541-1D05-284F-99B1-DE017229E995}"/>
              </a:ext>
            </a:extLst>
          </p:cNvPr>
          <p:cNvSpPr txBox="1">
            <a:spLocks noChangeArrowheads="1"/>
          </p:cNvSpPr>
          <p:nvPr/>
        </p:nvSpPr>
        <p:spPr bwMode="auto">
          <a:xfrm>
            <a:off x="611560" y="188640"/>
            <a:ext cx="853244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Exercice : ELECTRICITÉ</a:t>
            </a:r>
          </a:p>
          <a:p>
            <a:pPr>
              <a:buClrTx/>
              <a:buFontTx/>
              <a:buNone/>
            </a:pPr>
            <a:r>
              <a:rPr lang="fr-FR" b="1">
                <a:solidFill>
                  <a:srgbClr val="FF0000"/>
                </a:solidFill>
                <a:effectLst>
                  <a:outerShdw blurRad="38100" dist="38100" dir="2700000" algn="tl">
                    <a:srgbClr val="DDDDDD"/>
                  </a:outerShdw>
                </a:effectLst>
                <a:latin typeface="Century Gothic" charset="0"/>
              </a:rPr>
              <a:t>Je calcule ma consommation REELLE à partir de la facture</a:t>
            </a:r>
          </a:p>
        </p:txBody>
      </p:sp>
      <p:sp>
        <p:nvSpPr>
          <p:cNvPr id="28" name="Rectangle 27">
            <a:extLst>
              <a:ext uri="{FF2B5EF4-FFF2-40B4-BE49-F238E27FC236}">
                <a16:creationId xmlns:a16="http://schemas.microsoft.com/office/drawing/2014/main" xmlns="" id="{C9851116-BC8A-F54F-9C83-490F4CA6F988}"/>
              </a:ext>
            </a:extLst>
          </p:cNvPr>
          <p:cNvSpPr/>
          <p:nvPr/>
        </p:nvSpPr>
        <p:spPr>
          <a:xfrm>
            <a:off x="635837" y="1390736"/>
            <a:ext cx="8280920" cy="830997"/>
          </a:xfrm>
          <a:prstGeom prst="rect">
            <a:avLst/>
          </a:prstGeom>
        </p:spPr>
        <p:txBody>
          <a:bodyPr wrap="square">
            <a:spAutoFit/>
          </a:bodyPr>
          <a:lstStyle/>
          <a:p>
            <a:pPr>
              <a:spcBef>
                <a:spcPts val="0"/>
              </a:spcBef>
              <a:buClr>
                <a:srgbClr val="B5D040"/>
              </a:buClr>
            </a:pPr>
            <a:r>
              <a:rPr lang="fr-FR" sz="1600" i="1" dirty="0">
                <a:solidFill>
                  <a:schemeClr val="tx1"/>
                </a:solidFill>
                <a:latin typeface="Chalkboard"/>
                <a:cs typeface="Chalkboard"/>
              </a:rPr>
              <a:t>Quels chiffres additionner ? Période ? </a:t>
            </a:r>
            <a:br>
              <a:rPr lang="fr-FR" sz="1600" i="1" dirty="0">
                <a:solidFill>
                  <a:schemeClr val="tx1"/>
                </a:solidFill>
                <a:latin typeface="Chalkboard"/>
                <a:cs typeface="Chalkboard"/>
              </a:rPr>
            </a:br>
            <a:r>
              <a:rPr lang="fr-FR" sz="1600" i="1" dirty="0">
                <a:solidFill>
                  <a:schemeClr val="tx1"/>
                </a:solidFill>
                <a:latin typeface="Chalkboard"/>
                <a:cs typeface="Chalkboard"/>
              </a:rPr>
              <a:t>Une consommation relevée par ENEDIS sur mon compteur  </a:t>
            </a:r>
            <a:br>
              <a:rPr lang="fr-FR" sz="1600" i="1" dirty="0">
                <a:solidFill>
                  <a:schemeClr val="tx1"/>
                </a:solidFill>
                <a:latin typeface="Chalkboard"/>
                <a:cs typeface="Chalkboard"/>
              </a:rPr>
            </a:br>
            <a:r>
              <a:rPr lang="fr-FR" sz="1600" i="1" dirty="0">
                <a:solidFill>
                  <a:schemeClr val="tx1"/>
                </a:solidFill>
                <a:latin typeface="Chalkboard"/>
                <a:cs typeface="Chalkboard"/>
              </a:rPr>
              <a:t>et/ou une consommation estimée par mon fournisseur ? </a:t>
            </a:r>
          </a:p>
        </p:txBody>
      </p:sp>
    </p:spTree>
    <p:extLst>
      <p:ext uri="{BB962C8B-B14F-4D97-AF65-F5344CB8AC3E}">
        <p14:creationId xmlns:p14="http://schemas.microsoft.com/office/powerpoint/2010/main" val="24719906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2F9A5648-B596-C640-B495-5D9F694734BC}" type="slidenum">
              <a:rPr lang="fr-FR" smtClean="0"/>
              <a:pPr/>
              <a:t>79</a:t>
            </a:fld>
            <a:endParaRPr lang="fr-FR"/>
          </a:p>
        </p:txBody>
      </p:sp>
      <p:sp>
        <p:nvSpPr>
          <p:cNvPr id="3" name="Espace réservé du numéro de diapositive 1"/>
          <p:cNvSpPr txBox="1">
            <a:spLocks/>
          </p:cNvSpPr>
          <p:nvPr/>
        </p:nvSpPr>
        <p:spPr>
          <a:xfrm>
            <a:off x="8532440" y="6492875"/>
            <a:ext cx="635000" cy="365125"/>
          </a:xfrm>
          <a:prstGeom prst="rect">
            <a:avLst/>
          </a:prstGeom>
        </p:spPr>
        <p:txBody>
          <a:bodyPr vert="horz" lIns="91440" tIns="45720" rIns="91440" bIns="45720" rtlCol="0" anchor="ctr"/>
          <a:lstStyle>
            <a:defPPr>
              <a:defRPr lang="en-GB"/>
            </a:defPPr>
            <a:lvl1pPr algn="r" defTabSz="449263" rtl="0" fontAlgn="base">
              <a:spcBef>
                <a:spcPct val="0"/>
              </a:spcBef>
              <a:spcAft>
                <a:spcPct val="0"/>
              </a:spcAft>
              <a:buClr>
                <a:srgbClr val="000000"/>
              </a:buClr>
              <a:buSzPct val="100000"/>
              <a:buFont typeface="Times New Roman" charset="0"/>
              <a:defRPr sz="1200" kern="1200">
                <a:solidFill>
                  <a:srgbClr val="000000"/>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a:lstStyle>
          <a:p>
            <a:fld id="{2F9A5648-B596-C640-B495-5D9F694734BC}" type="slidenum">
              <a:rPr lang="fr-FR" smtClean="0"/>
              <a:pPr/>
              <a:t>79</a:t>
            </a:fld>
            <a:endParaRPr lang="fr-FR"/>
          </a:p>
        </p:txBody>
      </p:sp>
      <p:pic>
        <p:nvPicPr>
          <p:cNvPr id="9" name="Image 8"/>
          <p:cNvPicPr/>
          <p:nvPr/>
        </p:nvPicPr>
        <p:blipFill>
          <a:blip r:embed="rId2">
            <a:extLst>
              <a:ext uri="{28A0092B-C50C-407E-A947-70E740481C1C}">
                <a14:useLocalDpi xmlns:a14="http://schemas.microsoft.com/office/drawing/2010/main" val="0"/>
              </a:ext>
            </a:extLst>
          </a:blip>
          <a:stretch>
            <a:fillRect/>
          </a:stretch>
        </p:blipFill>
        <p:spPr>
          <a:xfrm>
            <a:off x="683568" y="2996952"/>
            <a:ext cx="7920880" cy="2949818"/>
          </a:xfrm>
          <a:prstGeom prst="rect">
            <a:avLst/>
          </a:prstGeom>
        </p:spPr>
      </p:pic>
      <p:cxnSp>
        <p:nvCxnSpPr>
          <p:cNvPr id="12" name="Connecteur droit 11"/>
          <p:cNvCxnSpPr/>
          <p:nvPr/>
        </p:nvCxnSpPr>
        <p:spPr bwMode="auto">
          <a:xfrm>
            <a:off x="1115616" y="6237312"/>
            <a:ext cx="5112568" cy="0"/>
          </a:xfrm>
          <a:prstGeom prst="line">
            <a:avLst/>
          </a:prstGeom>
          <a:ln>
            <a:solidFill>
              <a:srgbClr val="FF0000"/>
            </a:solidFill>
            <a:headEnd type="none" w="med" len="med"/>
            <a:tailEnd type="none" w="med" len="med"/>
          </a:ln>
          <a:extLst/>
        </p:spPr>
        <p:style>
          <a:lnRef idx="2">
            <a:schemeClr val="accent4"/>
          </a:lnRef>
          <a:fillRef idx="0">
            <a:schemeClr val="accent4"/>
          </a:fillRef>
          <a:effectRef idx="1">
            <a:schemeClr val="accent4"/>
          </a:effectRef>
          <a:fontRef idx="minor">
            <a:schemeClr val="tx1"/>
          </a:fontRef>
        </p:style>
      </p:cxnSp>
      <p:cxnSp>
        <p:nvCxnSpPr>
          <p:cNvPr id="13" name="Connecteur droit avec flèche 12"/>
          <p:cNvCxnSpPr/>
          <p:nvPr/>
        </p:nvCxnSpPr>
        <p:spPr bwMode="auto">
          <a:xfrm flipV="1">
            <a:off x="1115616" y="5733256"/>
            <a:ext cx="0" cy="476672"/>
          </a:xfrm>
          <a:prstGeom prst="straightConnector1">
            <a:avLst/>
          </a:prstGeom>
          <a:ln>
            <a:solidFill>
              <a:srgbClr val="FF0000"/>
            </a:solidFill>
            <a:headEnd type="none" w="med" len="med"/>
            <a:tailEnd type="arrow"/>
          </a:ln>
          <a:extLst/>
        </p:spPr>
        <p:style>
          <a:lnRef idx="3">
            <a:schemeClr val="accent2"/>
          </a:lnRef>
          <a:fillRef idx="0">
            <a:schemeClr val="accent2"/>
          </a:fillRef>
          <a:effectRef idx="2">
            <a:schemeClr val="accent2"/>
          </a:effectRef>
          <a:fontRef idx="minor">
            <a:schemeClr val="tx1"/>
          </a:fontRef>
        </p:style>
      </p:cxnSp>
      <p:cxnSp>
        <p:nvCxnSpPr>
          <p:cNvPr id="14" name="Connecteur droit avec flèche 13"/>
          <p:cNvCxnSpPr/>
          <p:nvPr/>
        </p:nvCxnSpPr>
        <p:spPr bwMode="auto">
          <a:xfrm flipV="1">
            <a:off x="6228184" y="5733256"/>
            <a:ext cx="0" cy="476672"/>
          </a:xfrm>
          <a:prstGeom prst="straightConnector1">
            <a:avLst/>
          </a:prstGeom>
          <a:ln>
            <a:solidFill>
              <a:srgbClr val="FF0000"/>
            </a:solidFill>
            <a:headEnd type="none" w="med" len="med"/>
            <a:tailEnd type="arrow"/>
          </a:ln>
          <a:extLst/>
        </p:spPr>
        <p:style>
          <a:lnRef idx="3">
            <a:schemeClr val="accent2"/>
          </a:lnRef>
          <a:fillRef idx="0">
            <a:schemeClr val="accent2"/>
          </a:fillRef>
          <a:effectRef idx="2">
            <a:schemeClr val="accent2"/>
          </a:effectRef>
          <a:fontRef idx="minor">
            <a:schemeClr val="tx1"/>
          </a:fontRef>
        </p:style>
      </p:cxnSp>
      <p:sp>
        <p:nvSpPr>
          <p:cNvPr id="15" name="Ellipse 14"/>
          <p:cNvSpPr/>
          <p:nvPr/>
        </p:nvSpPr>
        <p:spPr bwMode="auto">
          <a:xfrm>
            <a:off x="1907704" y="3429000"/>
            <a:ext cx="432048" cy="432048"/>
          </a:xfrm>
          <a:prstGeom prst="ellipse">
            <a:avLst/>
          </a:prstGeom>
          <a:solidFill>
            <a:srgbClr val="00B8FF">
              <a:alpha val="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fr-FR"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6" name="Ellipse 15"/>
          <p:cNvSpPr/>
          <p:nvPr/>
        </p:nvSpPr>
        <p:spPr bwMode="auto">
          <a:xfrm>
            <a:off x="2843808" y="3429000"/>
            <a:ext cx="432048" cy="432048"/>
          </a:xfrm>
          <a:prstGeom prst="ellipse">
            <a:avLst/>
          </a:prstGeom>
          <a:solidFill>
            <a:srgbClr val="00B8FF">
              <a:alpha val="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fr-FR"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7" name="Ellipse 16"/>
          <p:cNvSpPr/>
          <p:nvPr/>
        </p:nvSpPr>
        <p:spPr bwMode="auto">
          <a:xfrm>
            <a:off x="3851920" y="3645024"/>
            <a:ext cx="432048" cy="432048"/>
          </a:xfrm>
          <a:prstGeom prst="ellipse">
            <a:avLst/>
          </a:prstGeom>
          <a:solidFill>
            <a:srgbClr val="00B8FF">
              <a:alpha val="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fr-FR"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8" name="Ellipse 17"/>
          <p:cNvSpPr/>
          <p:nvPr/>
        </p:nvSpPr>
        <p:spPr bwMode="auto">
          <a:xfrm>
            <a:off x="5004048" y="3501008"/>
            <a:ext cx="432048" cy="432048"/>
          </a:xfrm>
          <a:prstGeom prst="ellipse">
            <a:avLst/>
          </a:prstGeom>
          <a:solidFill>
            <a:srgbClr val="00B8FF">
              <a:alpha val="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fr-FR"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9" name="Ellipse 18"/>
          <p:cNvSpPr/>
          <p:nvPr/>
        </p:nvSpPr>
        <p:spPr bwMode="auto">
          <a:xfrm>
            <a:off x="5940152" y="2852936"/>
            <a:ext cx="432048" cy="432048"/>
          </a:xfrm>
          <a:prstGeom prst="ellipse">
            <a:avLst/>
          </a:prstGeom>
          <a:solidFill>
            <a:srgbClr val="00B8FF">
              <a:alpha val="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fr-FR"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20" name="Ellipse 19"/>
          <p:cNvSpPr/>
          <p:nvPr/>
        </p:nvSpPr>
        <p:spPr bwMode="auto">
          <a:xfrm>
            <a:off x="971600" y="3068960"/>
            <a:ext cx="432048" cy="432048"/>
          </a:xfrm>
          <a:prstGeom prst="ellipse">
            <a:avLst/>
          </a:prstGeom>
          <a:solidFill>
            <a:srgbClr val="00B8FF">
              <a:alpha val="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fr-FR"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21" name="Croix 20"/>
          <p:cNvSpPr/>
          <p:nvPr/>
        </p:nvSpPr>
        <p:spPr bwMode="auto">
          <a:xfrm>
            <a:off x="1547664" y="3356992"/>
            <a:ext cx="216024" cy="216024"/>
          </a:xfrm>
          <a:prstGeom prst="mathPlus">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fr-FR"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22" name="Croix 21"/>
          <p:cNvSpPr/>
          <p:nvPr/>
        </p:nvSpPr>
        <p:spPr bwMode="auto">
          <a:xfrm>
            <a:off x="2411760" y="3573016"/>
            <a:ext cx="216024" cy="216024"/>
          </a:xfrm>
          <a:prstGeom prst="mathPlus">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fr-FR"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23" name="Croix 22"/>
          <p:cNvSpPr/>
          <p:nvPr/>
        </p:nvSpPr>
        <p:spPr bwMode="auto">
          <a:xfrm>
            <a:off x="3419872" y="3645024"/>
            <a:ext cx="216024" cy="216024"/>
          </a:xfrm>
          <a:prstGeom prst="mathPlus">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fr-FR"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24" name="Croix 23"/>
          <p:cNvSpPr/>
          <p:nvPr/>
        </p:nvSpPr>
        <p:spPr bwMode="auto">
          <a:xfrm>
            <a:off x="4427984" y="3645024"/>
            <a:ext cx="216024" cy="216024"/>
          </a:xfrm>
          <a:prstGeom prst="mathPlus">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fr-FR"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25" name="Croix 24"/>
          <p:cNvSpPr/>
          <p:nvPr/>
        </p:nvSpPr>
        <p:spPr bwMode="auto">
          <a:xfrm>
            <a:off x="5436096" y="3140968"/>
            <a:ext cx="216024" cy="216024"/>
          </a:xfrm>
          <a:prstGeom prst="mathPlus">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fr-FR" sz="2400" b="0" i="0" u="none" strike="noStrike" cap="none" normalizeH="0" baseline="0">
              <a:ln>
                <a:noFill/>
              </a:ln>
              <a:solidFill>
                <a:schemeClr val="bg1"/>
              </a:solidFill>
              <a:effectLst/>
              <a:latin typeface="Arial" charset="0"/>
              <a:ea typeface="ＭＳ Ｐゴシック" charset="0"/>
              <a:cs typeface="ＭＳ Ｐゴシック" charset="0"/>
            </a:endParaRPr>
          </a:p>
        </p:txBody>
      </p:sp>
      <p:pic>
        <p:nvPicPr>
          <p:cNvPr id="26" name="Image 25" descr="Capture d’écran 2016-08-01 à 10.42.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9973" y="1386504"/>
            <a:ext cx="2110780" cy="1264522"/>
          </a:xfrm>
          <a:prstGeom prst="rect">
            <a:avLst/>
          </a:prstGeom>
        </p:spPr>
      </p:pic>
      <p:sp>
        <p:nvSpPr>
          <p:cNvPr id="27" name="Text Box 1">
            <a:extLst>
              <a:ext uri="{FF2B5EF4-FFF2-40B4-BE49-F238E27FC236}">
                <a16:creationId xmlns:a16="http://schemas.microsoft.com/office/drawing/2014/main" xmlns="" id="{EF849541-1D05-284F-99B1-DE017229E995}"/>
              </a:ext>
            </a:extLst>
          </p:cNvPr>
          <p:cNvSpPr txBox="1">
            <a:spLocks noChangeArrowheads="1"/>
          </p:cNvSpPr>
          <p:nvPr/>
        </p:nvSpPr>
        <p:spPr bwMode="auto">
          <a:xfrm>
            <a:off x="611560" y="188640"/>
            <a:ext cx="853244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Exercice : ELECTRICITÉ</a:t>
            </a:r>
          </a:p>
          <a:p>
            <a:pPr>
              <a:buClrTx/>
              <a:buFontTx/>
              <a:buNone/>
            </a:pPr>
            <a:r>
              <a:rPr lang="fr-FR" b="1">
                <a:solidFill>
                  <a:srgbClr val="FF0000"/>
                </a:solidFill>
                <a:effectLst>
                  <a:outerShdw blurRad="38100" dist="38100" dir="2700000" algn="tl">
                    <a:srgbClr val="DDDDDD"/>
                  </a:outerShdw>
                </a:effectLst>
                <a:latin typeface="Century Gothic" charset="0"/>
              </a:rPr>
              <a:t>Je calcule ma consommation REELLE à partir de la facture</a:t>
            </a:r>
          </a:p>
        </p:txBody>
      </p:sp>
    </p:spTree>
    <p:extLst>
      <p:ext uri="{BB962C8B-B14F-4D97-AF65-F5344CB8AC3E}">
        <p14:creationId xmlns:p14="http://schemas.microsoft.com/office/powerpoint/2010/main" val="2180253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27E47715-2F62-3F41-9555-4939EC8ECBD4}"/>
              </a:ext>
            </a:extLst>
          </p:cNvPr>
          <p:cNvSpPr>
            <a:spLocks noGrp="1"/>
          </p:cNvSpPr>
          <p:nvPr>
            <p:ph type="sldNum" sz="quarter" idx="4"/>
          </p:nvPr>
        </p:nvSpPr>
        <p:spPr/>
        <p:txBody>
          <a:bodyPr/>
          <a:lstStyle/>
          <a:p>
            <a:fld id="{2F9A5648-B596-C640-B495-5D9F694734BC}" type="slidenum">
              <a:rPr lang="fr-FR" smtClean="0"/>
              <a:pPr/>
              <a:t>8</a:t>
            </a:fld>
            <a:endParaRPr lang="fr-FR"/>
          </a:p>
        </p:txBody>
      </p:sp>
      <p:sp>
        <p:nvSpPr>
          <p:cNvPr id="5" name="Text Box 1">
            <a:extLst>
              <a:ext uri="{FF2B5EF4-FFF2-40B4-BE49-F238E27FC236}">
                <a16:creationId xmlns:a16="http://schemas.microsoft.com/office/drawing/2014/main" xmlns="" id="{016B40E4-B9AE-FC4F-B440-00E6D4A218FC}"/>
              </a:ext>
            </a:extLst>
          </p:cNvPr>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2800" b="1">
                <a:solidFill>
                  <a:srgbClr val="FF0000"/>
                </a:solidFill>
                <a:effectLst>
                  <a:outerShdw blurRad="38100" dist="38100" dir="2700000" algn="tl">
                    <a:srgbClr val="DDDDDD"/>
                  </a:outerShdw>
                </a:effectLst>
                <a:latin typeface="Century Gothic" charset="0"/>
              </a:rPr>
              <a:t>Présentation de l’Espace Info Energie</a:t>
            </a:r>
          </a:p>
        </p:txBody>
      </p:sp>
      <p:pic>
        <p:nvPicPr>
          <p:cNvPr id="6" name="Image 5">
            <a:extLst>
              <a:ext uri="{FF2B5EF4-FFF2-40B4-BE49-F238E27FC236}">
                <a16:creationId xmlns:a16="http://schemas.microsoft.com/office/drawing/2014/main" xmlns="" id="{FAF12E74-E930-5948-8F9D-56928CF32476}"/>
              </a:ext>
            </a:extLst>
          </p:cNvPr>
          <p:cNvPicPr>
            <a:picLocks noChangeAspect="1"/>
          </p:cNvPicPr>
          <p:nvPr/>
        </p:nvPicPr>
        <p:blipFill>
          <a:blip r:embed="rId2"/>
          <a:stretch>
            <a:fillRect/>
          </a:stretch>
        </p:blipFill>
        <p:spPr>
          <a:xfrm>
            <a:off x="1331640" y="1587455"/>
            <a:ext cx="6632316" cy="5081905"/>
          </a:xfrm>
          <a:prstGeom prst="rect">
            <a:avLst/>
          </a:prstGeom>
        </p:spPr>
      </p:pic>
      <p:sp>
        <p:nvSpPr>
          <p:cNvPr id="7" name="ZoneTexte 6">
            <a:extLst>
              <a:ext uri="{FF2B5EF4-FFF2-40B4-BE49-F238E27FC236}">
                <a16:creationId xmlns:a16="http://schemas.microsoft.com/office/drawing/2014/main" xmlns="" id="{534D4DF5-44D8-5941-B899-A4B4431D5F34}"/>
              </a:ext>
            </a:extLst>
          </p:cNvPr>
          <p:cNvSpPr txBox="1"/>
          <p:nvPr/>
        </p:nvSpPr>
        <p:spPr>
          <a:xfrm>
            <a:off x="516542" y="1128564"/>
            <a:ext cx="7443176" cy="646331"/>
          </a:xfrm>
          <a:prstGeom prst="rect">
            <a:avLst/>
          </a:prstGeom>
          <a:noFill/>
        </p:spPr>
        <p:txBody>
          <a:bodyPr wrap="square" rtlCol="0">
            <a:spAutoFit/>
          </a:bodyPr>
          <a:lstStyle/>
          <a:p>
            <a:r>
              <a:rPr lang="fr-FR" sz="1800" i="1">
                <a:solidFill>
                  <a:schemeClr val="tx1"/>
                </a:solidFill>
                <a:latin typeface="Chalkboard" panose="03050602040202020205" pitchFamily="66" charset="77"/>
              </a:rPr>
              <a:t>Je prends un rdv en ligne…. Je choisis : le lieu, le jour et l’heure !</a:t>
            </a:r>
            <a:br>
              <a:rPr lang="fr-FR" sz="1800" i="1">
                <a:solidFill>
                  <a:schemeClr val="tx1"/>
                </a:solidFill>
                <a:latin typeface="Chalkboard" panose="03050602040202020205" pitchFamily="66" charset="77"/>
              </a:rPr>
            </a:br>
            <a:endParaRPr lang="fr-FR" sz="1800" i="1">
              <a:solidFill>
                <a:schemeClr val="tx1"/>
              </a:solidFill>
              <a:latin typeface="Chalkboard" panose="03050602040202020205" pitchFamily="66" charset="77"/>
            </a:endParaRPr>
          </a:p>
        </p:txBody>
      </p:sp>
    </p:spTree>
    <p:extLst>
      <p:ext uri="{BB962C8B-B14F-4D97-AF65-F5344CB8AC3E}">
        <p14:creationId xmlns:p14="http://schemas.microsoft.com/office/powerpoint/2010/main" val="37703685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2F9A5648-B596-C640-B495-5D9F694734BC}" type="slidenum">
              <a:rPr lang="fr-FR" smtClean="0"/>
              <a:pPr/>
              <a:t>80</a:t>
            </a:fld>
            <a:endParaRPr lang="fr-FR"/>
          </a:p>
        </p:txBody>
      </p:sp>
      <p:sp>
        <p:nvSpPr>
          <p:cNvPr id="3" name="Espace réservé du numéro de diapositive 1"/>
          <p:cNvSpPr txBox="1">
            <a:spLocks/>
          </p:cNvSpPr>
          <p:nvPr/>
        </p:nvSpPr>
        <p:spPr>
          <a:xfrm>
            <a:off x="8532440" y="6492875"/>
            <a:ext cx="635000" cy="365125"/>
          </a:xfrm>
          <a:prstGeom prst="rect">
            <a:avLst/>
          </a:prstGeom>
        </p:spPr>
        <p:txBody>
          <a:bodyPr vert="horz" lIns="91440" tIns="45720" rIns="91440" bIns="45720" rtlCol="0" anchor="ctr"/>
          <a:lstStyle>
            <a:defPPr>
              <a:defRPr lang="en-GB"/>
            </a:defPPr>
            <a:lvl1pPr algn="r" defTabSz="449263" rtl="0" fontAlgn="base">
              <a:spcBef>
                <a:spcPct val="0"/>
              </a:spcBef>
              <a:spcAft>
                <a:spcPct val="0"/>
              </a:spcAft>
              <a:buClr>
                <a:srgbClr val="000000"/>
              </a:buClr>
              <a:buSzPct val="100000"/>
              <a:buFont typeface="Times New Roman" charset="0"/>
              <a:defRPr sz="1200" kern="1200">
                <a:solidFill>
                  <a:srgbClr val="000000"/>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a:lstStyle>
          <a:p>
            <a:fld id="{2F9A5648-B596-C640-B495-5D9F694734BC}" type="slidenum">
              <a:rPr lang="fr-FR" smtClean="0"/>
              <a:pPr/>
              <a:t>80</a:t>
            </a:fld>
            <a:endParaRPr lang="fr-FR"/>
          </a:p>
        </p:txBody>
      </p:sp>
      <p:pic>
        <p:nvPicPr>
          <p:cNvPr id="8" name="Image 7" descr="Capture d’écran 2017-01-31 à 15.31.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4602" y="4437112"/>
            <a:ext cx="1437838" cy="1428619"/>
          </a:xfrm>
          <a:prstGeom prst="rect">
            <a:avLst/>
          </a:prstGeom>
        </p:spPr>
      </p:pic>
      <p:graphicFrame>
        <p:nvGraphicFramePr>
          <p:cNvPr id="10" name="Tableau 9">
            <a:extLst>
              <a:ext uri="{FF2B5EF4-FFF2-40B4-BE49-F238E27FC236}">
                <a16:creationId xmlns:a16="http://schemas.microsoft.com/office/drawing/2014/main" xmlns="" id="{5C993CC1-34CC-5743-A4C1-0EBE461B0BC7}"/>
              </a:ext>
            </a:extLst>
          </p:cNvPr>
          <p:cNvGraphicFramePr>
            <a:graphicFrameLocks noGrp="1"/>
          </p:cNvGraphicFramePr>
          <p:nvPr>
            <p:extLst>
              <p:ext uri="{D42A27DB-BD31-4B8C-83A1-F6EECF244321}">
                <p14:modId xmlns:p14="http://schemas.microsoft.com/office/powerpoint/2010/main" val="2264494066"/>
              </p:ext>
            </p:extLst>
          </p:nvPr>
        </p:nvGraphicFramePr>
        <p:xfrm>
          <a:off x="638727" y="2276872"/>
          <a:ext cx="8280920" cy="1889760"/>
        </p:xfrm>
        <a:graphic>
          <a:graphicData uri="http://schemas.openxmlformats.org/drawingml/2006/table">
            <a:tbl>
              <a:tblPr firstRow="1" bandRow="1">
                <a:tableStyleId>{284E427A-3D55-4303-BF80-6455036E1DE7}</a:tableStyleId>
              </a:tblPr>
              <a:tblGrid>
                <a:gridCol w="4149297">
                  <a:extLst>
                    <a:ext uri="{9D8B030D-6E8A-4147-A177-3AD203B41FA5}">
                      <a16:colId xmlns:a16="http://schemas.microsoft.com/office/drawing/2014/main" xmlns="" val="20000"/>
                    </a:ext>
                  </a:extLst>
                </a:gridCol>
                <a:gridCol w="1872208">
                  <a:extLst>
                    <a:ext uri="{9D8B030D-6E8A-4147-A177-3AD203B41FA5}">
                      <a16:colId xmlns:a16="http://schemas.microsoft.com/office/drawing/2014/main" xmlns="" val="20001"/>
                    </a:ext>
                  </a:extLst>
                </a:gridCol>
                <a:gridCol w="2259415">
                  <a:extLst>
                    <a:ext uri="{9D8B030D-6E8A-4147-A177-3AD203B41FA5}">
                      <a16:colId xmlns:a16="http://schemas.microsoft.com/office/drawing/2014/main" xmlns="" val="218695031"/>
                    </a:ext>
                  </a:extLst>
                </a:gridCol>
              </a:tblGrid>
              <a:tr h="396044">
                <a:tc>
                  <a:txBody>
                    <a:bodyPr/>
                    <a:lstStyle/>
                    <a:p>
                      <a:endParaRPr lang="fr-FR" sz="1400">
                        <a:latin typeface="Century Gothic"/>
                        <a:cs typeface="Century Gothic"/>
                      </a:endParaRPr>
                    </a:p>
                  </a:txBody>
                  <a:tcPr/>
                </a:tc>
                <a:tc>
                  <a:txBody>
                    <a:bodyPr/>
                    <a:lstStyle/>
                    <a:p>
                      <a:pPr algn="ctr"/>
                      <a:r>
                        <a:rPr lang="fr-FR" sz="1400" dirty="0">
                          <a:latin typeface="Century Gothic"/>
                          <a:cs typeface="Century Gothic"/>
                        </a:rPr>
                        <a:t>Consommation </a:t>
                      </a:r>
                      <a:br>
                        <a:rPr lang="fr-FR" sz="1400" dirty="0">
                          <a:latin typeface="Century Gothic"/>
                          <a:cs typeface="Century Gothic"/>
                        </a:rPr>
                      </a:br>
                      <a:r>
                        <a:rPr lang="fr-FR" sz="1400" dirty="0">
                          <a:latin typeface="Century Gothic"/>
                          <a:cs typeface="Century Gothic"/>
                        </a:rPr>
                        <a:t>THEORIQUE</a:t>
                      </a:r>
                    </a:p>
                  </a:txBody>
                  <a:tcPr/>
                </a:tc>
                <a:tc>
                  <a:txBody>
                    <a:bodyPr/>
                    <a:lstStyle/>
                    <a:p>
                      <a:pPr algn="ctr"/>
                      <a:r>
                        <a:rPr lang="fr-FR" sz="1400" dirty="0">
                          <a:latin typeface="Century Gothic"/>
                          <a:cs typeface="Century Gothic"/>
                        </a:rPr>
                        <a:t>Consommation</a:t>
                      </a:r>
                      <a:br>
                        <a:rPr lang="fr-FR" sz="1400" dirty="0">
                          <a:latin typeface="Century Gothic"/>
                          <a:cs typeface="Century Gothic"/>
                        </a:rPr>
                      </a:br>
                      <a:r>
                        <a:rPr lang="fr-FR" sz="1400" dirty="0">
                          <a:latin typeface="Century Gothic"/>
                          <a:cs typeface="Century Gothic"/>
                        </a:rPr>
                        <a:t>REELLE</a:t>
                      </a:r>
                    </a:p>
                  </a:txBody>
                  <a:tcPr/>
                </a:tc>
                <a:extLst>
                  <a:ext uri="{0D108BD9-81ED-4DB2-BD59-A6C34878D82A}">
                    <a16:rowId xmlns:a16="http://schemas.microsoft.com/office/drawing/2014/main" xmlns="" val="10000"/>
                  </a:ext>
                </a:extLst>
              </a:tr>
              <a:tr h="442508">
                <a:tc>
                  <a:txBody>
                    <a:bodyPr/>
                    <a:lstStyle/>
                    <a:p>
                      <a:r>
                        <a:rPr lang="fr-FR" sz="1400" b="1" dirty="0">
                          <a:latin typeface="Century Gothic"/>
                          <a:cs typeface="Century Gothic"/>
                        </a:rPr>
                        <a:t>Electricité spécifique </a:t>
                      </a:r>
                      <a:r>
                        <a:rPr lang="fr-FR" sz="1400" dirty="0">
                          <a:latin typeface="Century Gothic"/>
                          <a:cs typeface="Century Gothic"/>
                        </a:rPr>
                        <a:t/>
                      </a:r>
                      <a:br>
                        <a:rPr lang="fr-FR" sz="1400" dirty="0">
                          <a:latin typeface="Century Gothic"/>
                          <a:cs typeface="Century Gothic"/>
                        </a:rPr>
                      </a:br>
                      <a:r>
                        <a:rPr lang="fr-FR" sz="1400" dirty="0">
                          <a:latin typeface="Century Gothic"/>
                          <a:cs typeface="Century Gothic"/>
                        </a:rPr>
                        <a:t>1 200 kWh/</a:t>
                      </a:r>
                      <a:r>
                        <a:rPr lang="fr-FR" sz="1400" dirty="0" err="1">
                          <a:latin typeface="Century Gothic"/>
                          <a:cs typeface="Century Gothic"/>
                        </a:rPr>
                        <a:t>pers.an</a:t>
                      </a:r>
                      <a:r>
                        <a:rPr lang="fr-FR" sz="1400" dirty="0">
                          <a:latin typeface="Century Gothic"/>
                          <a:cs typeface="Century Gothic"/>
                        </a:rPr>
                        <a:t> + 300 kWh/pers en plus</a:t>
                      </a:r>
                      <a:br>
                        <a:rPr lang="fr-FR" sz="1400" dirty="0">
                          <a:latin typeface="Century Gothic"/>
                          <a:cs typeface="Century Gothic"/>
                        </a:rPr>
                      </a:br>
                      <a:r>
                        <a:rPr lang="fr-FR" sz="1400" dirty="0">
                          <a:latin typeface="Century Gothic"/>
                          <a:cs typeface="Century Gothic"/>
                        </a:rPr>
                        <a:t>Prix du kWh : 0,1450 €</a:t>
                      </a:r>
                    </a:p>
                  </a:txBody>
                  <a:tcPr/>
                </a:tc>
                <a:tc>
                  <a:txBody>
                    <a:bodyPr/>
                    <a:lstStyle/>
                    <a:p>
                      <a:pPr algn="ctr"/>
                      <a:r>
                        <a:rPr lang="fr-FR" sz="1400" dirty="0">
                          <a:latin typeface="Century Gothic"/>
                          <a:cs typeface="Century Gothic"/>
                        </a:rPr>
                        <a:t>1 500 kWh/an </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Century Gothic"/>
                          <a:cs typeface="Century Gothic"/>
                        </a:rPr>
                        <a:t>217 €/an</a:t>
                      </a:r>
                    </a:p>
                    <a:p>
                      <a:pPr algn="ctr"/>
                      <a:endParaRPr lang="fr-FR" sz="1400" dirty="0">
                        <a:latin typeface="Century Gothic"/>
                        <a:cs typeface="Century Gothic"/>
                      </a:endParaRPr>
                    </a:p>
                  </a:txBody>
                  <a:tcPr/>
                </a:tc>
                <a:tc>
                  <a:txBody>
                    <a:bodyPr/>
                    <a:lstStyle/>
                    <a:p>
                      <a:pPr algn="ctr"/>
                      <a:r>
                        <a:rPr lang="fr-FR" sz="1400" dirty="0">
                          <a:latin typeface="Century Gothic"/>
                          <a:cs typeface="Century Gothic"/>
                        </a:rPr>
                        <a:t>5 843 kWh/an</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Century Gothic"/>
                          <a:cs typeface="Century Gothic"/>
                        </a:rPr>
                        <a:t>847 €/an</a:t>
                      </a:r>
                    </a:p>
                    <a:p>
                      <a:pPr algn="ctr"/>
                      <a:endParaRPr lang="fr-FR" sz="1400" dirty="0">
                        <a:latin typeface="Century Gothic"/>
                        <a:cs typeface="Century Gothic"/>
                      </a:endParaRPr>
                    </a:p>
                  </a:txBody>
                  <a:tcPr/>
                </a:tc>
                <a:extLst>
                  <a:ext uri="{0D108BD9-81ED-4DB2-BD59-A6C34878D82A}">
                    <a16:rowId xmlns:a16="http://schemas.microsoft.com/office/drawing/2014/main" xmlns="" val="10001"/>
                  </a:ext>
                </a:extLst>
              </a:tr>
              <a:tr h="39604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b="1" dirty="0">
                          <a:latin typeface="Century Gothic"/>
                          <a:cs typeface="Century Gothic"/>
                        </a:rPr>
                        <a:t>Consommation + abonnement </a:t>
                      </a:r>
                      <a:r>
                        <a:rPr lang="fr-FR" sz="1400" dirty="0">
                          <a:latin typeface="Century Gothic"/>
                          <a:cs typeface="Century Gothic"/>
                        </a:rPr>
                        <a:t/>
                      </a:r>
                      <a:br>
                        <a:rPr lang="fr-FR" sz="1400" dirty="0">
                          <a:latin typeface="Century Gothic"/>
                          <a:cs typeface="Century Gothic"/>
                        </a:rPr>
                      </a:br>
                      <a:r>
                        <a:rPr lang="fr-FR" sz="1400" dirty="0">
                          <a:latin typeface="Century Gothic"/>
                          <a:cs typeface="Century Gothic"/>
                        </a:rPr>
                        <a:t>Coût annuel de l’abonnement : 110 €</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800" b="1" dirty="0">
                          <a:latin typeface="Century Gothic"/>
                          <a:cs typeface="Century Gothic"/>
                        </a:rPr>
                        <a:t>327 € /an</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3600" b="1" dirty="0">
                          <a:latin typeface="Century Gothic"/>
                          <a:cs typeface="Century Gothic"/>
                        </a:rPr>
                        <a:t>957 €/an</a:t>
                      </a:r>
                    </a:p>
                  </a:txBody>
                  <a:tcPr/>
                </a:tc>
                <a:extLst>
                  <a:ext uri="{0D108BD9-81ED-4DB2-BD59-A6C34878D82A}">
                    <a16:rowId xmlns:a16="http://schemas.microsoft.com/office/drawing/2014/main" xmlns="" val="3059057813"/>
                  </a:ext>
                </a:extLst>
              </a:tr>
            </a:tbl>
          </a:graphicData>
        </a:graphic>
      </p:graphicFrame>
      <p:pic>
        <p:nvPicPr>
          <p:cNvPr id="11" name="Image 10" descr="Capture d’écran 2016-08-01 à 10.42.47.png">
            <a:extLst>
              <a:ext uri="{FF2B5EF4-FFF2-40B4-BE49-F238E27FC236}">
                <a16:creationId xmlns:a16="http://schemas.microsoft.com/office/drawing/2014/main" xmlns="" id="{F218C201-479C-3546-8B73-230B98053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727" y="4867144"/>
            <a:ext cx="2110780" cy="1264522"/>
          </a:xfrm>
          <a:prstGeom prst="rect">
            <a:avLst/>
          </a:prstGeom>
        </p:spPr>
      </p:pic>
      <p:sp>
        <p:nvSpPr>
          <p:cNvPr id="12" name="Rectangle 11">
            <a:extLst>
              <a:ext uri="{FF2B5EF4-FFF2-40B4-BE49-F238E27FC236}">
                <a16:creationId xmlns:a16="http://schemas.microsoft.com/office/drawing/2014/main" xmlns="" id="{AD714E90-4400-974F-871A-1C183944244F}"/>
              </a:ext>
            </a:extLst>
          </p:cNvPr>
          <p:cNvSpPr/>
          <p:nvPr/>
        </p:nvSpPr>
        <p:spPr>
          <a:xfrm>
            <a:off x="2699792" y="4965248"/>
            <a:ext cx="5832648" cy="1384995"/>
          </a:xfrm>
          <a:prstGeom prst="rect">
            <a:avLst/>
          </a:prstGeom>
        </p:spPr>
        <p:txBody>
          <a:bodyPr wrap="square">
            <a:spAutoFit/>
          </a:bodyPr>
          <a:lstStyle/>
          <a:p>
            <a:pPr>
              <a:spcBef>
                <a:spcPts val="0"/>
              </a:spcBef>
              <a:buClr>
                <a:srgbClr val="B5D040"/>
              </a:buClr>
            </a:pPr>
            <a:r>
              <a:rPr lang="fr-FR" sz="2000" b="1" i="1">
                <a:solidFill>
                  <a:schemeClr val="tx1"/>
                </a:solidFill>
                <a:latin typeface="Chalkboard"/>
                <a:cs typeface="Chalkboard"/>
              </a:rPr>
              <a:t>+ 289%  soit + 630 € </a:t>
            </a:r>
          </a:p>
          <a:p>
            <a:pPr>
              <a:spcBef>
                <a:spcPts val="0"/>
              </a:spcBef>
              <a:buClr>
                <a:srgbClr val="B5D040"/>
              </a:buClr>
            </a:pPr>
            <a:r>
              <a:rPr lang="fr-FR" sz="1600" i="1">
                <a:solidFill>
                  <a:schemeClr val="tx1"/>
                </a:solidFill>
                <a:latin typeface="Chalkboard"/>
                <a:cs typeface="Chalkboard"/>
              </a:rPr>
              <a:t>5 843kWh- 1 500kWh/an = 4 343 kWh</a:t>
            </a:r>
          </a:p>
          <a:p>
            <a:pPr>
              <a:spcBef>
                <a:spcPts val="0"/>
              </a:spcBef>
              <a:buClr>
                <a:srgbClr val="B5D040"/>
              </a:buClr>
            </a:pPr>
            <a:r>
              <a:rPr lang="fr-FR" sz="1600" i="1">
                <a:solidFill>
                  <a:schemeClr val="tx1"/>
                </a:solidFill>
                <a:latin typeface="Chalkboard"/>
                <a:cs typeface="Chalkboard"/>
              </a:rPr>
              <a:t>1 500 kWh x X % = 4 343 kWh</a:t>
            </a:r>
          </a:p>
          <a:p>
            <a:pPr>
              <a:spcBef>
                <a:spcPts val="0"/>
              </a:spcBef>
              <a:buClr>
                <a:srgbClr val="B5D040"/>
              </a:buClr>
            </a:pPr>
            <a:r>
              <a:rPr lang="fr-FR" sz="1600" i="1">
                <a:solidFill>
                  <a:schemeClr val="tx1"/>
                </a:solidFill>
                <a:latin typeface="Chalkboard"/>
                <a:cs typeface="Chalkboard"/>
              </a:rPr>
              <a:t>X% = 4 343 kWh/ 1 500kWh </a:t>
            </a:r>
          </a:p>
          <a:p>
            <a:pPr>
              <a:spcBef>
                <a:spcPts val="0"/>
              </a:spcBef>
              <a:buClr>
                <a:srgbClr val="B5D040"/>
              </a:buClr>
            </a:pPr>
            <a:endParaRPr lang="fr-FR" sz="1600" i="1">
              <a:solidFill>
                <a:schemeClr val="tx1"/>
              </a:solidFill>
              <a:latin typeface="Chalkboard"/>
              <a:cs typeface="Chalkboard"/>
            </a:endParaRPr>
          </a:p>
        </p:txBody>
      </p:sp>
      <p:sp>
        <p:nvSpPr>
          <p:cNvPr id="13" name="Text Box 1">
            <a:extLst>
              <a:ext uri="{FF2B5EF4-FFF2-40B4-BE49-F238E27FC236}">
                <a16:creationId xmlns:a16="http://schemas.microsoft.com/office/drawing/2014/main" xmlns="" id="{117CB599-DFE4-B04B-B1BF-70DF6DB470AF}"/>
              </a:ext>
            </a:extLst>
          </p:cNvPr>
          <p:cNvSpPr txBox="1">
            <a:spLocks noChangeArrowheads="1"/>
          </p:cNvSpPr>
          <p:nvPr/>
        </p:nvSpPr>
        <p:spPr bwMode="auto">
          <a:xfrm>
            <a:off x="611560" y="-14436"/>
            <a:ext cx="853244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L’exercice : ELECTRICITÉ</a:t>
            </a:r>
          </a:p>
          <a:p>
            <a:pPr>
              <a:buClrTx/>
              <a:buFontTx/>
              <a:buNone/>
            </a:pPr>
            <a:r>
              <a:rPr lang="fr-FR" b="1">
                <a:solidFill>
                  <a:srgbClr val="FF0000"/>
                </a:solidFill>
                <a:effectLst>
                  <a:outerShdw blurRad="38100" dist="38100" dir="2700000" algn="tl">
                    <a:srgbClr val="DDDDDD"/>
                  </a:outerShdw>
                </a:effectLst>
                <a:latin typeface="Century Gothic" charset="0"/>
              </a:rPr>
              <a:t>Consommation THEORIQUE //REELLE</a:t>
            </a:r>
          </a:p>
        </p:txBody>
      </p:sp>
    </p:spTree>
    <p:extLst>
      <p:ext uri="{BB962C8B-B14F-4D97-AF65-F5344CB8AC3E}">
        <p14:creationId xmlns:p14="http://schemas.microsoft.com/office/powerpoint/2010/main" val="39404977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2F9A5648-B596-C640-B495-5D9F694734BC}" type="slidenum">
              <a:rPr lang="fr-FR" smtClean="0"/>
              <a:pPr/>
              <a:t>81</a:t>
            </a:fld>
            <a:endParaRPr lang="fr-FR"/>
          </a:p>
        </p:txBody>
      </p:sp>
      <p:sp>
        <p:nvSpPr>
          <p:cNvPr id="3" name="Espace réservé du numéro de diapositive 1"/>
          <p:cNvSpPr txBox="1">
            <a:spLocks/>
          </p:cNvSpPr>
          <p:nvPr/>
        </p:nvSpPr>
        <p:spPr>
          <a:xfrm>
            <a:off x="8532440" y="6492875"/>
            <a:ext cx="635000" cy="365125"/>
          </a:xfrm>
          <a:prstGeom prst="rect">
            <a:avLst/>
          </a:prstGeom>
        </p:spPr>
        <p:txBody>
          <a:bodyPr vert="horz" lIns="91440" tIns="45720" rIns="91440" bIns="45720" rtlCol="0" anchor="ctr"/>
          <a:lstStyle>
            <a:defPPr>
              <a:defRPr lang="en-GB"/>
            </a:defPPr>
            <a:lvl1pPr algn="r" defTabSz="449263" rtl="0" fontAlgn="base">
              <a:spcBef>
                <a:spcPct val="0"/>
              </a:spcBef>
              <a:spcAft>
                <a:spcPct val="0"/>
              </a:spcAft>
              <a:buClr>
                <a:srgbClr val="000000"/>
              </a:buClr>
              <a:buSzPct val="100000"/>
              <a:buFont typeface="Times New Roman" charset="0"/>
              <a:defRPr sz="1200" kern="1200">
                <a:solidFill>
                  <a:srgbClr val="000000"/>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a:lstStyle>
          <a:p>
            <a:fld id="{2F9A5648-B596-C640-B495-5D9F694734BC}" type="slidenum">
              <a:rPr lang="fr-FR" smtClean="0"/>
              <a:pPr/>
              <a:t>81</a:t>
            </a:fld>
            <a:endParaRPr lang="fr-FR"/>
          </a:p>
        </p:txBody>
      </p:sp>
      <p:pic>
        <p:nvPicPr>
          <p:cNvPr id="4" name="Image 3" descr="EAU.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637" y="2132856"/>
            <a:ext cx="5053249" cy="3888432"/>
          </a:xfrm>
          <a:prstGeom prst="rect">
            <a:avLst/>
          </a:prstGeom>
        </p:spPr>
      </p:pic>
      <p:sp>
        <p:nvSpPr>
          <p:cNvPr id="8" name="Rectangle 7"/>
          <p:cNvSpPr/>
          <p:nvPr/>
        </p:nvSpPr>
        <p:spPr>
          <a:xfrm>
            <a:off x="570306" y="1732248"/>
            <a:ext cx="8280920" cy="338554"/>
          </a:xfrm>
          <a:prstGeom prst="rect">
            <a:avLst/>
          </a:prstGeom>
        </p:spPr>
        <p:txBody>
          <a:bodyPr wrap="square">
            <a:spAutoFit/>
          </a:bodyPr>
          <a:lstStyle/>
          <a:p>
            <a:pPr>
              <a:spcBef>
                <a:spcPts val="0"/>
              </a:spcBef>
              <a:buClr>
                <a:srgbClr val="B5D040"/>
              </a:buClr>
            </a:pPr>
            <a:r>
              <a:rPr lang="fr-FR" sz="1600" i="1">
                <a:solidFill>
                  <a:schemeClr val="tx1"/>
                </a:solidFill>
                <a:latin typeface="Chalkboard"/>
                <a:cs typeface="Chalkboard"/>
              </a:rPr>
              <a:t>Quelle est la consommation entre 2015 et 2016 ?</a:t>
            </a:r>
          </a:p>
        </p:txBody>
      </p:sp>
      <p:pic>
        <p:nvPicPr>
          <p:cNvPr id="5" name="Image 4" descr="Capture d’écran 2017-12-20 à 10.33.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9578" y="4095305"/>
            <a:ext cx="2612862" cy="1512168"/>
          </a:xfrm>
          <a:prstGeom prst="rect">
            <a:avLst/>
          </a:prstGeom>
        </p:spPr>
      </p:pic>
      <p:sp>
        <p:nvSpPr>
          <p:cNvPr id="11" name="Text Box 1">
            <a:extLst>
              <a:ext uri="{FF2B5EF4-FFF2-40B4-BE49-F238E27FC236}">
                <a16:creationId xmlns:a16="http://schemas.microsoft.com/office/drawing/2014/main" xmlns="" id="{EB6DB925-FA2F-4E4A-9E18-EADC3969A341}"/>
              </a:ext>
            </a:extLst>
          </p:cNvPr>
          <p:cNvSpPr txBox="1">
            <a:spLocks noChangeArrowheads="1"/>
          </p:cNvSpPr>
          <p:nvPr/>
        </p:nvSpPr>
        <p:spPr bwMode="auto">
          <a:xfrm>
            <a:off x="611560" y="188640"/>
            <a:ext cx="853244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Exercice : EAU</a:t>
            </a:r>
          </a:p>
          <a:p>
            <a:pPr>
              <a:buClrTx/>
              <a:buFontTx/>
              <a:buNone/>
            </a:pPr>
            <a:r>
              <a:rPr lang="fr-FR" b="1">
                <a:solidFill>
                  <a:srgbClr val="FF0000"/>
                </a:solidFill>
                <a:effectLst>
                  <a:outerShdw blurRad="38100" dist="38100" dir="2700000" algn="tl">
                    <a:srgbClr val="DDDDDD"/>
                  </a:outerShdw>
                </a:effectLst>
                <a:latin typeface="Century Gothic" charset="0"/>
              </a:rPr>
              <a:t>Je calcule ma consommation REELLE à partir de la facture</a:t>
            </a:r>
          </a:p>
        </p:txBody>
      </p:sp>
    </p:spTree>
    <p:extLst>
      <p:ext uri="{BB962C8B-B14F-4D97-AF65-F5344CB8AC3E}">
        <p14:creationId xmlns:p14="http://schemas.microsoft.com/office/powerpoint/2010/main" val="8124757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2F9A5648-B596-C640-B495-5D9F694734BC}" type="slidenum">
              <a:rPr lang="fr-FR" smtClean="0"/>
              <a:pPr/>
              <a:t>82</a:t>
            </a:fld>
            <a:endParaRPr lang="fr-FR"/>
          </a:p>
        </p:txBody>
      </p:sp>
      <p:sp>
        <p:nvSpPr>
          <p:cNvPr id="3" name="Espace réservé du numéro de diapositive 1"/>
          <p:cNvSpPr txBox="1">
            <a:spLocks/>
          </p:cNvSpPr>
          <p:nvPr/>
        </p:nvSpPr>
        <p:spPr>
          <a:xfrm>
            <a:off x="8532440" y="6492875"/>
            <a:ext cx="635000" cy="365125"/>
          </a:xfrm>
          <a:prstGeom prst="rect">
            <a:avLst/>
          </a:prstGeom>
        </p:spPr>
        <p:txBody>
          <a:bodyPr vert="horz" lIns="91440" tIns="45720" rIns="91440" bIns="45720" rtlCol="0" anchor="ctr"/>
          <a:lstStyle>
            <a:defPPr>
              <a:defRPr lang="en-GB"/>
            </a:defPPr>
            <a:lvl1pPr algn="r" defTabSz="449263" rtl="0" fontAlgn="base">
              <a:spcBef>
                <a:spcPct val="0"/>
              </a:spcBef>
              <a:spcAft>
                <a:spcPct val="0"/>
              </a:spcAft>
              <a:buClr>
                <a:srgbClr val="000000"/>
              </a:buClr>
              <a:buSzPct val="100000"/>
              <a:buFont typeface="Times New Roman" charset="0"/>
              <a:defRPr sz="1200" kern="1200">
                <a:solidFill>
                  <a:srgbClr val="000000"/>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a:lstStyle>
          <a:p>
            <a:fld id="{2F9A5648-B596-C640-B495-5D9F694734BC}" type="slidenum">
              <a:rPr lang="fr-FR" smtClean="0"/>
              <a:pPr/>
              <a:t>82</a:t>
            </a:fld>
            <a:endParaRPr lang="fr-FR"/>
          </a:p>
        </p:txBody>
      </p:sp>
      <p:pic>
        <p:nvPicPr>
          <p:cNvPr id="4" name="Image 3" descr="EAU.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637" y="2132856"/>
            <a:ext cx="5053249" cy="3888432"/>
          </a:xfrm>
          <a:prstGeom prst="rect">
            <a:avLst/>
          </a:prstGeom>
        </p:spPr>
      </p:pic>
      <p:sp>
        <p:nvSpPr>
          <p:cNvPr id="8" name="Rectangle 7"/>
          <p:cNvSpPr/>
          <p:nvPr/>
        </p:nvSpPr>
        <p:spPr>
          <a:xfrm>
            <a:off x="570306" y="1732248"/>
            <a:ext cx="8280920" cy="861774"/>
          </a:xfrm>
          <a:prstGeom prst="rect">
            <a:avLst/>
          </a:prstGeom>
        </p:spPr>
        <p:txBody>
          <a:bodyPr wrap="square">
            <a:spAutoFit/>
          </a:bodyPr>
          <a:lstStyle/>
          <a:p>
            <a:pPr>
              <a:spcBef>
                <a:spcPts val="0"/>
              </a:spcBef>
              <a:buClr>
                <a:srgbClr val="B5D040"/>
              </a:buClr>
            </a:pPr>
            <a:r>
              <a:rPr lang="fr-FR" sz="1600" i="1" dirty="0">
                <a:solidFill>
                  <a:schemeClr val="tx1"/>
                </a:solidFill>
                <a:latin typeface="Chalkboard"/>
                <a:cs typeface="Chalkboard"/>
              </a:rPr>
              <a:t>Quelle est la consommation entre 2015 et 2016 ? </a:t>
            </a:r>
            <a:br>
              <a:rPr lang="fr-FR" sz="1600" i="1" dirty="0">
                <a:solidFill>
                  <a:schemeClr val="tx1"/>
                </a:solidFill>
                <a:latin typeface="Chalkboard"/>
                <a:cs typeface="Chalkboard"/>
              </a:rPr>
            </a:br>
            <a:r>
              <a:rPr lang="fr-FR" sz="1800" b="1" i="1" dirty="0">
                <a:solidFill>
                  <a:srgbClr val="FF0000"/>
                </a:solidFill>
                <a:latin typeface="Chalkboard"/>
                <a:cs typeface="Chalkboard"/>
              </a:rPr>
              <a:t>Du 01/07/2015 au 29/05/2016 : 65 m</a:t>
            </a:r>
            <a:r>
              <a:rPr lang="fr-FR" sz="1800" b="1" i="1" baseline="30000" dirty="0">
                <a:solidFill>
                  <a:srgbClr val="FF0000"/>
                </a:solidFill>
                <a:latin typeface="Chalkboard"/>
                <a:cs typeface="Chalkboard"/>
              </a:rPr>
              <a:t>3</a:t>
            </a:r>
          </a:p>
          <a:p>
            <a:pPr>
              <a:spcBef>
                <a:spcPts val="0"/>
              </a:spcBef>
              <a:buClr>
                <a:srgbClr val="B5D040"/>
              </a:buClr>
            </a:pPr>
            <a:endParaRPr lang="fr-FR" sz="1600" i="1" dirty="0">
              <a:solidFill>
                <a:schemeClr val="tx1"/>
              </a:solidFill>
              <a:latin typeface="Chalkboard"/>
              <a:cs typeface="Chalkboard"/>
            </a:endParaRPr>
          </a:p>
        </p:txBody>
      </p:sp>
      <p:pic>
        <p:nvPicPr>
          <p:cNvPr id="5" name="Image 4" descr="Capture d’écran 2017-12-20 à 10.33.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9578" y="4095305"/>
            <a:ext cx="2612862" cy="1512168"/>
          </a:xfrm>
          <a:prstGeom prst="rect">
            <a:avLst/>
          </a:prstGeom>
        </p:spPr>
      </p:pic>
      <p:sp>
        <p:nvSpPr>
          <p:cNvPr id="11" name="Text Box 1">
            <a:extLst>
              <a:ext uri="{FF2B5EF4-FFF2-40B4-BE49-F238E27FC236}">
                <a16:creationId xmlns:a16="http://schemas.microsoft.com/office/drawing/2014/main" xmlns="" id="{EB6DB925-FA2F-4E4A-9E18-EADC3969A341}"/>
              </a:ext>
            </a:extLst>
          </p:cNvPr>
          <p:cNvSpPr txBox="1">
            <a:spLocks noChangeArrowheads="1"/>
          </p:cNvSpPr>
          <p:nvPr/>
        </p:nvSpPr>
        <p:spPr bwMode="auto">
          <a:xfrm>
            <a:off x="611560" y="188640"/>
            <a:ext cx="853244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Exercice : EAU</a:t>
            </a:r>
          </a:p>
          <a:p>
            <a:pPr>
              <a:buClrTx/>
              <a:buFontTx/>
              <a:buNone/>
            </a:pPr>
            <a:r>
              <a:rPr lang="fr-FR" b="1">
                <a:solidFill>
                  <a:srgbClr val="FF0000"/>
                </a:solidFill>
                <a:effectLst>
                  <a:outerShdw blurRad="38100" dist="38100" dir="2700000" algn="tl">
                    <a:srgbClr val="DDDDDD"/>
                  </a:outerShdw>
                </a:effectLst>
                <a:latin typeface="Century Gothic" charset="0"/>
              </a:rPr>
              <a:t>Je calcule ma consommation REELLE à partir de la facture</a:t>
            </a:r>
          </a:p>
        </p:txBody>
      </p:sp>
      <p:cxnSp>
        <p:nvCxnSpPr>
          <p:cNvPr id="9" name="Connecteur droit avec flèche 8">
            <a:extLst>
              <a:ext uri="{FF2B5EF4-FFF2-40B4-BE49-F238E27FC236}">
                <a16:creationId xmlns:a16="http://schemas.microsoft.com/office/drawing/2014/main" xmlns="" id="{A14D492C-C18B-CA44-8760-E7CF1936A176}"/>
              </a:ext>
            </a:extLst>
          </p:cNvPr>
          <p:cNvCxnSpPr/>
          <p:nvPr/>
        </p:nvCxnSpPr>
        <p:spPr bwMode="auto">
          <a:xfrm flipV="1">
            <a:off x="4572000" y="6016203"/>
            <a:ext cx="0" cy="476672"/>
          </a:xfrm>
          <a:prstGeom prst="straightConnector1">
            <a:avLst/>
          </a:prstGeom>
          <a:ln>
            <a:solidFill>
              <a:srgbClr val="FF0000"/>
            </a:solidFill>
            <a:headEnd type="none" w="med" len="med"/>
            <a:tailEnd type="arrow"/>
          </a:ln>
          <a:ex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5573662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2F9A5648-B596-C640-B495-5D9F694734BC}" type="slidenum">
              <a:rPr lang="fr-FR" smtClean="0"/>
              <a:pPr/>
              <a:t>83</a:t>
            </a:fld>
            <a:endParaRPr lang="fr-FR"/>
          </a:p>
        </p:txBody>
      </p:sp>
      <p:sp>
        <p:nvSpPr>
          <p:cNvPr id="3" name="Espace réservé du numéro de diapositive 1"/>
          <p:cNvSpPr txBox="1">
            <a:spLocks/>
          </p:cNvSpPr>
          <p:nvPr/>
        </p:nvSpPr>
        <p:spPr>
          <a:xfrm>
            <a:off x="8532440" y="6492875"/>
            <a:ext cx="635000" cy="365125"/>
          </a:xfrm>
          <a:prstGeom prst="rect">
            <a:avLst/>
          </a:prstGeom>
        </p:spPr>
        <p:txBody>
          <a:bodyPr vert="horz" lIns="91440" tIns="45720" rIns="91440" bIns="45720" rtlCol="0" anchor="ctr"/>
          <a:lstStyle>
            <a:defPPr>
              <a:defRPr lang="en-GB"/>
            </a:defPPr>
            <a:lvl1pPr algn="r" defTabSz="449263" rtl="0" fontAlgn="base">
              <a:spcBef>
                <a:spcPct val="0"/>
              </a:spcBef>
              <a:spcAft>
                <a:spcPct val="0"/>
              </a:spcAft>
              <a:buClr>
                <a:srgbClr val="000000"/>
              </a:buClr>
              <a:buSzPct val="100000"/>
              <a:buFont typeface="Times New Roman" charset="0"/>
              <a:defRPr sz="1200" kern="1200">
                <a:solidFill>
                  <a:srgbClr val="000000"/>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a:lstStyle>
          <a:p>
            <a:fld id="{2F9A5648-B596-C640-B495-5D9F694734BC}" type="slidenum">
              <a:rPr lang="fr-FR" smtClean="0"/>
              <a:pPr/>
              <a:t>83</a:t>
            </a:fld>
            <a:endParaRPr lang="fr-FR"/>
          </a:p>
        </p:txBody>
      </p:sp>
      <p:pic>
        <p:nvPicPr>
          <p:cNvPr id="5" name="Image 4" descr="Capture d’écran 2017-12-20 à 10.33.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727" y="4641817"/>
            <a:ext cx="2386551" cy="1381193"/>
          </a:xfrm>
          <a:prstGeom prst="rect">
            <a:avLst/>
          </a:prstGeom>
        </p:spPr>
      </p:pic>
      <p:graphicFrame>
        <p:nvGraphicFramePr>
          <p:cNvPr id="8" name="Tableau 7">
            <a:extLst>
              <a:ext uri="{FF2B5EF4-FFF2-40B4-BE49-F238E27FC236}">
                <a16:creationId xmlns:a16="http://schemas.microsoft.com/office/drawing/2014/main" xmlns="" id="{345F5BD6-E662-F147-8DAD-2C8352766C5C}"/>
              </a:ext>
            </a:extLst>
          </p:cNvPr>
          <p:cNvGraphicFramePr>
            <a:graphicFrameLocks noGrp="1"/>
          </p:cNvGraphicFramePr>
          <p:nvPr>
            <p:extLst>
              <p:ext uri="{D42A27DB-BD31-4B8C-83A1-F6EECF244321}">
                <p14:modId xmlns:p14="http://schemas.microsoft.com/office/powerpoint/2010/main" val="2288474484"/>
              </p:ext>
            </p:extLst>
          </p:nvPr>
        </p:nvGraphicFramePr>
        <p:xfrm>
          <a:off x="638727" y="2276872"/>
          <a:ext cx="8280920" cy="1767840"/>
        </p:xfrm>
        <a:graphic>
          <a:graphicData uri="http://schemas.openxmlformats.org/drawingml/2006/table">
            <a:tbl>
              <a:tblPr firstRow="1" bandRow="1">
                <a:tableStyleId>{284E427A-3D55-4303-BF80-6455036E1DE7}</a:tableStyleId>
              </a:tblPr>
              <a:tblGrid>
                <a:gridCol w="4584081">
                  <a:extLst>
                    <a:ext uri="{9D8B030D-6E8A-4147-A177-3AD203B41FA5}">
                      <a16:colId xmlns:a16="http://schemas.microsoft.com/office/drawing/2014/main" xmlns="" val="20000"/>
                    </a:ext>
                  </a:extLst>
                </a:gridCol>
                <a:gridCol w="1922356">
                  <a:extLst>
                    <a:ext uri="{9D8B030D-6E8A-4147-A177-3AD203B41FA5}">
                      <a16:colId xmlns:a16="http://schemas.microsoft.com/office/drawing/2014/main" xmlns="" val="20001"/>
                    </a:ext>
                  </a:extLst>
                </a:gridCol>
                <a:gridCol w="1774483">
                  <a:extLst>
                    <a:ext uri="{9D8B030D-6E8A-4147-A177-3AD203B41FA5}">
                      <a16:colId xmlns:a16="http://schemas.microsoft.com/office/drawing/2014/main" xmlns="" val="218695031"/>
                    </a:ext>
                  </a:extLst>
                </a:gridCol>
              </a:tblGrid>
              <a:tr h="396044">
                <a:tc>
                  <a:txBody>
                    <a:bodyPr/>
                    <a:lstStyle/>
                    <a:p>
                      <a:endParaRPr lang="fr-FR" sz="1400">
                        <a:latin typeface="Century Gothic"/>
                        <a:cs typeface="Century Gothic"/>
                      </a:endParaRPr>
                    </a:p>
                  </a:txBody>
                  <a:tcPr/>
                </a:tc>
                <a:tc>
                  <a:txBody>
                    <a:bodyPr/>
                    <a:lstStyle/>
                    <a:p>
                      <a:pPr algn="ctr"/>
                      <a:r>
                        <a:rPr lang="fr-FR" sz="1400" dirty="0">
                          <a:latin typeface="Century Gothic"/>
                          <a:cs typeface="Century Gothic"/>
                        </a:rPr>
                        <a:t>Consommation </a:t>
                      </a:r>
                    </a:p>
                    <a:p>
                      <a:pPr algn="ctr"/>
                      <a:r>
                        <a:rPr lang="fr-FR" sz="1400" dirty="0">
                          <a:latin typeface="Century Gothic"/>
                          <a:cs typeface="Century Gothic"/>
                        </a:rPr>
                        <a:t>THEORIQUE</a:t>
                      </a:r>
                    </a:p>
                  </a:txBody>
                  <a:tcPr/>
                </a:tc>
                <a:tc>
                  <a:txBody>
                    <a:bodyPr/>
                    <a:lstStyle/>
                    <a:p>
                      <a:pPr algn="ctr"/>
                      <a:r>
                        <a:rPr lang="fr-FR" sz="1400" dirty="0">
                          <a:latin typeface="Century Gothic"/>
                          <a:cs typeface="Century Gothic"/>
                        </a:rPr>
                        <a:t>Consommation</a:t>
                      </a:r>
                      <a:br>
                        <a:rPr lang="fr-FR" sz="1400" dirty="0">
                          <a:latin typeface="Century Gothic"/>
                          <a:cs typeface="Century Gothic"/>
                        </a:rPr>
                      </a:br>
                      <a:r>
                        <a:rPr lang="fr-FR" sz="1400" dirty="0">
                          <a:latin typeface="Century Gothic"/>
                          <a:cs typeface="Century Gothic"/>
                        </a:rPr>
                        <a:t>REELLE</a:t>
                      </a:r>
                    </a:p>
                  </a:txBody>
                  <a:tcPr/>
                </a:tc>
                <a:extLst>
                  <a:ext uri="{0D108BD9-81ED-4DB2-BD59-A6C34878D82A}">
                    <a16:rowId xmlns:a16="http://schemas.microsoft.com/office/drawing/2014/main" xmlns="" val="10000"/>
                  </a:ext>
                </a:extLst>
              </a:tr>
              <a:tr h="396044">
                <a:tc>
                  <a:txBody>
                    <a:bodyPr/>
                    <a:lstStyle/>
                    <a:p>
                      <a:r>
                        <a:rPr lang="fr-FR" sz="1400" dirty="0">
                          <a:latin typeface="Century Gothic"/>
                          <a:cs typeface="Century Gothic"/>
                        </a:rPr>
                        <a:t/>
                      </a:r>
                      <a:br>
                        <a:rPr lang="fr-FR" sz="1400" dirty="0">
                          <a:latin typeface="Century Gothic"/>
                          <a:cs typeface="Century Gothic"/>
                        </a:rPr>
                      </a:br>
                      <a:r>
                        <a:rPr lang="fr-FR" sz="1400" dirty="0">
                          <a:latin typeface="Century Gothic"/>
                          <a:cs typeface="Century Gothic"/>
                        </a:rPr>
                        <a:t>50 m3/</a:t>
                      </a:r>
                      <a:r>
                        <a:rPr lang="fr-FR" sz="1400" dirty="0" err="1">
                          <a:latin typeface="Century Gothic"/>
                          <a:cs typeface="Century Gothic"/>
                        </a:rPr>
                        <a:t>pers.an</a:t>
                      </a:r>
                      <a:r>
                        <a:rPr lang="fr-FR" sz="1400" dirty="0">
                          <a:latin typeface="Century Gothic"/>
                          <a:cs typeface="Century Gothic"/>
                        </a:rPr>
                        <a:t> + 30 m3/pers en plus</a:t>
                      </a:r>
                    </a:p>
                    <a:p>
                      <a:r>
                        <a:rPr lang="fr-FR" sz="1400" dirty="0">
                          <a:latin typeface="Century Gothic"/>
                          <a:cs typeface="Century Gothic"/>
                        </a:rPr>
                        <a:t>Prix du m3 : 2,62</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dirty="0">
                          <a:latin typeface="Century Gothic"/>
                          <a:cs typeface="Century Gothic"/>
                        </a:rPr>
                        <a:t>80 m3/an </a:t>
                      </a:r>
                      <a:br>
                        <a:rPr lang="fr-FR" sz="1400" dirty="0">
                          <a:latin typeface="Century Gothic"/>
                          <a:cs typeface="Century Gothic"/>
                        </a:rPr>
                      </a:br>
                      <a:r>
                        <a:rPr lang="fr-FR" sz="1400" b="1" dirty="0">
                          <a:latin typeface="Century Gothic"/>
                          <a:cs typeface="Century Gothic"/>
                        </a:rPr>
                        <a:t>210 €/an</a:t>
                      </a:r>
                    </a:p>
                    <a:p>
                      <a:pPr algn="ctr"/>
                      <a:endParaRPr lang="fr-FR" sz="1400" dirty="0">
                        <a:latin typeface="Century Gothic"/>
                        <a:cs typeface="Century Gothic"/>
                      </a:endParaRPr>
                    </a:p>
                  </a:txBody>
                  <a:tcPr/>
                </a:tc>
                <a:tc>
                  <a:txBody>
                    <a:bodyPr/>
                    <a:lstStyle/>
                    <a:p>
                      <a:pPr algn="ctr"/>
                      <a:r>
                        <a:rPr lang="fr-FR" sz="1400" dirty="0">
                          <a:latin typeface="Century Gothic"/>
                          <a:cs typeface="Century Gothic"/>
                        </a:rPr>
                        <a:t>65 m3/an</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Century Gothic"/>
                          <a:cs typeface="Century Gothic"/>
                        </a:rPr>
                        <a:t>170 €/an</a:t>
                      </a:r>
                    </a:p>
                    <a:p>
                      <a:pPr algn="ctr"/>
                      <a:endParaRPr lang="fr-FR" sz="1400" dirty="0">
                        <a:latin typeface="Century Gothic"/>
                        <a:cs typeface="Century Gothic"/>
                      </a:endParaRPr>
                    </a:p>
                  </a:txBody>
                  <a:tcPr/>
                </a:tc>
                <a:extLst>
                  <a:ext uri="{0D108BD9-81ED-4DB2-BD59-A6C34878D82A}">
                    <a16:rowId xmlns:a16="http://schemas.microsoft.com/office/drawing/2014/main" xmlns="" val="10001"/>
                  </a:ext>
                </a:extLst>
              </a:tr>
              <a:tr h="39604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latin typeface="Century Gothic"/>
                          <a:cs typeface="Century Gothic"/>
                        </a:rPr>
                        <a:t>Consommation  + abonnement </a:t>
                      </a:r>
                      <a:br>
                        <a:rPr lang="fr-FR" sz="1400" dirty="0">
                          <a:latin typeface="Century Gothic"/>
                          <a:cs typeface="Century Gothic"/>
                        </a:rPr>
                      </a:br>
                      <a:r>
                        <a:rPr lang="fr-FR" sz="1400" dirty="0">
                          <a:latin typeface="Century Gothic"/>
                          <a:cs typeface="Century Gothic"/>
                        </a:rPr>
                        <a:t>Coût annuel de l’abonnement : 80 €</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800" b="1" dirty="0">
                          <a:latin typeface="Century Gothic"/>
                          <a:cs typeface="Century Gothic"/>
                        </a:rPr>
                        <a:t>290 € /an</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800" b="1" dirty="0">
                          <a:latin typeface="Century Gothic"/>
                          <a:cs typeface="Century Gothic"/>
                        </a:rPr>
                        <a:t>250 €/an</a:t>
                      </a:r>
                    </a:p>
                  </a:txBody>
                  <a:tcPr/>
                </a:tc>
                <a:extLst>
                  <a:ext uri="{0D108BD9-81ED-4DB2-BD59-A6C34878D82A}">
                    <a16:rowId xmlns:a16="http://schemas.microsoft.com/office/drawing/2014/main" xmlns="" val="3059057813"/>
                  </a:ext>
                </a:extLst>
              </a:tr>
            </a:tbl>
          </a:graphicData>
        </a:graphic>
      </p:graphicFrame>
      <p:sp>
        <p:nvSpPr>
          <p:cNvPr id="9" name="Rectangle 8">
            <a:extLst>
              <a:ext uri="{FF2B5EF4-FFF2-40B4-BE49-F238E27FC236}">
                <a16:creationId xmlns:a16="http://schemas.microsoft.com/office/drawing/2014/main" xmlns="" id="{03AF2B5F-76C5-8843-88B9-12555A309220}"/>
              </a:ext>
            </a:extLst>
          </p:cNvPr>
          <p:cNvSpPr/>
          <p:nvPr/>
        </p:nvSpPr>
        <p:spPr>
          <a:xfrm>
            <a:off x="3086999" y="4827885"/>
            <a:ext cx="5832648" cy="1384995"/>
          </a:xfrm>
          <a:prstGeom prst="rect">
            <a:avLst/>
          </a:prstGeom>
        </p:spPr>
        <p:txBody>
          <a:bodyPr wrap="square">
            <a:spAutoFit/>
          </a:bodyPr>
          <a:lstStyle/>
          <a:p>
            <a:pPr>
              <a:spcBef>
                <a:spcPts val="0"/>
              </a:spcBef>
              <a:buClr>
                <a:srgbClr val="B5D040"/>
              </a:buClr>
            </a:pPr>
            <a:r>
              <a:rPr lang="fr-FR" sz="2000" b="1" i="1">
                <a:solidFill>
                  <a:schemeClr val="tx1"/>
                </a:solidFill>
                <a:latin typeface="Chalkboard"/>
                <a:cs typeface="Chalkboard"/>
              </a:rPr>
              <a:t>-18%  soit -40 € </a:t>
            </a:r>
          </a:p>
          <a:p>
            <a:pPr>
              <a:spcBef>
                <a:spcPts val="0"/>
              </a:spcBef>
              <a:buClr>
                <a:srgbClr val="B5D040"/>
              </a:buClr>
            </a:pPr>
            <a:r>
              <a:rPr lang="fr-FR" sz="1600" i="1">
                <a:solidFill>
                  <a:schemeClr val="tx1"/>
                </a:solidFill>
                <a:latin typeface="Chalkboard"/>
                <a:cs typeface="Chalkboard"/>
              </a:rPr>
              <a:t>80 m3 – 65 m3 = 15 m3</a:t>
            </a:r>
          </a:p>
          <a:p>
            <a:pPr>
              <a:spcBef>
                <a:spcPts val="0"/>
              </a:spcBef>
              <a:buClr>
                <a:srgbClr val="B5D040"/>
              </a:buClr>
            </a:pPr>
            <a:r>
              <a:rPr lang="fr-FR" sz="1600" i="1">
                <a:solidFill>
                  <a:schemeClr val="tx1"/>
                </a:solidFill>
                <a:latin typeface="Chalkboard"/>
                <a:cs typeface="Chalkboard"/>
              </a:rPr>
              <a:t>80 m3 x X % = 15 m3</a:t>
            </a:r>
          </a:p>
          <a:p>
            <a:pPr>
              <a:spcBef>
                <a:spcPts val="0"/>
              </a:spcBef>
              <a:buClr>
                <a:srgbClr val="B5D040"/>
              </a:buClr>
            </a:pPr>
            <a:r>
              <a:rPr lang="fr-FR" sz="1600" i="1">
                <a:solidFill>
                  <a:schemeClr val="tx1"/>
                </a:solidFill>
                <a:latin typeface="Chalkboard"/>
                <a:cs typeface="Chalkboard"/>
              </a:rPr>
              <a:t>X% = 15 m3/ 80 m3</a:t>
            </a:r>
          </a:p>
          <a:p>
            <a:pPr>
              <a:spcBef>
                <a:spcPts val="0"/>
              </a:spcBef>
              <a:buClr>
                <a:srgbClr val="B5D040"/>
              </a:buClr>
            </a:pPr>
            <a:endParaRPr lang="fr-FR" sz="1600" i="1">
              <a:solidFill>
                <a:schemeClr val="tx1"/>
              </a:solidFill>
              <a:latin typeface="Chalkboard"/>
              <a:cs typeface="Chalkboard"/>
            </a:endParaRPr>
          </a:p>
        </p:txBody>
      </p:sp>
      <p:sp>
        <p:nvSpPr>
          <p:cNvPr id="10" name="Text Box 1">
            <a:extLst>
              <a:ext uri="{FF2B5EF4-FFF2-40B4-BE49-F238E27FC236}">
                <a16:creationId xmlns:a16="http://schemas.microsoft.com/office/drawing/2014/main" xmlns="" id="{883FA50B-E88C-7643-9CCD-485DE02A7A06}"/>
              </a:ext>
            </a:extLst>
          </p:cNvPr>
          <p:cNvSpPr txBox="1">
            <a:spLocks noChangeArrowheads="1"/>
          </p:cNvSpPr>
          <p:nvPr/>
        </p:nvSpPr>
        <p:spPr bwMode="auto">
          <a:xfrm>
            <a:off x="611560" y="-14436"/>
            <a:ext cx="853244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L’exercice : EAU</a:t>
            </a:r>
          </a:p>
          <a:p>
            <a:pPr>
              <a:buClrTx/>
              <a:buFontTx/>
              <a:buNone/>
            </a:pPr>
            <a:r>
              <a:rPr lang="fr-FR" b="1">
                <a:solidFill>
                  <a:srgbClr val="FF0000"/>
                </a:solidFill>
                <a:effectLst>
                  <a:outerShdw blurRad="38100" dist="38100" dir="2700000" algn="tl">
                    <a:srgbClr val="DDDDDD"/>
                  </a:outerShdw>
                </a:effectLst>
                <a:latin typeface="Century Gothic" charset="0"/>
              </a:rPr>
              <a:t>Consommation THEORIQUE //REELLE</a:t>
            </a:r>
          </a:p>
        </p:txBody>
      </p:sp>
    </p:spTree>
    <p:extLst>
      <p:ext uri="{BB962C8B-B14F-4D97-AF65-F5344CB8AC3E}">
        <p14:creationId xmlns:p14="http://schemas.microsoft.com/office/powerpoint/2010/main" val="33326141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2F9A5648-B596-C640-B495-5D9F694734BC}" type="slidenum">
              <a:rPr lang="fr-FR" smtClean="0"/>
              <a:pPr/>
              <a:t>84</a:t>
            </a:fld>
            <a:endParaRPr lang="fr-FR"/>
          </a:p>
        </p:txBody>
      </p:sp>
      <p:sp>
        <p:nvSpPr>
          <p:cNvPr id="3" name="Espace réservé du numéro de diapositive 1"/>
          <p:cNvSpPr txBox="1">
            <a:spLocks/>
          </p:cNvSpPr>
          <p:nvPr/>
        </p:nvSpPr>
        <p:spPr>
          <a:xfrm>
            <a:off x="8532440" y="6492875"/>
            <a:ext cx="635000" cy="365125"/>
          </a:xfrm>
          <a:prstGeom prst="rect">
            <a:avLst/>
          </a:prstGeom>
        </p:spPr>
        <p:txBody>
          <a:bodyPr vert="horz" lIns="91440" tIns="45720" rIns="91440" bIns="45720" rtlCol="0" anchor="ctr"/>
          <a:lstStyle>
            <a:defPPr>
              <a:defRPr lang="en-GB"/>
            </a:defPPr>
            <a:lvl1pPr algn="r" defTabSz="449263" rtl="0" fontAlgn="base">
              <a:spcBef>
                <a:spcPct val="0"/>
              </a:spcBef>
              <a:spcAft>
                <a:spcPct val="0"/>
              </a:spcAft>
              <a:buClr>
                <a:srgbClr val="000000"/>
              </a:buClr>
              <a:buSzPct val="100000"/>
              <a:buFont typeface="Times New Roman" charset="0"/>
              <a:defRPr sz="1200" kern="1200">
                <a:solidFill>
                  <a:srgbClr val="000000"/>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a:lstStyle>
          <a:p>
            <a:fld id="{2F9A5648-B596-C640-B495-5D9F694734BC}" type="slidenum">
              <a:rPr lang="fr-FR" smtClean="0"/>
              <a:pPr/>
              <a:t>84</a:t>
            </a:fld>
            <a:endParaRPr lang="fr-FR"/>
          </a:p>
        </p:txBody>
      </p:sp>
      <p:sp>
        <p:nvSpPr>
          <p:cNvPr id="8" name="Text Box 1"/>
          <p:cNvSpPr txBox="1">
            <a:spLocks noChangeArrowheads="1"/>
          </p:cNvSpPr>
          <p:nvPr/>
        </p:nvSpPr>
        <p:spPr bwMode="auto">
          <a:xfrm>
            <a:off x="611560" y="-14436"/>
            <a:ext cx="853244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Exercice </a:t>
            </a:r>
          </a:p>
          <a:p>
            <a:pPr>
              <a:buClrTx/>
              <a:buFontTx/>
              <a:buNone/>
            </a:pPr>
            <a:r>
              <a:rPr lang="fr-FR" b="1">
                <a:solidFill>
                  <a:srgbClr val="FF0000"/>
                </a:solidFill>
                <a:effectLst>
                  <a:outerShdw blurRad="38100" dist="38100" dir="2700000" algn="tl">
                    <a:srgbClr val="DDDDDD"/>
                  </a:outerShdw>
                </a:effectLst>
                <a:latin typeface="Century Gothic" charset="0"/>
              </a:rPr>
              <a:t>Synthèse et interprétations</a:t>
            </a:r>
          </a:p>
        </p:txBody>
      </p:sp>
      <p:graphicFrame>
        <p:nvGraphicFramePr>
          <p:cNvPr id="9" name="Tableau 8">
            <a:extLst>
              <a:ext uri="{FF2B5EF4-FFF2-40B4-BE49-F238E27FC236}">
                <a16:creationId xmlns:a16="http://schemas.microsoft.com/office/drawing/2014/main" xmlns="" id="{0F487160-BE51-364B-AF32-5DA352411463}"/>
              </a:ext>
            </a:extLst>
          </p:cNvPr>
          <p:cNvGraphicFramePr>
            <a:graphicFrameLocks noGrp="1"/>
          </p:cNvGraphicFramePr>
          <p:nvPr>
            <p:extLst>
              <p:ext uri="{D42A27DB-BD31-4B8C-83A1-F6EECF244321}">
                <p14:modId xmlns:p14="http://schemas.microsoft.com/office/powerpoint/2010/main" val="2109732495"/>
              </p:ext>
            </p:extLst>
          </p:nvPr>
        </p:nvGraphicFramePr>
        <p:xfrm>
          <a:off x="467544" y="1340768"/>
          <a:ext cx="7920880" cy="4206240"/>
        </p:xfrm>
        <a:graphic>
          <a:graphicData uri="http://schemas.openxmlformats.org/drawingml/2006/table">
            <a:tbl>
              <a:tblPr firstRow="1" bandRow="1">
                <a:tableStyleId>{284E427A-3D55-4303-BF80-6455036E1DE7}</a:tableStyleId>
              </a:tblPr>
              <a:tblGrid>
                <a:gridCol w="1621551">
                  <a:extLst>
                    <a:ext uri="{9D8B030D-6E8A-4147-A177-3AD203B41FA5}">
                      <a16:colId xmlns:a16="http://schemas.microsoft.com/office/drawing/2014/main" xmlns="" val="20000"/>
                    </a:ext>
                  </a:extLst>
                </a:gridCol>
                <a:gridCol w="2375112">
                  <a:extLst>
                    <a:ext uri="{9D8B030D-6E8A-4147-A177-3AD203B41FA5}">
                      <a16:colId xmlns:a16="http://schemas.microsoft.com/office/drawing/2014/main" xmlns="" val="20001"/>
                    </a:ext>
                  </a:extLst>
                </a:gridCol>
                <a:gridCol w="3924217">
                  <a:extLst>
                    <a:ext uri="{9D8B030D-6E8A-4147-A177-3AD203B41FA5}">
                      <a16:colId xmlns:a16="http://schemas.microsoft.com/office/drawing/2014/main" xmlns="" val="218695031"/>
                    </a:ext>
                  </a:extLst>
                </a:gridCol>
              </a:tblGrid>
              <a:tr h="396044">
                <a:tc>
                  <a:txBody>
                    <a:bodyPr/>
                    <a:lstStyle/>
                    <a:p>
                      <a:endParaRPr lang="fr-FR" sz="1400">
                        <a:latin typeface="Century Gothic"/>
                        <a:cs typeface="Century Gothic"/>
                      </a:endParaRPr>
                    </a:p>
                  </a:txBody>
                  <a:tcPr/>
                </a:tc>
                <a:tc>
                  <a:txBody>
                    <a:bodyPr/>
                    <a:lstStyle/>
                    <a:p>
                      <a:pPr algn="ctr"/>
                      <a:r>
                        <a:rPr lang="fr-FR" sz="1400">
                          <a:latin typeface="Century Gothic"/>
                          <a:cs typeface="Century Gothic"/>
                        </a:rPr>
                        <a:t>Consommation théorique</a:t>
                      </a:r>
                    </a:p>
                  </a:txBody>
                  <a:tcPr/>
                </a:tc>
                <a:tc>
                  <a:txBody>
                    <a:bodyPr/>
                    <a:lstStyle/>
                    <a:p>
                      <a:pPr algn="ctr"/>
                      <a:r>
                        <a:rPr lang="fr-FR" sz="1400">
                          <a:latin typeface="Century Gothic"/>
                          <a:cs typeface="Century Gothic"/>
                        </a:rPr>
                        <a:t>Consommation</a:t>
                      </a:r>
                      <a:br>
                        <a:rPr lang="fr-FR" sz="1400">
                          <a:latin typeface="Century Gothic"/>
                          <a:cs typeface="Century Gothic"/>
                        </a:rPr>
                      </a:br>
                      <a:r>
                        <a:rPr lang="fr-FR" sz="1400">
                          <a:latin typeface="Century Gothic"/>
                          <a:cs typeface="Century Gothic"/>
                        </a:rPr>
                        <a:t>réelle</a:t>
                      </a:r>
                    </a:p>
                  </a:txBody>
                  <a:tcPr/>
                </a:tc>
                <a:extLst>
                  <a:ext uri="{0D108BD9-81ED-4DB2-BD59-A6C34878D82A}">
                    <a16:rowId xmlns:a16="http://schemas.microsoft.com/office/drawing/2014/main" xmlns="" val="10000"/>
                  </a:ext>
                </a:extLst>
              </a:tr>
              <a:tr h="39604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b="1" dirty="0">
                          <a:latin typeface="Century Gothic"/>
                          <a:cs typeface="Century Gothic"/>
                        </a:rPr>
                        <a:t>Gaz naturel</a:t>
                      </a:r>
                      <a:r>
                        <a:rPr lang="fr-FR" sz="1400" dirty="0">
                          <a:latin typeface="Century Gothic"/>
                          <a:cs typeface="Century Gothic"/>
                        </a:rPr>
                        <a:t/>
                      </a:r>
                      <a:br>
                        <a:rPr lang="fr-FR" sz="1400" dirty="0">
                          <a:latin typeface="Century Gothic"/>
                          <a:cs typeface="Century Gothic"/>
                        </a:rPr>
                      </a:br>
                      <a:endParaRPr lang="fr-FR" sz="1400" dirty="0">
                        <a:latin typeface="Century Gothic"/>
                        <a:cs typeface="Century Gothic"/>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a:latin typeface="Century Gothic"/>
                          <a:cs typeface="Century Gothic"/>
                        </a:rPr>
                        <a:t>6 060 kWh/an</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a:latin typeface="Century Gothic"/>
                          <a:cs typeface="Century Gothic"/>
                        </a:rPr>
                        <a:t>616 € /an</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Century Gothic"/>
                          <a:cs typeface="Century Gothic"/>
                        </a:rPr>
                        <a:t>6 889 kWh/an </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800" b="1" dirty="0">
                          <a:solidFill>
                            <a:srgbClr val="FF0000"/>
                          </a:solidFill>
                          <a:latin typeface="Century Gothic"/>
                          <a:cs typeface="Century Gothic"/>
                        </a:rPr>
                        <a:t>+ 13%</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Century Gothic"/>
                          <a:cs typeface="Century Gothic"/>
                        </a:rPr>
                        <a:t>666 €/an</a:t>
                      </a:r>
                    </a:p>
                  </a:txBody>
                  <a:tcPr/>
                </a:tc>
                <a:extLst>
                  <a:ext uri="{0D108BD9-81ED-4DB2-BD59-A6C34878D82A}">
                    <a16:rowId xmlns:a16="http://schemas.microsoft.com/office/drawing/2014/main" xmlns="" val="3603755384"/>
                  </a:ext>
                </a:extLst>
              </a:tr>
              <a:tr h="39604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b="1" dirty="0">
                          <a:latin typeface="Century Gothic"/>
                          <a:cs typeface="Century Gothic"/>
                        </a:rPr>
                        <a:t>Electricité </a:t>
                      </a:r>
                      <a:r>
                        <a:rPr lang="fr-FR" sz="1400" dirty="0">
                          <a:latin typeface="Century Gothic"/>
                          <a:cs typeface="Century Gothic"/>
                        </a:rPr>
                        <a:t/>
                      </a:r>
                      <a:br>
                        <a:rPr lang="fr-FR" sz="1400" dirty="0">
                          <a:latin typeface="Century Gothic"/>
                          <a:cs typeface="Century Gothic"/>
                        </a:rPr>
                      </a:br>
                      <a:endParaRPr lang="fr-FR" sz="1400" dirty="0">
                        <a:latin typeface="Century Gothic"/>
                        <a:cs typeface="Century Gothic"/>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a:latin typeface="Century Gothic"/>
                          <a:cs typeface="Century Gothic"/>
                        </a:rPr>
                        <a:t> 1 500 kWh/an</a:t>
                      </a:r>
                      <a:br>
                        <a:rPr lang="fr-FR" sz="1400" b="1">
                          <a:latin typeface="Century Gothic"/>
                          <a:cs typeface="Century Gothic"/>
                        </a:rPr>
                      </a:br>
                      <a:r>
                        <a:rPr lang="fr-FR" sz="1400" b="1">
                          <a:latin typeface="Century Gothic"/>
                          <a:cs typeface="Century Gothic"/>
                        </a:rPr>
                        <a:t>327 €/an</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800" b="1" dirty="0">
                          <a:latin typeface="Century Gothic"/>
                          <a:cs typeface="Century Gothic"/>
                        </a:rPr>
                        <a:t>5 843 kWh/an </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800" b="1" dirty="0">
                          <a:solidFill>
                            <a:srgbClr val="FF0000"/>
                          </a:solidFill>
                          <a:latin typeface="Century Gothic"/>
                          <a:cs typeface="Century Gothic"/>
                        </a:rPr>
                        <a:t>+ 298%</a:t>
                      </a:r>
                      <a:r>
                        <a:rPr lang="fr-FR" sz="1400" b="1" dirty="0">
                          <a:latin typeface="Century Gothic"/>
                          <a:cs typeface="Century Gothic"/>
                        </a:rPr>
                        <a:t/>
                      </a:r>
                      <a:br>
                        <a:rPr lang="fr-FR" sz="1400" b="1" dirty="0">
                          <a:latin typeface="Century Gothic"/>
                          <a:cs typeface="Century Gothic"/>
                        </a:rPr>
                      </a:br>
                      <a:r>
                        <a:rPr lang="fr-FR" sz="1400" b="1" dirty="0">
                          <a:latin typeface="Century Gothic"/>
                          <a:cs typeface="Century Gothic"/>
                        </a:rPr>
                        <a:t>957 €/an</a:t>
                      </a:r>
                    </a:p>
                  </a:txBody>
                  <a:tcPr/>
                </a:tc>
                <a:extLst>
                  <a:ext uri="{0D108BD9-81ED-4DB2-BD59-A6C34878D82A}">
                    <a16:rowId xmlns:a16="http://schemas.microsoft.com/office/drawing/2014/main" xmlns="" val="3059057813"/>
                  </a:ext>
                </a:extLst>
              </a:tr>
              <a:tr h="39604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b="1" dirty="0">
                          <a:latin typeface="Century Gothic"/>
                          <a:cs typeface="Century Gothic"/>
                        </a:rPr>
                        <a:t>Eau</a:t>
                      </a:r>
                      <a:r>
                        <a:rPr lang="fr-FR" sz="1400" dirty="0">
                          <a:latin typeface="Century Gothic"/>
                          <a:cs typeface="Century Gothic"/>
                        </a:rPr>
                        <a:t/>
                      </a:r>
                      <a:br>
                        <a:rPr lang="fr-FR" sz="1400" dirty="0">
                          <a:latin typeface="Century Gothic"/>
                          <a:cs typeface="Century Gothic"/>
                        </a:rPr>
                      </a:br>
                      <a:endParaRPr lang="fr-FR" sz="1400" dirty="0">
                        <a:latin typeface="Century Gothic"/>
                        <a:cs typeface="Century Gothic"/>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a:latin typeface="Century Gothic"/>
                          <a:cs typeface="Century Gothic"/>
                        </a:rPr>
                        <a:t>80 m3/an</a:t>
                      </a:r>
                      <a:br>
                        <a:rPr lang="fr-FR" sz="1400" b="1">
                          <a:latin typeface="Century Gothic"/>
                          <a:cs typeface="Century Gothic"/>
                        </a:rPr>
                      </a:br>
                      <a:r>
                        <a:rPr lang="fr-FR" sz="1400" b="1">
                          <a:latin typeface="Century Gothic"/>
                          <a:cs typeface="Century Gothic"/>
                        </a:rPr>
                        <a:t>290 €</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Century Gothic"/>
                          <a:cs typeface="Century Gothic"/>
                        </a:rPr>
                        <a:t>65 m3/an </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800" b="1" dirty="0">
                          <a:solidFill>
                            <a:schemeClr val="accent1">
                              <a:lumMod val="50000"/>
                            </a:schemeClr>
                          </a:solidFill>
                          <a:latin typeface="Century Gothic"/>
                          <a:cs typeface="Century Gothic"/>
                        </a:rPr>
                        <a:t>-18%</a:t>
                      </a:r>
                      <a:r>
                        <a:rPr lang="fr-FR" sz="1400" b="1" dirty="0">
                          <a:latin typeface="Century Gothic"/>
                          <a:cs typeface="Century Gothic"/>
                        </a:rPr>
                        <a:t/>
                      </a:r>
                      <a:br>
                        <a:rPr lang="fr-FR" sz="1400" b="1" dirty="0">
                          <a:latin typeface="Century Gothic"/>
                          <a:cs typeface="Century Gothic"/>
                        </a:rPr>
                      </a:br>
                      <a:r>
                        <a:rPr lang="fr-FR" sz="1400" b="1" dirty="0">
                          <a:latin typeface="Century Gothic"/>
                          <a:cs typeface="Century Gothic"/>
                        </a:rPr>
                        <a:t>250 €</a:t>
                      </a:r>
                    </a:p>
                  </a:txBody>
                  <a:tcPr/>
                </a:tc>
                <a:extLst>
                  <a:ext uri="{0D108BD9-81ED-4DB2-BD59-A6C34878D82A}">
                    <a16:rowId xmlns:a16="http://schemas.microsoft.com/office/drawing/2014/main" xmlns="" val="434040912"/>
                  </a:ext>
                </a:extLst>
              </a:tr>
              <a:tr h="39604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b="1" dirty="0">
                          <a:latin typeface="Century Gothic"/>
                          <a:cs typeface="Century Gothic"/>
                        </a:rPr>
                        <a:t>TOTAL €/an</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800" b="1" dirty="0">
                          <a:latin typeface="Century Gothic"/>
                          <a:cs typeface="Century Gothic"/>
                        </a:rPr>
                        <a:t>1 233€/an</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800" b="1" dirty="0">
                          <a:latin typeface="Century Gothic"/>
                          <a:cs typeface="Century Gothic"/>
                        </a:rPr>
                        <a:t>1873 € </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800" b="1" dirty="0">
                          <a:solidFill>
                            <a:srgbClr val="FF0000"/>
                          </a:solidFill>
                          <a:latin typeface="Century Gothic"/>
                          <a:cs typeface="Century Gothic"/>
                        </a:rPr>
                        <a:t>+ 640 €</a:t>
                      </a:r>
                    </a:p>
                  </a:txBody>
                  <a:tcPr/>
                </a:tc>
                <a:extLst>
                  <a:ext uri="{0D108BD9-81ED-4DB2-BD59-A6C34878D82A}">
                    <a16:rowId xmlns:a16="http://schemas.microsoft.com/office/drawing/2014/main" xmlns="" val="3380448796"/>
                  </a:ext>
                </a:extLst>
              </a:tr>
            </a:tbl>
          </a:graphicData>
        </a:graphic>
      </p:graphicFrame>
      <p:sp>
        <p:nvSpPr>
          <p:cNvPr id="4" name="ZoneTexte 3">
            <a:extLst>
              <a:ext uri="{FF2B5EF4-FFF2-40B4-BE49-F238E27FC236}">
                <a16:creationId xmlns:a16="http://schemas.microsoft.com/office/drawing/2014/main" xmlns="" id="{31D8580D-24D3-0F4B-9310-4C0BD2AA5656}"/>
              </a:ext>
            </a:extLst>
          </p:cNvPr>
          <p:cNvSpPr txBox="1"/>
          <p:nvPr/>
        </p:nvSpPr>
        <p:spPr>
          <a:xfrm>
            <a:off x="2038035" y="5759212"/>
            <a:ext cx="4779898" cy="646331"/>
          </a:xfrm>
          <a:prstGeom prst="rect">
            <a:avLst/>
          </a:prstGeom>
          <a:noFill/>
        </p:spPr>
        <p:txBody>
          <a:bodyPr wrap="none" rtlCol="0">
            <a:spAutoFit/>
          </a:bodyPr>
          <a:lstStyle/>
          <a:p>
            <a:pPr algn="ctr"/>
            <a:r>
              <a:rPr lang="fr-FR" sz="1800" i="1" dirty="0">
                <a:solidFill>
                  <a:schemeClr val="tx1"/>
                </a:solidFill>
                <a:latin typeface="Chalkboard" panose="03050602040202020205" pitchFamily="66" charset="77"/>
              </a:rPr>
              <a:t>Quelles déductions ? </a:t>
            </a:r>
            <a:br>
              <a:rPr lang="fr-FR" sz="1800" i="1" dirty="0">
                <a:solidFill>
                  <a:schemeClr val="tx1"/>
                </a:solidFill>
                <a:latin typeface="Chalkboard" panose="03050602040202020205" pitchFamily="66" charset="77"/>
              </a:rPr>
            </a:br>
            <a:r>
              <a:rPr lang="fr-FR" sz="1800" i="1" dirty="0">
                <a:solidFill>
                  <a:schemeClr val="tx1"/>
                </a:solidFill>
                <a:latin typeface="Chalkboard" panose="03050602040202020205" pitchFamily="66" charset="77"/>
              </a:rPr>
              <a:t>Equipements ……. et/ou comportements ……..</a:t>
            </a:r>
          </a:p>
        </p:txBody>
      </p:sp>
    </p:spTree>
    <p:extLst>
      <p:ext uri="{BB962C8B-B14F-4D97-AF65-F5344CB8AC3E}">
        <p14:creationId xmlns:p14="http://schemas.microsoft.com/office/powerpoint/2010/main" val="42236554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2F9A5648-B596-C640-B495-5D9F694734BC}" type="slidenum">
              <a:rPr lang="fr-FR" smtClean="0"/>
              <a:pPr/>
              <a:t>85</a:t>
            </a:fld>
            <a:endParaRPr lang="fr-FR"/>
          </a:p>
        </p:txBody>
      </p:sp>
      <p:sp>
        <p:nvSpPr>
          <p:cNvPr id="3" name="Espace réservé du numéro de diapositive 1"/>
          <p:cNvSpPr txBox="1">
            <a:spLocks/>
          </p:cNvSpPr>
          <p:nvPr/>
        </p:nvSpPr>
        <p:spPr>
          <a:xfrm>
            <a:off x="8532440" y="6492875"/>
            <a:ext cx="635000" cy="365125"/>
          </a:xfrm>
          <a:prstGeom prst="rect">
            <a:avLst/>
          </a:prstGeom>
        </p:spPr>
        <p:txBody>
          <a:bodyPr vert="horz" lIns="91440" tIns="45720" rIns="91440" bIns="45720" rtlCol="0" anchor="ctr"/>
          <a:lstStyle>
            <a:defPPr>
              <a:defRPr lang="en-GB"/>
            </a:defPPr>
            <a:lvl1pPr algn="r" defTabSz="449263" rtl="0" fontAlgn="base">
              <a:spcBef>
                <a:spcPct val="0"/>
              </a:spcBef>
              <a:spcAft>
                <a:spcPct val="0"/>
              </a:spcAft>
              <a:buClr>
                <a:srgbClr val="000000"/>
              </a:buClr>
              <a:buSzPct val="100000"/>
              <a:buFont typeface="Times New Roman" charset="0"/>
              <a:defRPr sz="1200" kern="1200">
                <a:solidFill>
                  <a:srgbClr val="000000"/>
                </a:solidFill>
                <a:latin typeface="Arial" charset="0"/>
                <a:ea typeface="ＭＳ Ｐゴシック" charset="0"/>
                <a:cs typeface="ＭＳ Ｐゴシック" charset="0"/>
              </a:defRPr>
            </a:lvl1pPr>
            <a:lvl2pPr marL="742950" indent="-28575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a:lstStyle>
          <a:p>
            <a:fld id="{2F9A5648-B596-C640-B495-5D9F694734BC}" type="slidenum">
              <a:rPr lang="fr-FR" smtClean="0"/>
              <a:pPr/>
              <a:t>85</a:t>
            </a:fld>
            <a:endParaRPr lang="fr-FR"/>
          </a:p>
        </p:txBody>
      </p:sp>
      <p:sp>
        <p:nvSpPr>
          <p:cNvPr id="5" name="Rectangle 4"/>
          <p:cNvSpPr/>
          <p:nvPr/>
        </p:nvSpPr>
        <p:spPr>
          <a:xfrm>
            <a:off x="467544" y="1628800"/>
            <a:ext cx="8280920" cy="3139321"/>
          </a:xfrm>
          <a:prstGeom prst="rect">
            <a:avLst/>
          </a:prstGeom>
        </p:spPr>
        <p:txBody>
          <a:bodyPr wrap="square">
            <a:spAutoFit/>
          </a:bodyPr>
          <a:lstStyle/>
          <a:p>
            <a:pPr>
              <a:spcBef>
                <a:spcPts val="0"/>
              </a:spcBef>
              <a:buClr>
                <a:srgbClr val="B5D040"/>
              </a:buClr>
            </a:pPr>
            <a:r>
              <a:rPr lang="fr-FR" sz="1800" i="1" dirty="0">
                <a:solidFill>
                  <a:schemeClr val="tx1"/>
                </a:solidFill>
                <a:latin typeface="Chalkboard"/>
                <a:cs typeface="Chalkboard"/>
              </a:rPr>
              <a:t>Equipements  </a:t>
            </a:r>
          </a:p>
          <a:p>
            <a:pPr marL="457200" indent="-457200">
              <a:spcBef>
                <a:spcPts val="0"/>
              </a:spcBef>
              <a:buClr>
                <a:srgbClr val="B5D040"/>
              </a:buClr>
              <a:buFont typeface="Wingdings" charset="0"/>
              <a:buChar char="n"/>
            </a:pPr>
            <a:r>
              <a:rPr lang="fr-FR" sz="1600" b="1" dirty="0">
                <a:solidFill>
                  <a:schemeClr val="tx1"/>
                </a:solidFill>
                <a:latin typeface="Century Gothic" charset="0"/>
                <a:cs typeface="Century Gothic" charset="0"/>
              </a:rPr>
              <a:t>Electricité spécifique </a:t>
            </a:r>
            <a:r>
              <a:rPr lang="fr-FR" sz="1600" dirty="0">
                <a:solidFill>
                  <a:schemeClr val="tx1"/>
                </a:solidFill>
                <a:latin typeface="Century Gothic" charset="0"/>
                <a:cs typeface="Century Gothic" charset="0"/>
              </a:rPr>
              <a:t>: Appareils énergivores : sèche linge, réfrigérateur américain, aquarium, lampadaire </a:t>
            </a:r>
            <a:r>
              <a:rPr lang="fr-FR" sz="1600" dirty="0" err="1">
                <a:solidFill>
                  <a:schemeClr val="tx1"/>
                </a:solidFill>
                <a:latin typeface="Century Gothic" charset="0"/>
                <a:cs typeface="Century Gothic" charset="0"/>
              </a:rPr>
              <a:t>hallogène</a:t>
            </a:r>
            <a:r>
              <a:rPr lang="fr-FR" sz="1600" dirty="0">
                <a:solidFill>
                  <a:schemeClr val="tx1"/>
                </a:solidFill>
                <a:latin typeface="Century Gothic" charset="0"/>
                <a:cs typeface="Century Gothic" charset="0"/>
              </a:rPr>
              <a:t> ou ampoules à incandescence.</a:t>
            </a:r>
          </a:p>
          <a:p>
            <a:pPr marL="457200" indent="-457200">
              <a:spcBef>
                <a:spcPts val="0"/>
              </a:spcBef>
              <a:buClr>
                <a:srgbClr val="B5D040"/>
              </a:buClr>
              <a:buFont typeface="Wingdings" charset="0"/>
              <a:buChar char="n"/>
            </a:pPr>
            <a:r>
              <a:rPr lang="fr-FR" sz="1600" dirty="0" err="1">
                <a:solidFill>
                  <a:schemeClr val="tx1"/>
                </a:solidFill>
                <a:latin typeface="Century Gothic" charset="0"/>
                <a:cs typeface="Century Gothic" charset="0"/>
              </a:rPr>
              <a:t>Sur-équipements</a:t>
            </a:r>
            <a:r>
              <a:rPr lang="fr-FR" sz="1600" dirty="0">
                <a:solidFill>
                  <a:schemeClr val="tx1"/>
                </a:solidFill>
                <a:latin typeface="Century Gothic" charset="0"/>
                <a:cs typeface="Century Gothic" charset="0"/>
              </a:rPr>
              <a:t> ? (plusieurs télévisions, </a:t>
            </a:r>
            <a:r>
              <a:rPr lang="fr-FR" sz="1600" dirty="0" err="1">
                <a:solidFill>
                  <a:schemeClr val="tx1"/>
                </a:solidFill>
                <a:latin typeface="Century Gothic" charset="0"/>
                <a:cs typeface="Century Gothic" charset="0"/>
              </a:rPr>
              <a:t>etc</a:t>
            </a:r>
            <a:r>
              <a:rPr lang="fr-FR" sz="1600" dirty="0">
                <a:solidFill>
                  <a:schemeClr val="tx1"/>
                </a:solidFill>
                <a:latin typeface="Century Gothic" charset="0"/>
                <a:cs typeface="Century Gothic" charset="0"/>
              </a:rPr>
              <a:t>)</a:t>
            </a:r>
            <a:endParaRPr lang="fr-FR" sz="1800" dirty="0">
              <a:solidFill>
                <a:schemeClr val="tx1"/>
              </a:solidFill>
              <a:latin typeface="Chalkboard"/>
              <a:cs typeface="Chalkboard"/>
            </a:endParaRPr>
          </a:p>
          <a:p>
            <a:pPr>
              <a:spcBef>
                <a:spcPts val="0"/>
              </a:spcBef>
              <a:buClr>
                <a:srgbClr val="B5D040"/>
              </a:buClr>
            </a:pPr>
            <a:endParaRPr lang="fr-FR" sz="1800" i="1" dirty="0">
              <a:solidFill>
                <a:schemeClr val="tx1"/>
              </a:solidFill>
              <a:latin typeface="Chalkboard"/>
              <a:cs typeface="Chalkboard"/>
            </a:endParaRPr>
          </a:p>
          <a:p>
            <a:pPr>
              <a:spcBef>
                <a:spcPts val="0"/>
              </a:spcBef>
              <a:buClr>
                <a:srgbClr val="B5D040"/>
              </a:buClr>
            </a:pPr>
            <a:r>
              <a:rPr lang="fr-FR" sz="1800" i="1" dirty="0">
                <a:solidFill>
                  <a:schemeClr val="tx1"/>
                </a:solidFill>
                <a:latin typeface="Chalkboard"/>
                <a:cs typeface="Chalkboard"/>
              </a:rPr>
              <a:t>Comportements</a:t>
            </a:r>
          </a:p>
          <a:p>
            <a:pPr marL="457200" indent="-457200">
              <a:spcBef>
                <a:spcPts val="0"/>
              </a:spcBef>
              <a:buClr>
                <a:srgbClr val="B5D040"/>
              </a:buClr>
              <a:buFont typeface="Wingdings" charset="0"/>
              <a:buChar char="n"/>
            </a:pPr>
            <a:r>
              <a:rPr lang="fr-FR" sz="1600" b="1" dirty="0">
                <a:solidFill>
                  <a:schemeClr val="tx1"/>
                </a:solidFill>
                <a:latin typeface="Century Gothic" charset="0"/>
                <a:cs typeface="Century Gothic" charset="0"/>
              </a:rPr>
              <a:t>Chauffage </a:t>
            </a:r>
            <a:r>
              <a:rPr lang="fr-FR" sz="1600" dirty="0">
                <a:solidFill>
                  <a:schemeClr val="tx1"/>
                </a:solidFill>
                <a:latin typeface="Century Gothic" charset="0"/>
                <a:cs typeface="Century Gothic" charset="0"/>
              </a:rPr>
              <a:t>: une température de consigne supérieure à 20°C, l’absence de régulation (jour/nuit et absence/ présence)</a:t>
            </a:r>
          </a:p>
          <a:p>
            <a:pPr marL="457200" indent="-457200">
              <a:spcBef>
                <a:spcPts val="0"/>
              </a:spcBef>
              <a:buClr>
                <a:srgbClr val="B5D040"/>
              </a:buClr>
              <a:buFont typeface="Wingdings" charset="0"/>
              <a:buChar char="n"/>
            </a:pPr>
            <a:r>
              <a:rPr lang="fr-FR" sz="1600" b="1" dirty="0">
                <a:solidFill>
                  <a:schemeClr val="tx1"/>
                </a:solidFill>
                <a:latin typeface="Century Gothic" charset="0"/>
                <a:cs typeface="Century Gothic" charset="0"/>
              </a:rPr>
              <a:t>Eau &amp; eau chaude </a:t>
            </a:r>
            <a:r>
              <a:rPr lang="fr-FR" sz="1600" dirty="0">
                <a:solidFill>
                  <a:schemeClr val="tx1"/>
                </a:solidFill>
                <a:latin typeface="Century Gothic" charset="0"/>
                <a:cs typeface="Century Gothic" charset="0"/>
              </a:rPr>
              <a:t>: OK</a:t>
            </a:r>
          </a:p>
          <a:p>
            <a:pPr marL="457200" indent="-457200">
              <a:spcBef>
                <a:spcPts val="0"/>
              </a:spcBef>
              <a:buClr>
                <a:srgbClr val="B5D040"/>
              </a:buClr>
              <a:buFont typeface="Wingdings" charset="0"/>
              <a:buChar char="n"/>
            </a:pPr>
            <a:r>
              <a:rPr lang="fr-FR" sz="1600" b="1" dirty="0">
                <a:solidFill>
                  <a:schemeClr val="tx1"/>
                </a:solidFill>
                <a:latin typeface="Century Gothic" charset="0"/>
                <a:cs typeface="Century Gothic" charset="0"/>
              </a:rPr>
              <a:t>Electricité spécifique </a:t>
            </a:r>
            <a:r>
              <a:rPr lang="fr-FR" sz="1600" dirty="0">
                <a:solidFill>
                  <a:schemeClr val="tx1"/>
                </a:solidFill>
                <a:latin typeface="Century Gothic" charset="0"/>
                <a:cs typeface="Century Gothic" charset="0"/>
              </a:rPr>
              <a:t>: appareils en veilles, réfrigérateur/ congélateur non dégivrés, fréquence des machines à laver et température du cycle élevée 60°C, télévision allumée en permanence..</a:t>
            </a:r>
          </a:p>
        </p:txBody>
      </p:sp>
      <p:sp>
        <p:nvSpPr>
          <p:cNvPr id="8" name="Text Box 1"/>
          <p:cNvSpPr txBox="1">
            <a:spLocks noChangeArrowheads="1"/>
          </p:cNvSpPr>
          <p:nvPr/>
        </p:nvSpPr>
        <p:spPr bwMode="auto">
          <a:xfrm>
            <a:off x="611560" y="-14436"/>
            <a:ext cx="853244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Exercice </a:t>
            </a:r>
          </a:p>
          <a:p>
            <a:pPr>
              <a:buClrTx/>
              <a:buFontTx/>
              <a:buNone/>
            </a:pPr>
            <a:r>
              <a:rPr lang="fr-FR" b="1">
                <a:solidFill>
                  <a:srgbClr val="FF0000"/>
                </a:solidFill>
                <a:effectLst>
                  <a:outerShdw blurRad="38100" dist="38100" dir="2700000" algn="tl">
                    <a:srgbClr val="DDDDDD"/>
                  </a:outerShdw>
                </a:effectLst>
                <a:latin typeface="Century Gothic" charset="0"/>
              </a:rPr>
              <a:t>Synthèse et interprétations</a:t>
            </a:r>
          </a:p>
        </p:txBody>
      </p:sp>
    </p:spTree>
    <p:extLst>
      <p:ext uri="{BB962C8B-B14F-4D97-AF65-F5344CB8AC3E}">
        <p14:creationId xmlns:p14="http://schemas.microsoft.com/office/powerpoint/2010/main" val="3511133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27E47715-2F62-3F41-9555-4939EC8ECBD4}"/>
              </a:ext>
            </a:extLst>
          </p:cNvPr>
          <p:cNvSpPr>
            <a:spLocks noGrp="1"/>
          </p:cNvSpPr>
          <p:nvPr>
            <p:ph type="sldNum" sz="quarter" idx="4"/>
          </p:nvPr>
        </p:nvSpPr>
        <p:spPr/>
        <p:txBody>
          <a:bodyPr/>
          <a:lstStyle/>
          <a:p>
            <a:fld id="{2F9A5648-B596-C640-B495-5D9F694734BC}" type="slidenum">
              <a:rPr lang="fr-FR" smtClean="0"/>
              <a:pPr/>
              <a:t>9</a:t>
            </a:fld>
            <a:endParaRPr lang="fr-FR"/>
          </a:p>
        </p:txBody>
      </p:sp>
      <p:sp>
        <p:nvSpPr>
          <p:cNvPr id="4" name="Rectangle 3">
            <a:extLst>
              <a:ext uri="{FF2B5EF4-FFF2-40B4-BE49-F238E27FC236}">
                <a16:creationId xmlns:a16="http://schemas.microsoft.com/office/drawing/2014/main" xmlns="" id="{50D136BD-0227-2B4F-9E9C-A679D2BDED7B}"/>
              </a:ext>
            </a:extLst>
          </p:cNvPr>
          <p:cNvSpPr/>
          <p:nvPr/>
        </p:nvSpPr>
        <p:spPr>
          <a:xfrm>
            <a:off x="403078" y="1268760"/>
            <a:ext cx="8280920" cy="4031873"/>
          </a:xfrm>
          <a:prstGeom prst="rect">
            <a:avLst/>
          </a:prstGeom>
        </p:spPr>
        <p:txBody>
          <a:bodyPr wrap="square">
            <a:spAutoFit/>
          </a:bodyPr>
          <a:lstStyle/>
          <a:p>
            <a:pPr marL="457200" indent="-457200">
              <a:spcBef>
                <a:spcPts val="0"/>
              </a:spcBef>
              <a:buClr>
                <a:srgbClr val="B5D040"/>
              </a:buClr>
              <a:buFont typeface="Wingdings" charset="0"/>
              <a:buChar char="n"/>
            </a:pPr>
            <a:r>
              <a:rPr lang="fr-FR" sz="1600">
                <a:solidFill>
                  <a:schemeClr val="tx1"/>
                </a:solidFill>
                <a:latin typeface="Century Gothic"/>
              </a:rPr>
              <a:t>Sessions d’informations/formations « </a:t>
            </a:r>
            <a:r>
              <a:rPr lang="fr-FR" sz="1600" b="1" i="1">
                <a:solidFill>
                  <a:schemeClr val="tx1"/>
                </a:solidFill>
                <a:latin typeface="Century Gothic"/>
              </a:rPr>
              <a:t>Comprendre pour mieux agir</a:t>
            </a:r>
            <a:r>
              <a:rPr lang="fr-FR" sz="1600" b="1">
                <a:solidFill>
                  <a:schemeClr val="tx1"/>
                </a:solidFill>
                <a:latin typeface="Century Gothic"/>
              </a:rPr>
              <a:t> </a:t>
            </a:r>
            <a:r>
              <a:rPr lang="fr-FR" sz="1600">
                <a:solidFill>
                  <a:schemeClr val="tx1"/>
                </a:solidFill>
                <a:latin typeface="Century Gothic"/>
              </a:rPr>
              <a:t>» initiées en 2015</a:t>
            </a:r>
            <a:br>
              <a:rPr lang="fr-FR" sz="1600">
                <a:solidFill>
                  <a:schemeClr val="tx1"/>
                </a:solidFill>
                <a:latin typeface="Century Gothic"/>
              </a:rPr>
            </a:br>
            <a:r>
              <a:rPr lang="fr-FR" sz="1600" i="1">
                <a:solidFill>
                  <a:srgbClr val="FF0000"/>
                </a:solidFill>
                <a:latin typeface="Century Gothic"/>
              </a:rPr>
              <a:t>A venir…. Un séminaire en fin d’année</a:t>
            </a:r>
          </a:p>
          <a:p>
            <a:pPr marL="457200" indent="-457200">
              <a:spcBef>
                <a:spcPts val="0"/>
              </a:spcBef>
              <a:buClr>
                <a:srgbClr val="B5D040"/>
              </a:buClr>
              <a:buFont typeface="Wingdings" charset="0"/>
              <a:buChar char="n"/>
            </a:pPr>
            <a:endParaRPr lang="fr-FR" sz="1600">
              <a:solidFill>
                <a:schemeClr val="tx1"/>
              </a:solidFill>
              <a:latin typeface="Century Gothic"/>
            </a:endParaRPr>
          </a:p>
          <a:p>
            <a:pPr marL="457200" indent="-457200">
              <a:spcBef>
                <a:spcPts val="0"/>
              </a:spcBef>
              <a:buClr>
                <a:srgbClr val="B5D040"/>
              </a:buClr>
              <a:buFont typeface="Wingdings" charset="0"/>
              <a:buChar char="n"/>
            </a:pPr>
            <a:r>
              <a:rPr lang="fr-FR" sz="1600">
                <a:solidFill>
                  <a:schemeClr val="tx1"/>
                </a:solidFill>
                <a:latin typeface="Century Gothic"/>
              </a:rPr>
              <a:t>Animations - en binôme - d’ateliers thématiques à destination des ménages que vous accompagnez.</a:t>
            </a:r>
            <a:br>
              <a:rPr lang="fr-FR" sz="1600">
                <a:solidFill>
                  <a:schemeClr val="tx1"/>
                </a:solidFill>
                <a:latin typeface="Century Gothic"/>
              </a:rPr>
            </a:br>
            <a:r>
              <a:rPr lang="fr-FR" sz="1600">
                <a:solidFill>
                  <a:schemeClr val="tx1"/>
                </a:solidFill>
                <a:latin typeface="Century Gothic"/>
              </a:rPr>
              <a:t>Avec à la carte… l’un et/ou l’autre thème abordé lors de la formation</a:t>
            </a:r>
            <a:r>
              <a:rPr lang="fr-FR" sz="1400">
                <a:solidFill>
                  <a:schemeClr val="tx1"/>
                </a:solidFill>
                <a:latin typeface="Century Gothic"/>
              </a:rPr>
              <a:t/>
            </a:r>
            <a:br>
              <a:rPr lang="fr-FR" sz="1400">
                <a:solidFill>
                  <a:schemeClr val="tx1"/>
                </a:solidFill>
                <a:latin typeface="Century Gothic"/>
              </a:rPr>
            </a:br>
            <a:endParaRPr lang="fr-FR" sz="1600">
              <a:solidFill>
                <a:schemeClr val="tx1"/>
              </a:solidFill>
              <a:latin typeface="Century Gothic"/>
            </a:endParaRPr>
          </a:p>
          <a:p>
            <a:pPr marL="457200" indent="-457200">
              <a:spcBef>
                <a:spcPts val="0"/>
              </a:spcBef>
              <a:buClr>
                <a:srgbClr val="B5D040"/>
              </a:buClr>
              <a:buFont typeface="Wingdings" charset="0"/>
              <a:buChar char="n"/>
            </a:pPr>
            <a:r>
              <a:rPr lang="fr-FR" sz="1600">
                <a:solidFill>
                  <a:schemeClr val="tx1"/>
                </a:solidFill>
                <a:latin typeface="Century Gothic"/>
              </a:rPr>
              <a:t>Mises à disposition de documents conçus par l’EIE.</a:t>
            </a:r>
            <a:br>
              <a:rPr lang="fr-FR" sz="1600">
                <a:solidFill>
                  <a:schemeClr val="tx1"/>
                </a:solidFill>
                <a:latin typeface="Century Gothic"/>
              </a:rPr>
            </a:br>
            <a:r>
              <a:rPr lang="fr-FR" sz="1400" i="1">
                <a:solidFill>
                  <a:schemeClr val="accent1">
                    <a:lumMod val="50000"/>
                  </a:schemeClr>
                </a:solidFill>
                <a:latin typeface="Century Gothic"/>
              </a:rPr>
              <a:t>Sous format électronique</a:t>
            </a:r>
          </a:p>
          <a:p>
            <a:pPr marL="1080000" indent="-457200">
              <a:spcBef>
                <a:spcPts val="0"/>
              </a:spcBef>
              <a:buClr>
                <a:srgbClr val="B5D040"/>
              </a:buClr>
              <a:buFont typeface="Wingdings" pitchFamily="2" charset="2"/>
              <a:buChar char="Ø"/>
            </a:pPr>
            <a:r>
              <a:rPr lang="fr-FR" sz="1600">
                <a:solidFill>
                  <a:schemeClr val="tx1"/>
                </a:solidFill>
                <a:latin typeface="Century Gothic"/>
              </a:rPr>
              <a:t>Répertoire des acteurs en France et Haute-Garonne</a:t>
            </a:r>
          </a:p>
          <a:p>
            <a:pPr marL="1080000" indent="-457200">
              <a:spcBef>
                <a:spcPts val="0"/>
              </a:spcBef>
              <a:buClr>
                <a:srgbClr val="B5D040"/>
              </a:buClr>
              <a:buFont typeface="Wingdings" pitchFamily="2" charset="2"/>
              <a:buChar char="Ø"/>
            </a:pPr>
            <a:r>
              <a:rPr lang="fr-FR" sz="1600">
                <a:solidFill>
                  <a:schemeClr val="tx1"/>
                </a:solidFill>
                <a:latin typeface="Century Gothic"/>
              </a:rPr>
              <a:t>Chèque énergie</a:t>
            </a:r>
          </a:p>
          <a:p>
            <a:pPr marL="1080000" indent="-457200">
              <a:spcBef>
                <a:spcPts val="0"/>
              </a:spcBef>
              <a:buClr>
                <a:srgbClr val="B5D040"/>
              </a:buClr>
              <a:buFont typeface="Wingdings" pitchFamily="2" charset="2"/>
              <a:buChar char="Ø"/>
            </a:pPr>
            <a:r>
              <a:rPr lang="fr-FR" sz="1600">
                <a:solidFill>
                  <a:schemeClr val="tx1"/>
                </a:solidFill>
                <a:latin typeface="Century Gothic"/>
              </a:rPr>
              <a:t>CEE coup de pouce, une prime donnée par des fournisseurs d’énergie aux ménages modestes qui remplacent leur chaudière au fioul et isolent leur toit.</a:t>
            </a:r>
          </a:p>
          <a:p>
            <a:pPr marL="457200" indent="-457200">
              <a:spcBef>
                <a:spcPts val="0"/>
              </a:spcBef>
              <a:buClr>
                <a:srgbClr val="B5D040"/>
              </a:buClr>
              <a:buFont typeface="Wingdings" charset="0"/>
              <a:buChar char="n"/>
            </a:pPr>
            <a:endParaRPr lang="fr-FR" sz="1800">
              <a:solidFill>
                <a:schemeClr val="tx1"/>
              </a:solidFill>
              <a:latin typeface="Century Gothic" charset="0"/>
              <a:cs typeface="Century Gothic" charset="0"/>
            </a:endParaRPr>
          </a:p>
        </p:txBody>
      </p:sp>
      <p:sp>
        <p:nvSpPr>
          <p:cNvPr id="6" name="Text Box 1">
            <a:extLst>
              <a:ext uri="{FF2B5EF4-FFF2-40B4-BE49-F238E27FC236}">
                <a16:creationId xmlns:a16="http://schemas.microsoft.com/office/drawing/2014/main" xmlns="" id="{43A85C1A-E464-AE43-AD7B-81656E447032}"/>
              </a:ext>
            </a:extLst>
          </p:cNvPr>
          <p:cNvSpPr txBox="1">
            <a:spLocks noChangeArrowheads="1"/>
          </p:cNvSpPr>
          <p:nvPr/>
        </p:nvSpPr>
        <p:spPr bwMode="auto">
          <a:xfrm>
            <a:off x="611560" y="-14436"/>
            <a:ext cx="8072438"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pPr>
            <a:r>
              <a:rPr lang="fr-FR" sz="1800" i="1">
                <a:solidFill>
                  <a:srgbClr val="FF0000"/>
                </a:solidFill>
                <a:effectLst>
                  <a:outerShdw blurRad="38100" dist="38100" dir="2700000" algn="tl">
                    <a:srgbClr val="DDDDDD"/>
                  </a:outerShdw>
                </a:effectLst>
                <a:latin typeface="Chalkboard"/>
                <a:cs typeface="Chalkboard"/>
              </a:rPr>
              <a:t>Espace Info Energie</a:t>
            </a:r>
          </a:p>
          <a:p>
            <a:pPr>
              <a:buClrTx/>
              <a:buFontTx/>
              <a:buNone/>
            </a:pPr>
            <a:r>
              <a:rPr lang="fr-FR" b="1">
                <a:solidFill>
                  <a:srgbClr val="FF0000"/>
                </a:solidFill>
                <a:effectLst>
                  <a:outerShdw blurRad="38100" dist="38100" dir="2700000" algn="tl">
                    <a:srgbClr val="DDDDDD"/>
                  </a:outerShdw>
                </a:effectLst>
                <a:latin typeface="Century Gothic" charset="0"/>
              </a:rPr>
              <a:t>Services gratuits proposés aux travailleurs sociaux</a:t>
            </a:r>
          </a:p>
        </p:txBody>
      </p:sp>
    </p:spTree>
    <p:extLst>
      <p:ext uri="{BB962C8B-B14F-4D97-AF65-F5344CB8AC3E}">
        <p14:creationId xmlns:p14="http://schemas.microsoft.com/office/powerpoint/2010/main" val="2333034997"/>
      </p:ext>
    </p:extLst>
  </p:cSld>
  <p:clrMapOvr>
    <a:masterClrMapping/>
  </p:clrMapOvr>
</p:sld>
</file>

<file path=ppt/theme/theme1.xml><?xml version="1.0" encoding="utf-8"?>
<a:theme xmlns:a="http://schemas.openxmlformats.org/drawingml/2006/main" name="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ＭＳ Ｐゴシック"/>
        <a:cs typeface="ＭＳ Ｐゴシック"/>
      </a:majorFont>
      <a:minorFont>
        <a:latin typeface="Arial"/>
        <a:ea typeface="ＭＳ Ｐゴシック"/>
        <a:cs typeface="ＭＳ Ｐゴシック"/>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ＭＳ Ｐゴシック"/>
        <a:cs typeface="ＭＳ Ｐゴシック"/>
      </a:majorFont>
      <a:minorFont>
        <a:latin typeface="Arial"/>
        <a:ea typeface="ＭＳ Ｐゴシック"/>
        <a:cs typeface="ＭＳ Ｐゴシック"/>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24835</TotalTime>
  <Words>3754</Words>
  <Application>Microsoft Office PowerPoint</Application>
  <PresentationFormat>Affichage à l'écran (4:3)</PresentationFormat>
  <Paragraphs>1042</Paragraphs>
  <Slides>85</Slides>
  <Notes>42</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85</vt:i4>
      </vt:variant>
    </vt:vector>
  </HeadingPairs>
  <TitlesOfParts>
    <vt:vector size="96" baseType="lpstr">
      <vt:lpstr>ＭＳ Ｐゴシック</vt:lpstr>
      <vt:lpstr>Arial</vt:lpstr>
      <vt:lpstr>Calibri</vt:lpstr>
      <vt:lpstr>Century Gothic</vt:lpstr>
      <vt:lpstr>Chalkboard</vt:lpstr>
      <vt:lpstr>Lucida Bright</vt:lpstr>
      <vt:lpstr>Lucida Calligraphy</vt:lpstr>
      <vt:lpstr>Times New Roman</vt:lpstr>
      <vt:lpstr>Wingdings</vt:lpstr>
      <vt:lpstr>Thème Office</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 Energie juin 2009</dc:title>
  <dc:creator>Karine</dc:creator>
  <dc:description>cap</dc:description>
  <cp:lastModifiedBy>Claire</cp:lastModifiedBy>
  <cp:revision>1862</cp:revision>
  <cp:lastPrinted>2019-02-25T11:11:25Z</cp:lastPrinted>
  <dcterms:created xsi:type="dcterms:W3CDTF">2009-05-27T10:09:59Z</dcterms:created>
  <dcterms:modified xsi:type="dcterms:W3CDTF">2019-03-28T14:41:39Z</dcterms:modified>
</cp:coreProperties>
</file>