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384" autoAdjust="0"/>
  </p:normalViewPr>
  <p:slideViewPr>
    <p:cSldViewPr snapToGrid="0">
      <p:cViewPr varScale="1">
        <p:scale>
          <a:sx n="66" d="100"/>
          <a:sy n="66" d="100"/>
        </p:scale>
        <p:origin x="193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8"/>
          </a:xfrm>
          <a:prstGeom prst="rect">
            <a:avLst/>
          </a:prstGeom>
          <a:noFill/>
          <a:ln>
            <a:noFill/>
          </a:ln>
        </p:spPr>
        <p:txBody>
          <a:bodyPr wrap="square" lIns="91425" tIns="91425" rIns="91425" bIns="91425" anchor="t"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8788"/>
          </a:xfrm>
          <a:prstGeom prst="rect">
            <a:avLst/>
          </a:prstGeom>
          <a:noFill/>
          <a:ln>
            <a:noFill/>
          </a:ln>
        </p:spPr>
        <p:txBody>
          <a:bodyPr wrap="square" lIns="91425" tIns="91425" rIns="91425" bIns="91425" anchor="t" anchorCtr="0"/>
          <a:lstStyle>
            <a:lvl1pPr marL="0" marR="0" lvl="0" indent="0" algn="r"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400" cy="3600450"/>
          </a:xfrm>
          <a:prstGeom prst="rect">
            <a:avLst/>
          </a:prstGeom>
          <a:noFill/>
          <a:ln>
            <a:noFill/>
          </a:ln>
        </p:spPr>
        <p:txBody>
          <a:bodyPr wrap="square" lIns="91425" tIns="91425" rIns="91425" bIns="91425" anchor="t"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8787"/>
          </a:xfrm>
          <a:prstGeom prst="rect">
            <a:avLst/>
          </a:prstGeom>
          <a:noFill/>
          <a:ln>
            <a:noFill/>
          </a:ln>
        </p:spPr>
        <p:txBody>
          <a:bodyPr wrap="square" lIns="91425" tIns="91425" rIns="91425" bIns="91425" anchor="b"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‹N°›</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197367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smtClean="0">
                <a:solidFill>
                  <a:schemeClr val="dk1"/>
                </a:solidFill>
                <a:latin typeface="Calibri"/>
                <a:ea typeface="Calibri"/>
                <a:cs typeface="Calibri"/>
                <a:sym typeface="Calibri"/>
              </a:rPr>
              <a:t>Présentation des </a:t>
            </a:r>
            <a:r>
              <a:rPr lang="fr-FR" sz="1200" b="0" i="0" u="none" strike="noStrike" cap="none" dirty="0">
                <a:solidFill>
                  <a:schemeClr val="dk1"/>
                </a:solidFill>
                <a:latin typeface="Calibri"/>
                <a:ea typeface="Calibri"/>
                <a:cs typeface="Calibri"/>
                <a:sym typeface="Calibri"/>
              </a:rPr>
              <a:t>principaux enseignements des études sur le sujet. La présentation ne prétend pas à </a:t>
            </a:r>
            <a:r>
              <a:rPr lang="fr-FR" sz="1200" b="0" i="0" u="none" strike="noStrike" cap="none" dirty="0" smtClean="0">
                <a:solidFill>
                  <a:schemeClr val="dk1"/>
                </a:solidFill>
                <a:latin typeface="Calibri"/>
                <a:ea typeface="Calibri"/>
                <a:cs typeface="Calibri"/>
                <a:sym typeface="Calibri"/>
              </a:rPr>
              <a:t>l’exhaustivité.</a:t>
            </a:r>
            <a:r>
              <a:rPr lang="fr-FR" sz="1200" b="0" i="0" u="none" strike="noStrike" cap="none" baseline="0" dirty="0" smtClean="0">
                <a:solidFill>
                  <a:schemeClr val="dk1"/>
                </a:solidFill>
                <a:latin typeface="Calibri"/>
                <a:ea typeface="Calibri"/>
                <a:cs typeface="Calibri"/>
                <a:sym typeface="Calibri"/>
              </a:rPr>
              <a:t> </a:t>
            </a:r>
          </a:p>
          <a:p>
            <a:pPr marL="0" marR="0" lvl="0" indent="0" algn="l" rtl="0">
              <a:spcBef>
                <a:spcPts val="0"/>
              </a:spcBef>
              <a:buNone/>
            </a:pPr>
            <a:r>
              <a:rPr lang="fr-FR" sz="1200" b="0" i="0" u="none" strike="noStrike" cap="none" dirty="0" smtClean="0">
                <a:solidFill>
                  <a:schemeClr val="dk1"/>
                </a:solidFill>
                <a:latin typeface="Calibri"/>
                <a:ea typeface="Calibri"/>
                <a:cs typeface="Calibri"/>
                <a:sym typeface="Calibri"/>
              </a:rPr>
              <a:t>Précaution </a:t>
            </a:r>
            <a:r>
              <a:rPr lang="fr-FR" sz="1200" b="0" i="0" u="none" strike="noStrike" cap="none" dirty="0">
                <a:solidFill>
                  <a:schemeClr val="dk1"/>
                </a:solidFill>
                <a:latin typeface="Calibri"/>
                <a:ea typeface="Calibri"/>
                <a:cs typeface="Calibri"/>
                <a:sym typeface="Calibri"/>
              </a:rPr>
              <a:t>méthodologique : </a:t>
            </a:r>
            <a:r>
              <a:rPr lang="fr-FR" sz="1200" b="0" i="0" u="none" strike="noStrike" cap="none" dirty="0" smtClean="0">
                <a:solidFill>
                  <a:schemeClr val="dk1"/>
                </a:solidFill>
                <a:latin typeface="Calibri"/>
                <a:ea typeface="Calibri"/>
                <a:cs typeface="Calibri"/>
                <a:sym typeface="Calibri"/>
              </a:rPr>
              <a:t>extraction des </a:t>
            </a:r>
            <a:r>
              <a:rPr lang="fr-FR" sz="1200" b="0" i="0" u="none" strike="noStrike" cap="none" dirty="0">
                <a:solidFill>
                  <a:schemeClr val="dk1"/>
                </a:solidFill>
                <a:latin typeface="Calibri"/>
                <a:ea typeface="Calibri"/>
                <a:cs typeface="Calibri"/>
                <a:sym typeface="Calibri"/>
              </a:rPr>
              <a:t>résultats qui nous semblaient intéressants mais </a:t>
            </a:r>
            <a:r>
              <a:rPr lang="fr-FR" sz="1200" b="0" i="0" u="none" strike="noStrike" cap="none" dirty="0" smtClean="0">
                <a:solidFill>
                  <a:schemeClr val="dk1"/>
                </a:solidFill>
                <a:latin typeface="Calibri"/>
                <a:ea typeface="Calibri"/>
                <a:cs typeface="Calibri"/>
                <a:sym typeface="Calibri"/>
              </a:rPr>
              <a:t>pour </a:t>
            </a:r>
            <a:r>
              <a:rPr lang="fr-FR" sz="1200" b="0" i="0" u="none" strike="noStrike" cap="none" dirty="0">
                <a:solidFill>
                  <a:schemeClr val="dk1"/>
                </a:solidFill>
                <a:latin typeface="Calibri"/>
                <a:ea typeface="Calibri"/>
                <a:cs typeface="Calibri"/>
                <a:sym typeface="Calibri"/>
              </a:rPr>
              <a:t>l’analyse des chiffres il faut </a:t>
            </a:r>
            <a:r>
              <a:rPr lang="fr-FR" sz="1200" b="0" i="0" u="none" strike="noStrike" cap="none" dirty="0" smtClean="0">
                <a:solidFill>
                  <a:schemeClr val="dk1"/>
                </a:solidFill>
                <a:latin typeface="Calibri"/>
                <a:ea typeface="Calibri"/>
                <a:cs typeface="Calibri"/>
                <a:sym typeface="Calibri"/>
              </a:rPr>
              <a:t>se </a:t>
            </a:r>
            <a:r>
              <a:rPr lang="fr-FR" sz="1200" b="0" i="0" u="none" strike="noStrike" cap="none" dirty="0">
                <a:solidFill>
                  <a:schemeClr val="dk1"/>
                </a:solidFill>
                <a:latin typeface="Calibri"/>
                <a:ea typeface="Calibri"/>
                <a:cs typeface="Calibri"/>
                <a:sym typeface="Calibri"/>
              </a:rPr>
              <a:t>reporter à chaque étude car la méthodologie (nombre et type de personnes échantillonnés) sera différente d’une étude </a:t>
            </a:r>
            <a:r>
              <a:rPr lang="fr-FR" sz="1200" b="0" i="0" u="none" strike="noStrike" cap="none" dirty="0" smtClean="0">
                <a:solidFill>
                  <a:schemeClr val="dk1"/>
                </a:solidFill>
                <a:latin typeface="Calibri"/>
                <a:ea typeface="Calibri"/>
                <a:cs typeface="Calibri"/>
                <a:sym typeface="Calibri"/>
              </a:rPr>
              <a:t>l’autre.</a:t>
            </a:r>
            <a:endParaRPr lang="fr-FR" sz="12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79437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1" i="0" u="none" strike="noStrike" cap="none">
                <a:solidFill>
                  <a:schemeClr val="dk1"/>
                </a:solidFill>
                <a:latin typeface="Calibri"/>
                <a:ea typeface="Calibri"/>
                <a:cs typeface="Calibri"/>
                <a:sym typeface="Calibri"/>
              </a:rPr>
              <a:t>Fait écho notamment aux pathologies mises en lumière par l’étude CREAI ORS et Gefosat 2013.</a:t>
            </a:r>
          </a:p>
          <a:p>
            <a:pPr marL="0" marR="0" lvl="0" indent="0" algn="l" rtl="0">
              <a:spcBef>
                <a:spcPts val="0"/>
              </a:spcBef>
              <a:buNone/>
            </a:pPr>
            <a:r>
              <a:rPr lang="fr-FR" sz="1200" b="0" i="0" u="none" strike="noStrike" cap="none">
                <a:solidFill>
                  <a:schemeClr val="dk1"/>
                </a:solidFill>
                <a:latin typeface="Calibri"/>
                <a:ea typeface="Calibri"/>
                <a:cs typeface="Calibri"/>
                <a:sym typeface="Calibri"/>
              </a:rPr>
              <a:t>Preuve limitée = car selon les études les preuves sont suffisantes OU insuffisantes</a:t>
            </a:r>
          </a:p>
          <a:p>
            <a:pPr marL="0" marR="0" lvl="0" indent="0" algn="l" rtl="0">
              <a:spcBef>
                <a:spcPts val="0"/>
              </a:spcBef>
              <a:buNone/>
            </a:pPr>
            <a:r>
              <a:rPr lang="fr-FR" sz="1200" b="0" i="0" u="none" strike="noStrike" cap="none">
                <a:solidFill>
                  <a:schemeClr val="dk1"/>
                </a:solidFill>
                <a:latin typeface="Calibri"/>
                <a:ea typeface="Calibri"/>
                <a:cs typeface="Calibri"/>
                <a:sym typeface="Calibri"/>
              </a:rPr>
              <a:t>Pers. Agées = plus souvent chez elles et mécanisme de défense plus faible</a:t>
            </a:r>
          </a:p>
        </p:txBody>
      </p:sp>
      <p:sp>
        <p:nvSpPr>
          <p:cNvPr id="151" name="Shape 151"/>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10</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02237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7" name="Shape 15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58" name="Shape 15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11</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00508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3" name="Shape 163"/>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a:solidFill>
                  <a:schemeClr val="dk1"/>
                </a:solidFill>
                <a:latin typeface="Calibri"/>
                <a:ea typeface="Calibri"/>
                <a:cs typeface="Calibri"/>
                <a:sym typeface="Calibri"/>
              </a:rPr>
              <a:t>Des situations de précarité énergétique peuvent constituer des facteurs de dangerosité dans le logement </a:t>
            </a:r>
          </a:p>
        </p:txBody>
      </p:sp>
      <p:sp>
        <p:nvSpPr>
          <p:cNvPr id="164" name="Shape 164"/>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12</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91796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0" name="Shape 170"/>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smtClean="0">
                <a:solidFill>
                  <a:schemeClr val="dk1"/>
                </a:solidFill>
                <a:latin typeface="Calibri"/>
                <a:ea typeface="Calibri"/>
                <a:cs typeface="Calibri"/>
                <a:sym typeface="Calibri"/>
              </a:rPr>
              <a:t>Etude </a:t>
            </a:r>
            <a:r>
              <a:rPr lang="fr-FR" sz="1200" b="0" i="0" u="none" strike="noStrike" cap="none" dirty="0">
                <a:solidFill>
                  <a:schemeClr val="dk1"/>
                </a:solidFill>
                <a:latin typeface="Calibri"/>
                <a:ea typeface="Calibri"/>
                <a:cs typeface="Calibri"/>
                <a:sym typeface="Calibri"/>
              </a:rPr>
              <a:t>2010 : 686 millions = coût de la prise en charge médicale des accidents domestiques. </a:t>
            </a:r>
            <a:r>
              <a:rPr lang="fr-FR" sz="1200" b="0" i="0" u="none" strike="noStrike" cap="none" dirty="0" smtClean="0">
                <a:solidFill>
                  <a:schemeClr val="dk1"/>
                </a:solidFill>
                <a:latin typeface="Calibri"/>
                <a:ea typeface="Calibri"/>
                <a:cs typeface="Calibri"/>
                <a:sym typeface="Calibri"/>
              </a:rPr>
              <a:t>Cette étude fait </a:t>
            </a:r>
            <a:r>
              <a:rPr lang="fr-FR" sz="1200" b="0" i="0" u="none" strike="noStrike" cap="none" dirty="0">
                <a:solidFill>
                  <a:schemeClr val="dk1"/>
                </a:solidFill>
                <a:latin typeface="Calibri"/>
                <a:ea typeface="Calibri"/>
                <a:cs typeface="Calibri"/>
                <a:sym typeface="Calibri"/>
              </a:rPr>
              <a:t>le lien entre </a:t>
            </a:r>
            <a:r>
              <a:rPr lang="fr-FR" sz="1200" b="1" i="0" u="none" strike="noStrike" cap="none" dirty="0">
                <a:solidFill>
                  <a:schemeClr val="dk1"/>
                </a:solidFill>
                <a:latin typeface="Calibri"/>
                <a:ea typeface="Calibri"/>
                <a:cs typeface="Calibri"/>
                <a:sym typeface="Calibri"/>
              </a:rPr>
              <a:t>29 dangers domestiques potentiels pour la santé</a:t>
            </a:r>
            <a:r>
              <a:rPr lang="fr-FR" sz="1200" b="0" i="0" u="none" strike="noStrike" cap="none" dirty="0">
                <a:solidFill>
                  <a:schemeClr val="dk1"/>
                </a:solidFill>
                <a:latin typeface="Calibri"/>
                <a:ea typeface="Calibri"/>
                <a:cs typeface="Calibri"/>
                <a:sym typeface="Calibri"/>
              </a:rPr>
              <a:t>, les associe à une classe de pathologies selon leur gravité et estime leur probabilité d’occurrence selon la qualité des logements. Les coûts des différents risques sont ensuite mis en relation avec le coût théorique de réhabilitation des logements.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L’étude de 2016 utilise des données de 2011 et s’intéresse à tous les logements en dessous des standards en vigueur (la première étude ne considérant que les plus dégradés), ainsi qu’au coût des traitements sur plusieurs années (et pas seulement l’année de la prise en charge). </a:t>
            </a: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p:txBody>
      </p:sp>
      <p:sp>
        <p:nvSpPr>
          <p:cNvPr id="171" name="Shape 171"/>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13</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6531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7" name="Shape 17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lang="fr-FR" sz="1200" b="0" i="0" u="none" strike="noStrike" cap="none" dirty="0">
              <a:solidFill>
                <a:schemeClr val="dk1"/>
              </a:solidFill>
              <a:latin typeface="Calibri"/>
              <a:ea typeface="Calibri"/>
              <a:cs typeface="Calibri"/>
              <a:sym typeface="Calibri"/>
            </a:endParaRPr>
          </a:p>
        </p:txBody>
      </p:sp>
      <p:sp>
        <p:nvSpPr>
          <p:cNvPr id="178" name="Shape 17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14</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47281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4" name="Shape 184"/>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1" i="1" u="none" strike="noStrike" cap="none" dirty="0" err="1">
                <a:solidFill>
                  <a:schemeClr val="dk1"/>
                </a:solidFill>
                <a:latin typeface="Calibri"/>
                <a:ea typeface="Calibri"/>
                <a:cs typeface="Calibri"/>
                <a:sym typeface="Calibri"/>
              </a:rPr>
              <a:t>Ledésert</a:t>
            </a:r>
            <a:r>
              <a:rPr lang="fr-FR" sz="1200" b="1" i="1" u="none" strike="noStrike" cap="none" dirty="0">
                <a:solidFill>
                  <a:schemeClr val="dk1"/>
                </a:solidFill>
                <a:latin typeface="Calibri"/>
                <a:ea typeface="Calibri"/>
                <a:cs typeface="Calibri"/>
                <a:sym typeface="Calibri"/>
              </a:rPr>
              <a:t> 2016 : </a:t>
            </a:r>
            <a:r>
              <a:rPr lang="fr-FR" sz="1200" b="0" i="0" u="none" strike="noStrike" cap="none" dirty="0">
                <a:solidFill>
                  <a:schemeClr val="dk1"/>
                </a:solidFill>
                <a:latin typeface="Calibri"/>
                <a:ea typeface="Calibri"/>
                <a:cs typeface="Calibri"/>
                <a:sym typeface="Calibri"/>
              </a:rPr>
              <a:t>Cette étude a été réalisée auprès de 210 ménages et 422 personnes =&gt; ménages propriétaires occupants ayant bénéficié d’aides de l’Agence nationale de l’habitat (ANAH) pour des travaux d’amélioration thermique de l’habitat. </a:t>
            </a: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r>
              <a:rPr lang="fr-FR" sz="1200" b="1" i="0" u="none" strike="noStrike" cap="none" dirty="0">
                <a:solidFill>
                  <a:schemeClr val="dk1"/>
                </a:solidFill>
                <a:latin typeface="Calibri"/>
                <a:ea typeface="Calibri"/>
                <a:cs typeface="Calibri"/>
                <a:sym typeface="Calibri"/>
              </a:rPr>
              <a:t>L’analyse de l’évolution de la consommation de soins </a:t>
            </a:r>
            <a:r>
              <a:rPr lang="fr-FR" sz="1200" b="0" i="0" u="none" strike="noStrike" cap="none" dirty="0">
                <a:solidFill>
                  <a:schemeClr val="dk1"/>
                </a:solidFill>
                <a:latin typeface="Calibri"/>
                <a:ea typeface="Calibri"/>
                <a:cs typeface="Calibri"/>
                <a:sym typeface="Calibri"/>
              </a:rPr>
              <a:t>au travers des données de remboursement issues des caisses partenaires n’a pu porter que sur un nombre limité de personnes. </a:t>
            </a:r>
          </a:p>
          <a:p>
            <a:pPr marL="0" marR="0" lvl="0" indent="0" algn="l" rtl="0">
              <a:spcBef>
                <a:spcPts val="0"/>
              </a:spcBef>
              <a:buNone/>
            </a:pPr>
            <a:endParaRPr sz="1200" b="1" i="1" u="none" strike="noStrike" cap="none" dirty="0">
              <a:solidFill>
                <a:schemeClr val="dk1"/>
              </a:solidFill>
              <a:latin typeface="Calibri"/>
              <a:ea typeface="Calibri"/>
              <a:cs typeface="Calibri"/>
              <a:sym typeface="Calibri"/>
            </a:endParaRPr>
          </a:p>
          <a:p>
            <a:pPr marL="0" marR="0" lvl="0" indent="0" algn="l" rtl="0">
              <a:spcBef>
                <a:spcPts val="0"/>
              </a:spcBef>
              <a:buNone/>
            </a:pPr>
            <a:r>
              <a:rPr lang="fr-FR" sz="1200" b="1" i="1" u="none" strike="noStrike" cap="none" dirty="0">
                <a:solidFill>
                  <a:schemeClr val="dk1"/>
                </a:solidFill>
                <a:latin typeface="Calibri"/>
                <a:ea typeface="Calibri"/>
                <a:cs typeface="Calibri"/>
                <a:sym typeface="Calibri"/>
              </a:rPr>
              <a:t>Impact des travaux réalisés sur la santé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Les deux ménages qui rapportaient des problèmes de santé en lien avec l’état de leur logement avant les travaux indiquent que ces problèmes ont maintenant disparu : « </a:t>
            </a:r>
            <a:r>
              <a:rPr lang="fr-FR" sz="1200" b="0" i="1" u="none" strike="noStrike" cap="none" dirty="0">
                <a:solidFill>
                  <a:schemeClr val="dk1"/>
                </a:solidFill>
                <a:latin typeface="Calibri"/>
                <a:ea typeface="Calibri"/>
                <a:cs typeface="Calibri"/>
                <a:sym typeface="Calibri"/>
              </a:rPr>
              <a:t>au bout de huit semaines, les enfants n’avaient plus de problème de santé </a:t>
            </a:r>
            <a:r>
              <a:rPr lang="fr-FR" sz="1200" b="0" i="0" u="none" strike="noStrike" cap="none" dirty="0">
                <a:solidFill>
                  <a:schemeClr val="dk1"/>
                </a:solidFill>
                <a:latin typeface="Calibri"/>
                <a:ea typeface="Calibri"/>
                <a:cs typeface="Calibri"/>
                <a:sym typeface="Calibri"/>
              </a:rPr>
              <a:t>» pour le premier ménage ; « </a:t>
            </a:r>
            <a:r>
              <a:rPr lang="fr-FR" sz="1200" b="0" i="1" u="none" strike="noStrike" cap="none" dirty="0">
                <a:solidFill>
                  <a:schemeClr val="dk1"/>
                </a:solidFill>
                <a:latin typeface="Calibri"/>
                <a:ea typeface="Calibri"/>
                <a:cs typeface="Calibri"/>
                <a:sym typeface="Calibri"/>
              </a:rPr>
              <a:t>depuis les travaux, je ne suis plus enrhumée et je ne suis plus crispée dans le dos et en plus ça a eu un effet sur mon moral </a:t>
            </a:r>
            <a:r>
              <a:rPr lang="fr-FR" sz="1200" b="0" i="0" u="none" strike="noStrike" cap="none" dirty="0">
                <a:solidFill>
                  <a:schemeClr val="dk1"/>
                </a:solidFill>
                <a:latin typeface="Calibri"/>
                <a:ea typeface="Calibri"/>
                <a:cs typeface="Calibri"/>
                <a:sym typeface="Calibri"/>
              </a:rPr>
              <a:t>» pour l’autre ménage.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Cet effet positif sur le moral est mentionné par quatre autres ménages qui, soit n’avaient pas de problèmes de santé (un ménage), soit ne mettait pas en lien leurs problèmes de santé avec le logement (trois ménages). Par exemple, un ménage souligne que le gain en chaleur et que la maison soit plus lumineuse, « </a:t>
            </a:r>
            <a:r>
              <a:rPr lang="fr-FR" sz="1200" b="0" i="1" u="none" strike="noStrike" cap="none" dirty="0">
                <a:solidFill>
                  <a:schemeClr val="dk1"/>
                </a:solidFill>
                <a:latin typeface="Calibri"/>
                <a:ea typeface="Calibri"/>
                <a:cs typeface="Calibri"/>
                <a:sym typeface="Calibri"/>
              </a:rPr>
              <a:t>ça fait du bien au moral </a:t>
            </a:r>
            <a:r>
              <a:rPr lang="fr-FR" sz="1200" b="0" i="0" u="none" strike="noStrike" cap="none" dirty="0">
                <a:solidFill>
                  <a:schemeClr val="dk1"/>
                </a:solidFill>
                <a:latin typeface="Calibri"/>
                <a:ea typeface="Calibri"/>
                <a:cs typeface="Calibri"/>
                <a:sym typeface="Calibri"/>
              </a:rPr>
              <a:t>».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Ainsi, dans la moitié des cas, même si les personnes ne mettent pas en avant un gain sur la santé physique, un impact positif sur la santé psychique est mentionné au travers de cet effet sur le moral des personnes. </a:t>
            </a:r>
          </a:p>
        </p:txBody>
      </p:sp>
      <p:sp>
        <p:nvSpPr>
          <p:cNvPr id="185" name="Shape 185"/>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15</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10370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1" name="Shape 191"/>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Thompson et al. : revue de littérature (MAJ en 2013) recensant 17 études évaluant l’impact sanitaire de l’amélioration du confort thermique et de l’efficacité énergétique.</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La plupart des interventions étaient menées </a:t>
            </a:r>
            <a:r>
              <a:rPr lang="fr-FR" sz="1200" b="0" i="0" u="none" strike="noStrike" cap="none" dirty="0" smtClean="0">
                <a:solidFill>
                  <a:schemeClr val="dk1"/>
                </a:solidFill>
                <a:latin typeface="Calibri"/>
                <a:ea typeface="Calibri"/>
                <a:cs typeface="Calibri"/>
                <a:sym typeface="Calibri"/>
              </a:rPr>
              <a:t>chez des </a:t>
            </a:r>
            <a:r>
              <a:rPr lang="fr-FR" sz="1200" b="0" i="0" u="none" strike="noStrike" cap="none" dirty="0">
                <a:solidFill>
                  <a:schemeClr val="dk1"/>
                </a:solidFill>
                <a:latin typeface="Calibri"/>
                <a:ea typeface="Calibri"/>
                <a:cs typeface="Calibri"/>
                <a:sym typeface="Calibri"/>
              </a:rPr>
              <a:t>ménages à faibles revenus.</a:t>
            </a:r>
          </a:p>
        </p:txBody>
      </p:sp>
      <p:sp>
        <p:nvSpPr>
          <p:cNvPr id="192" name="Shape 192"/>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16</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51334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8" name="Shape 198"/>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LIEN PE / SANTE</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Etudes sur lien entre polluants intérieur autres que moisissures sont d’autant plus nécessaires, que le </a:t>
            </a:r>
            <a:r>
              <a:rPr lang="fr-FR" sz="1200" b="1" i="0" u="none" strike="noStrike" cap="none" dirty="0">
                <a:solidFill>
                  <a:schemeClr val="dk1"/>
                </a:solidFill>
                <a:latin typeface="Calibri"/>
                <a:ea typeface="Calibri"/>
                <a:cs typeface="Calibri"/>
                <a:sym typeface="Calibri"/>
              </a:rPr>
              <a:t>coût socio-économique des polluants de l’air intérieur est potentiellement élevé</a:t>
            </a:r>
            <a:r>
              <a:rPr lang="fr-FR" sz="1200" b="0" i="0" u="none" strike="noStrike" cap="none" dirty="0">
                <a:solidFill>
                  <a:schemeClr val="dk1"/>
                </a:solidFill>
                <a:latin typeface="Calibri"/>
                <a:ea typeface="Calibri"/>
                <a:cs typeface="Calibri"/>
                <a:sym typeface="Calibri"/>
              </a:rPr>
              <a:t>. Une étude exploratoire de l’Observatoire de la Qualité de l’Air Intérieur (</a:t>
            </a:r>
            <a:r>
              <a:rPr lang="fr-FR" sz="1200" b="0" i="0" u="none" strike="noStrike" cap="none" dirty="0" err="1">
                <a:solidFill>
                  <a:schemeClr val="dk1"/>
                </a:solidFill>
                <a:latin typeface="Calibri"/>
                <a:ea typeface="Calibri"/>
                <a:cs typeface="Calibri"/>
                <a:sym typeface="Calibri"/>
              </a:rPr>
              <a:t>Kopp</a:t>
            </a:r>
            <a:r>
              <a:rPr lang="fr-FR" sz="1200" b="0" i="0" u="none" strike="noStrike" cap="none" dirty="0">
                <a:solidFill>
                  <a:schemeClr val="dk1"/>
                </a:solidFill>
                <a:latin typeface="Calibri"/>
                <a:ea typeface="Calibri"/>
                <a:cs typeface="Calibri"/>
                <a:sym typeface="Calibri"/>
              </a:rPr>
              <a:t>, 2014) estime en effet que les polluants intérieurs causent 28 000 nouvelles pathologies tous les ans. Le coût de ces pathologies et des décès qu’elles causent serait de 163 millions d’euros annuel pour les finances publiques et pourrait s’élever à </a:t>
            </a:r>
            <a:r>
              <a:rPr lang="fr-FR" sz="1200" b="1" i="0" u="none" strike="noStrike" cap="none" dirty="0">
                <a:solidFill>
                  <a:schemeClr val="dk1"/>
                </a:solidFill>
                <a:latin typeface="Calibri"/>
                <a:ea typeface="Calibri"/>
                <a:cs typeface="Calibri"/>
                <a:sym typeface="Calibri"/>
              </a:rPr>
              <a:t>19 milliards d’euros annuels pour l’ensemble du coût social. </a:t>
            </a: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p:txBody>
      </p:sp>
      <p:sp>
        <p:nvSpPr>
          <p:cNvPr id="199" name="Shape 199"/>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17</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50028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685800" y="4400550"/>
            <a:ext cx="5486400" cy="360045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205" name="Shape 20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3304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400550"/>
            <a:ext cx="5486400" cy="360045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211" name="Shape 21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7028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85800" y="4400550"/>
            <a:ext cx="5486400" cy="360045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94" name="Shape 9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2424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7" name="Shape 21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a:solidFill>
                  <a:schemeClr val="dk1"/>
                </a:solidFill>
                <a:latin typeface="Calibri"/>
                <a:ea typeface="Calibri"/>
                <a:cs typeface="Calibri"/>
                <a:sym typeface="Calibri"/>
              </a:rPr>
              <a:t>Perspectives : par ex. tableau??????? Garder sous la main ? Chaine de détection et actions à mettre en place….</a:t>
            </a:r>
          </a:p>
          <a:p>
            <a:pPr marL="0" marR="0" lvl="0" indent="0" algn="l" rtl="0">
              <a:spcBef>
                <a:spcPts val="0"/>
              </a:spcBef>
              <a:buNone/>
            </a:pPr>
            <a:r>
              <a:rPr lang="fr-FR" sz="1200" b="0" i="0" u="none" strike="noStrike" cap="none">
                <a:solidFill>
                  <a:schemeClr val="dk1"/>
                </a:solidFill>
                <a:latin typeface="Calibri"/>
                <a:ea typeface="Calibri"/>
                <a:cs typeface="Calibri"/>
                <a:sym typeface="Calibri"/>
              </a:rPr>
              <a:t>ANSES : Propositions plus spécifiques pour la prise en charge du risque fongique pour des populations à risque correspondant à des sous-groupes de populations plus susceptibles de développer les effets sanitaires suite à une exposition aux moisissures </a:t>
            </a:r>
          </a:p>
        </p:txBody>
      </p:sp>
      <p:sp>
        <p:nvSpPr>
          <p:cNvPr id="218" name="Shape 21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20</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55442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400550"/>
            <a:ext cx="5486400" cy="360060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225" name="Shape 225"/>
          <p:cNvSpPr txBox="1">
            <a:spLocks noGrp="1"/>
          </p:cNvSpPr>
          <p:nvPr>
            <p:ph type="sldNum" idx="12"/>
          </p:nvPr>
        </p:nvSpPr>
        <p:spPr>
          <a:xfrm>
            <a:off x="3884613" y="8685213"/>
            <a:ext cx="2971800" cy="458700"/>
          </a:xfrm>
          <a:prstGeom prst="rect">
            <a:avLst/>
          </a:prstGeom>
        </p:spPr>
        <p:txBody>
          <a:bodyPr wrap="square" lIns="91425" tIns="45700" rIns="91425" bIns="45700" anchor="b" anchorCtr="0">
            <a:noAutofit/>
          </a:bodyPr>
          <a:lstStyle/>
          <a:p>
            <a:pPr marL="0" lvl="0" indent="0">
              <a:spcBef>
                <a:spcPts val="0"/>
              </a:spcBef>
              <a:buClr>
                <a:srgbClr val="000000"/>
              </a:buClr>
              <a:buFont typeface="Arial"/>
              <a:buNone/>
            </a:pPr>
            <a:fld id="{00000000-1234-1234-1234-123412341234}" type="slidenum">
              <a:rPr lang="fr-FR"/>
              <a:t>21</a:t>
            </a:fld>
            <a:endParaRPr lang="fr-FR"/>
          </a:p>
        </p:txBody>
      </p:sp>
    </p:spTree>
    <p:extLst>
      <p:ext uri="{BB962C8B-B14F-4D97-AF65-F5344CB8AC3E}">
        <p14:creationId xmlns:p14="http://schemas.microsoft.com/office/powerpoint/2010/main" val="105397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a:solidFill>
                  <a:schemeClr val="dk1"/>
                </a:solidFill>
                <a:latin typeface="Calibri"/>
                <a:ea typeface="Calibri"/>
                <a:cs typeface="Calibri"/>
                <a:sym typeface="Calibri"/>
              </a:rPr>
              <a:t>= étude LARES (Large Analysis and Review of European housing), parue en 2005 est la première étude européenne étudiant le lien statistique entre conditions de logement et le statut de santé de l’occupant sur un large échantillon de population. L’étude a été menée sur 8 villes européennes, 3 373 foyers, soit 8 519 individus </a:t>
            </a:r>
          </a:p>
          <a:p>
            <a:pPr marL="0" marR="0" lvl="0" indent="0" algn="l" rtl="0">
              <a:spcBef>
                <a:spcPts val="0"/>
              </a:spcBef>
              <a:buNone/>
            </a:pPr>
            <a:r>
              <a:rPr lang="fr-FR" sz="1200" b="0" i="0" u="none" strike="noStrike" cap="none">
                <a:solidFill>
                  <a:schemeClr val="dk1"/>
                </a:solidFill>
                <a:latin typeface="Calibri"/>
                <a:ea typeface="Calibri"/>
                <a:cs typeface="Calibri"/>
                <a:sym typeface="Calibri"/>
              </a:rPr>
              <a:t>Inconfort thermique/moisissures/mauvais qualité du logement font bien entendu écho aux caractéristiques de logements occupés par des ménages en PE.</a:t>
            </a:r>
          </a:p>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buNone/>
            </a:pPr>
            <a:r>
              <a:rPr lang="fr-FR" sz="1200" b="0" i="0" u="none" strike="noStrike" cap="none">
                <a:solidFill>
                  <a:schemeClr val="dk1"/>
                </a:solidFill>
                <a:latin typeface="Calibri"/>
                <a:ea typeface="Calibri"/>
                <a:cs typeface="Calibri"/>
                <a:sym typeface="Calibri"/>
              </a:rPr>
              <a:t>Cependant, cette étude présente certaines limites méthodologiques, certaines données sur les logements n’ont ainsi pas pu être collectées, et les données de santé </a:t>
            </a:r>
            <a:r>
              <a:rPr lang="fr-FR" sz="1200" b="0" i="0" u="sng" strike="noStrike" cap="none">
                <a:solidFill>
                  <a:schemeClr val="dk1"/>
                </a:solidFill>
                <a:latin typeface="Calibri"/>
                <a:ea typeface="Calibri"/>
                <a:cs typeface="Calibri"/>
                <a:sym typeface="Calibri"/>
              </a:rPr>
              <a:t>étant auto-déclarées</a:t>
            </a:r>
            <a:r>
              <a:rPr lang="fr-FR" sz="1200" b="0" i="0" u="none" strike="noStrike" cap="none">
                <a:solidFill>
                  <a:schemeClr val="dk1"/>
                </a:solidFill>
                <a:latin typeface="Calibri"/>
                <a:ea typeface="Calibri"/>
                <a:cs typeface="Calibri"/>
                <a:sym typeface="Calibri"/>
              </a:rPr>
              <a:t>, elles peuvent donner lieu à des surestimations ou à des sous-estimations des phénomènes observés. </a:t>
            </a:r>
          </a:p>
        </p:txBody>
      </p:sp>
      <p:sp>
        <p:nvSpPr>
          <p:cNvPr id="101" name="Shape 101"/>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3</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18572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smtClean="0">
                <a:solidFill>
                  <a:schemeClr val="dk1"/>
                </a:solidFill>
                <a:latin typeface="Calibri"/>
                <a:ea typeface="Calibri"/>
                <a:cs typeface="Calibri"/>
                <a:sym typeface="Calibri"/>
              </a:rPr>
              <a:t>Plusieurs </a:t>
            </a:r>
            <a:r>
              <a:rPr lang="fr-FR" sz="1200" b="0" i="0" u="none" strike="noStrike" cap="none" dirty="0">
                <a:solidFill>
                  <a:schemeClr val="dk1"/>
                </a:solidFill>
                <a:latin typeface="Calibri"/>
                <a:ea typeface="Calibri"/>
                <a:cs typeface="Calibri"/>
                <a:sym typeface="Calibri"/>
              </a:rPr>
              <a:t>études suggèrent l’existence de liens entre précarité énergétique, mauvaise qualité de l’air intérieur et problèmes de santé. </a:t>
            </a: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ANSES 2016 : Il existe cependant certaines différences entre ces ménages et les ménages les plus touchés par la précarité énergétique. Par exemple, les moisissures sont plus présentes dans les logements des agriculteurs et des inactifs, alors que la précarité énergétique est plus prégnante chez les ouvriers (Cochez et al 2015). </a:t>
            </a:r>
          </a:p>
        </p:txBody>
      </p:sp>
      <p:sp>
        <p:nvSpPr>
          <p:cNvPr id="108" name="Shape 10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4</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079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Trois études identifiées sur le confort thermique et la précarité énergétique indiquent un lien entre cette dernière et la présence de moisissures dans le logement.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En 2015, Sharpe </a:t>
            </a:r>
            <a:r>
              <a:rPr lang="fr-FR" sz="1200" b="0" i="1" u="none" strike="noStrike" cap="none" dirty="0">
                <a:solidFill>
                  <a:schemeClr val="dk1"/>
                </a:solidFill>
                <a:latin typeface="Calibri"/>
                <a:ea typeface="Calibri"/>
                <a:cs typeface="Calibri"/>
                <a:sym typeface="Calibri"/>
              </a:rPr>
              <a:t>et al. </a:t>
            </a:r>
            <a:r>
              <a:rPr lang="fr-FR" sz="1200" b="0" i="0" u="none" strike="noStrike" cap="none" dirty="0">
                <a:solidFill>
                  <a:schemeClr val="dk1"/>
                </a:solidFill>
                <a:latin typeface="Calibri"/>
                <a:ea typeface="Calibri"/>
                <a:cs typeface="Calibri"/>
                <a:sym typeface="Calibri"/>
              </a:rPr>
              <a:t>(2015b) réalisent une étude sur le lien entre précarité énergétique et risque de contamination d’un logement par les moisissures auprès des occupants de 671 logements sociaux dans le sud-ouest de l’Angleterre. Les participants de l’étude ayant un chauffage insuffisant ou n’ayant pas du tout de chauffage pour une raison de coût avaient un risque accru de contamination de leur logement par des moisissures. Leurs travaux ont confirmé des résultats d’</a:t>
            </a:r>
            <a:r>
              <a:rPr lang="fr-FR" sz="1200" b="0" i="0" u="none" strike="noStrike" cap="none" dirty="0" err="1">
                <a:solidFill>
                  <a:schemeClr val="dk1"/>
                </a:solidFill>
                <a:latin typeface="Calibri"/>
                <a:ea typeface="Calibri"/>
                <a:cs typeface="Calibri"/>
                <a:sym typeface="Calibri"/>
              </a:rPr>
              <a:t>Oreszczyn</a:t>
            </a:r>
            <a:r>
              <a:rPr lang="fr-FR" sz="1200" b="0" i="0" u="none" strike="noStrike" cap="none" dirty="0">
                <a:solidFill>
                  <a:schemeClr val="dk1"/>
                </a:solidFill>
                <a:latin typeface="Calibri"/>
                <a:ea typeface="Calibri"/>
                <a:cs typeface="Calibri"/>
                <a:sym typeface="Calibri"/>
              </a:rPr>
              <a:t> </a:t>
            </a:r>
            <a:r>
              <a:rPr lang="fr-FR" sz="1200" b="0" i="1" u="none" strike="noStrike" cap="none" dirty="0">
                <a:solidFill>
                  <a:schemeClr val="dk1"/>
                </a:solidFill>
                <a:latin typeface="Calibri"/>
                <a:ea typeface="Calibri"/>
                <a:cs typeface="Calibri"/>
                <a:sym typeface="Calibri"/>
              </a:rPr>
              <a:t>et al. </a:t>
            </a:r>
            <a:r>
              <a:rPr lang="fr-FR" sz="1200" b="0" i="0" u="none" strike="noStrike" cap="none" dirty="0">
                <a:solidFill>
                  <a:schemeClr val="dk1"/>
                </a:solidFill>
                <a:latin typeface="Calibri"/>
                <a:ea typeface="Calibri"/>
                <a:cs typeface="Calibri"/>
                <a:sym typeface="Calibri"/>
              </a:rPr>
              <a:t>(2006) qui ont mis en évidence dans une étude portant sur 1604 logements en Angleterre que les ménages ayant déclaré avoir des difficultés pour payer leurs factures ou étant insatisfaits de leur chauffage présentent un risque accru de contamination du logement par des moisissures.</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Au niveau français, </a:t>
            </a:r>
            <a:r>
              <a:rPr lang="fr-FR" sz="1200" b="0" i="0" u="none" strike="noStrike" cap="none" dirty="0" err="1">
                <a:solidFill>
                  <a:schemeClr val="dk1"/>
                </a:solidFill>
                <a:latin typeface="Calibri"/>
                <a:ea typeface="Calibri"/>
                <a:cs typeface="Calibri"/>
                <a:sym typeface="Calibri"/>
              </a:rPr>
              <a:t>Ledésert</a:t>
            </a:r>
            <a:r>
              <a:rPr lang="fr-FR" sz="1200" b="0" i="0" u="none" strike="noStrike" cap="none" dirty="0">
                <a:solidFill>
                  <a:schemeClr val="dk1"/>
                </a:solidFill>
                <a:latin typeface="Calibri"/>
                <a:ea typeface="Calibri"/>
                <a:cs typeface="Calibri"/>
                <a:sym typeface="Calibri"/>
              </a:rPr>
              <a:t> (2013) dans une analyse conjointe de deux enquêtes transversales de type exposés non exposés auprès de 750 personnes dans 362 logements sur la précarité énergétique et la santé dans la région de Douai et l'Hérault, indique qu'il y a de la moisissure dans 64% des logements en précarité énergétique versus 17% des logements qui ne sont pas en précarité énergétique. Il détermine que dans toutes les pièces, les moisissures sont, de manière statistiquement significative, plus souvent signalées dans les logements des ménages en situation de précarité énergétique.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En France, la loi Grenelle 2 du 12 juillet 2010 a posé le cadre juridique de la lutte contre la précarité énergétique. La définition retenue est la suivante : « </a:t>
            </a:r>
            <a:r>
              <a:rPr lang="fr-FR" sz="1200" b="0" i="1" u="none" strike="noStrike" cap="none" dirty="0">
                <a:solidFill>
                  <a:schemeClr val="dk1"/>
                </a:solidFill>
                <a:latin typeface="Calibri"/>
                <a:ea typeface="Calibri"/>
                <a:cs typeface="Calibri"/>
                <a:sym typeface="Calibri"/>
              </a:rPr>
              <a:t>Est en situation de précarité énergétique une personne qui éprouve dans son logement des difficultés particulières à disposer de la fourniture d'énergie nécessaire à la satisfaction de ses besoins élémentaires en raison de l'inadaptation de ses ressources ou de ses conditions d'habitat</a:t>
            </a:r>
            <a:r>
              <a:rPr lang="fr-FR" sz="1200" b="0" i="0" u="none" strike="noStrike" cap="none" dirty="0">
                <a:solidFill>
                  <a:schemeClr val="dk1"/>
                </a:solidFill>
                <a:latin typeface="Calibri"/>
                <a:ea typeface="Calibri"/>
                <a:cs typeface="Calibri"/>
                <a:sym typeface="Calibri"/>
              </a:rPr>
              <a:t>. » </a:t>
            </a: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Selon l’analyse faite par l’InVS de l’enquête ESPS 2010, 9% des ménages métropolitains souffrent du froid dans leur logement pour ces mêmes trois raisons. </a:t>
            </a:r>
          </a:p>
        </p:txBody>
      </p:sp>
      <p:sp>
        <p:nvSpPr>
          <p:cNvPr id="115" name="Shape 115"/>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5</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90281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1" i="0" u="none" strike="noStrike" cap="none" dirty="0">
                <a:solidFill>
                  <a:schemeClr val="dk1"/>
                </a:solidFill>
                <a:latin typeface="Calibri"/>
                <a:ea typeface="Calibri"/>
                <a:cs typeface="Calibri"/>
                <a:sym typeface="Calibri"/>
              </a:rPr>
              <a:t>Les études qu’on vient de voir montrent que les ménages en PE sont plus exposés aux facteurs de risques sanitaires : froid, humidité, mauvaise qualité de l’air intérieur et notamment la présence de moisissures. Voyons maintenant les impacts sanitaires que ces facteurs peuvent avoir sur les ménages.</a:t>
            </a:r>
          </a:p>
          <a:p>
            <a:pPr marL="0" marR="0" lvl="0" indent="0" algn="l" rtl="0">
              <a:lnSpc>
                <a:spcPct val="120000"/>
              </a:lnSpc>
              <a:spcBef>
                <a:spcPts val="0"/>
              </a:spcBef>
              <a:buNone/>
            </a:pPr>
            <a:r>
              <a:rPr lang="fr-FR" sz="1200" b="0" i="0" u="none" strike="noStrike" cap="none" dirty="0">
                <a:solidFill>
                  <a:schemeClr val="dk1"/>
                </a:solidFill>
                <a:latin typeface="Calibri"/>
                <a:ea typeface="Calibri"/>
                <a:cs typeface="Calibri"/>
                <a:sym typeface="Calibri"/>
              </a:rPr>
              <a:t>Différentes pathologies chroniques sont plus fréquentes chez les adultes exposés à la précarité énergétique : </a:t>
            </a:r>
            <a:r>
              <a:rPr lang="fr-FR" sz="1200" b="1" i="0" u="none" strike="noStrike" cap="none" dirty="0">
                <a:solidFill>
                  <a:schemeClr val="dk1"/>
                </a:solidFill>
                <a:latin typeface="Calibri"/>
                <a:ea typeface="Calibri"/>
                <a:cs typeface="Calibri"/>
                <a:sym typeface="Calibri"/>
              </a:rPr>
              <a:t>bronchite chronique, asthme ou migraines. </a:t>
            </a:r>
            <a:r>
              <a:rPr lang="fr-FR" sz="1200" b="0" i="0" u="none" strike="noStrike" cap="none" dirty="0">
                <a:solidFill>
                  <a:schemeClr val="dk1"/>
                </a:solidFill>
                <a:latin typeface="Calibri"/>
                <a:ea typeface="Calibri"/>
                <a:cs typeface="Calibri"/>
                <a:sym typeface="Calibri"/>
              </a:rPr>
              <a:t>De même, des pathologies aiguës (souvent hivernales) sont plus fréquentes chez ces personnes : </a:t>
            </a:r>
            <a:r>
              <a:rPr lang="fr-FR" sz="1200" b="1" i="0" u="none" strike="noStrike" cap="none" dirty="0">
                <a:solidFill>
                  <a:schemeClr val="dk1"/>
                </a:solidFill>
                <a:latin typeface="Calibri"/>
                <a:ea typeface="Calibri"/>
                <a:cs typeface="Calibri"/>
                <a:sym typeface="Calibri"/>
              </a:rPr>
              <a:t>rhumes et angines, bronchites aiguës ou grippe. </a:t>
            </a:r>
          </a:p>
          <a:p>
            <a:pPr marL="0" marR="0" lvl="0" indent="0" algn="l" rtl="0">
              <a:lnSpc>
                <a:spcPct val="120000"/>
              </a:lnSpc>
              <a:spcBef>
                <a:spcPts val="0"/>
              </a:spcBef>
              <a:buNone/>
            </a:pPr>
            <a:r>
              <a:rPr lang="fr-FR" sz="1200" b="0" i="0" u="none" strike="noStrike" cap="none" dirty="0">
                <a:solidFill>
                  <a:schemeClr val="dk1"/>
                </a:solidFill>
                <a:latin typeface="Calibri"/>
                <a:ea typeface="Calibri"/>
                <a:cs typeface="Calibri"/>
                <a:sym typeface="Calibri"/>
              </a:rPr>
              <a:t>Enfin, les personnes exposées à la précarité énergétique sont plus nombreuses à présenter différents symptômes : </a:t>
            </a:r>
            <a:r>
              <a:rPr lang="fr-FR" sz="1200" b="1" i="0" u="none" strike="noStrike" cap="none" dirty="0">
                <a:solidFill>
                  <a:schemeClr val="dk1"/>
                </a:solidFill>
                <a:latin typeface="Calibri"/>
                <a:ea typeface="Calibri"/>
                <a:cs typeface="Calibri"/>
                <a:sym typeface="Calibri"/>
              </a:rPr>
              <a:t>sifflements respiratoires, crises d’asthme, rhumes des foins, rhinorrhées (nez qui coule) ou maux de têtes.</a:t>
            </a:r>
          </a:p>
          <a:p>
            <a:pPr marL="0" marR="0" lvl="0" indent="0" algn="l" rtl="0">
              <a:spcBef>
                <a:spcPts val="0"/>
              </a:spcBef>
              <a:buNone/>
            </a:pPr>
            <a:endParaRPr sz="1200" b="1" i="0" u="none" strike="noStrike" cap="none"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Etude française sur une population en PE (les habitants d’un logement qui ont recours aux services sociaux pour des problèmes de précarité énergétique (factures d’énergie, impayées, demandes de relogement liées aux difficultés à se chauffer …), en particulier suivis dans le cadre du programme FATME.</a:t>
            </a:r>
          </a:p>
          <a:p>
            <a:pPr marL="0" marR="0" lvl="0" indent="0" algn="l" rtl="0">
              <a:lnSpc>
                <a:spcPct val="120000"/>
              </a:lnSpc>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p:txBody>
      </p:sp>
      <p:sp>
        <p:nvSpPr>
          <p:cNvPr id="122" name="Shape 122"/>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6</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8596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76200" algn="l" rtl="0">
              <a:lnSpc>
                <a:spcPct val="100000"/>
              </a:lnSpc>
              <a:spcBef>
                <a:spcPts val="0"/>
              </a:spcBef>
              <a:spcAft>
                <a:spcPts val="0"/>
              </a:spcAft>
              <a:buClr>
                <a:schemeClr val="dk1"/>
              </a:buClr>
              <a:buSzPts val="1200"/>
              <a:buFont typeface="Calibri"/>
              <a:buNone/>
            </a:pPr>
            <a:r>
              <a:rPr lang="fr-FR" sz="1200" b="0" i="0" u="none" strike="noStrike" cap="none">
                <a:solidFill>
                  <a:schemeClr val="dk1"/>
                </a:solidFill>
                <a:latin typeface="Calibri"/>
                <a:ea typeface="Calibri"/>
                <a:cs typeface="Calibri"/>
                <a:sym typeface="Calibri"/>
              </a:rPr>
              <a:t>Différents travaux identifient </a:t>
            </a:r>
            <a:r>
              <a:rPr lang="fr-FR" sz="1200" b="1" i="0" u="none" strike="noStrike" cap="none">
                <a:solidFill>
                  <a:schemeClr val="dk1"/>
                </a:solidFill>
                <a:latin typeface="Calibri"/>
                <a:ea typeface="Calibri"/>
                <a:cs typeface="Calibri"/>
                <a:sym typeface="Calibri"/>
              </a:rPr>
              <a:t>trois conséquences </a:t>
            </a:r>
            <a:r>
              <a:rPr lang="fr-FR" sz="1200" b="0" i="0" u="none" strike="noStrike" cap="none">
                <a:solidFill>
                  <a:schemeClr val="dk1"/>
                </a:solidFill>
                <a:latin typeface="Calibri"/>
                <a:ea typeface="Calibri"/>
                <a:cs typeface="Calibri"/>
                <a:sym typeface="Calibri"/>
              </a:rPr>
              <a:t>du mal-logement sur la santé et pouvant être liées à des situations de précarité énergétique : </a:t>
            </a:r>
          </a:p>
          <a:p>
            <a:pPr marL="0" marR="0" lvl="0" indent="-76200" algn="l" rtl="0">
              <a:lnSpc>
                <a:spcPct val="100000"/>
              </a:lnSpc>
              <a:spcBef>
                <a:spcPts val="0"/>
              </a:spcBef>
              <a:spcAft>
                <a:spcPts val="0"/>
              </a:spcAft>
              <a:buClr>
                <a:schemeClr val="dk1"/>
              </a:buClr>
              <a:buSzPts val="1200"/>
              <a:buFont typeface="Calibri"/>
              <a:buNone/>
            </a:pPr>
            <a:endParaRPr sz="1200" b="1" i="0" u="none" strike="noStrike" cap="none">
              <a:solidFill>
                <a:schemeClr val="dk1"/>
              </a:solidFill>
              <a:latin typeface="Calibri"/>
              <a:ea typeface="Calibri"/>
              <a:cs typeface="Calibri"/>
              <a:sym typeface="Calibri"/>
            </a:endParaRPr>
          </a:p>
          <a:p>
            <a:pPr marL="0" marR="0" lvl="0" indent="-76200" algn="l" rtl="0">
              <a:lnSpc>
                <a:spcPct val="100000"/>
              </a:lnSpc>
              <a:spcBef>
                <a:spcPts val="0"/>
              </a:spcBef>
              <a:spcAft>
                <a:spcPts val="0"/>
              </a:spcAft>
              <a:buClr>
                <a:schemeClr val="dk1"/>
              </a:buClr>
              <a:buSzPts val="1200"/>
              <a:buFont typeface="Calibri"/>
              <a:buNone/>
            </a:pPr>
            <a:r>
              <a:rPr lang="fr-FR" sz="1200" b="1" i="0" u="none" strike="noStrike" cap="none">
                <a:solidFill>
                  <a:schemeClr val="dk1"/>
                </a:solidFill>
                <a:latin typeface="Calibri"/>
                <a:ea typeface="Calibri"/>
                <a:cs typeface="Calibri"/>
                <a:sym typeface="Calibri"/>
              </a:rPr>
              <a:t>Les accidents cardio-vasculaires liés aux basses températures intérieures :</a:t>
            </a:r>
            <a:r>
              <a:rPr lang="fr-FR" sz="1200" b="0" i="0" u="none" strike="noStrike" cap="none">
                <a:solidFill>
                  <a:schemeClr val="dk1"/>
                </a:solidFill>
                <a:latin typeface="Calibri"/>
                <a:ea typeface="Calibri"/>
                <a:cs typeface="Calibri"/>
                <a:sym typeface="Calibri"/>
              </a:rPr>
              <a:t>Dans leur revue de littérature, Liddell et al (2010) reprennent les résultats de l’évaluation du Warm Front en Angleterre menée par Green et Gilbertson (2008). Cette étude compare les situations et les logements de ménages avant et après avoir bénéficié du Warm Front, un programme de rénovation des logements. Cette étude montre que les personnes n’augmentant pas la température de leur logement suite aux travaux par souci d’économies financières, et ayant donc des </a:t>
            </a:r>
            <a:r>
              <a:rPr lang="fr-FR" sz="1200" b="1" i="0" u="none" strike="noStrike" cap="none">
                <a:solidFill>
                  <a:schemeClr val="dk1"/>
                </a:solidFill>
                <a:latin typeface="Calibri"/>
                <a:ea typeface="Calibri"/>
                <a:cs typeface="Calibri"/>
                <a:sym typeface="Calibri"/>
              </a:rPr>
              <a:t>températures intérieures trop basses </a:t>
            </a:r>
            <a:r>
              <a:rPr lang="fr-FR" sz="1200" b="0" i="0" u="none" strike="noStrike" cap="none">
                <a:solidFill>
                  <a:schemeClr val="dk1"/>
                </a:solidFill>
                <a:latin typeface="Calibri"/>
                <a:ea typeface="Calibri"/>
                <a:cs typeface="Calibri"/>
                <a:sym typeface="Calibri"/>
              </a:rPr>
              <a:t>ont une </a:t>
            </a:r>
            <a:r>
              <a:rPr lang="fr-FR" sz="1200" b="1" i="0" u="none" strike="noStrike" cap="none">
                <a:solidFill>
                  <a:schemeClr val="dk1"/>
                </a:solidFill>
                <a:latin typeface="Calibri"/>
                <a:ea typeface="Calibri"/>
                <a:cs typeface="Calibri"/>
                <a:sym typeface="Calibri"/>
              </a:rPr>
              <a:t>augmentation du risque de mortalité de 2,2 % par diminution d’un degré de la température extérieure</a:t>
            </a:r>
            <a:r>
              <a:rPr lang="fr-FR" sz="1200" b="0" i="0" u="none" strike="noStrike" cap="none">
                <a:solidFill>
                  <a:schemeClr val="dk1"/>
                </a:solidFill>
                <a:latin typeface="Calibri"/>
                <a:ea typeface="Calibri"/>
                <a:cs typeface="Calibri"/>
                <a:sym typeface="Calibri"/>
              </a:rPr>
              <a:t>. </a:t>
            </a:r>
          </a:p>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30" name="Shape 130"/>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7</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5142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76200" algn="l" rtl="0">
              <a:spcBef>
                <a:spcPts val="0"/>
              </a:spcBef>
              <a:buClr>
                <a:schemeClr val="dk1"/>
              </a:buClr>
              <a:buSzPts val="1200"/>
              <a:buFont typeface="Calibri"/>
              <a:buNone/>
            </a:pPr>
            <a:r>
              <a:rPr lang="fr-FR" sz="1200" b="0" i="0" u="none" strike="noStrike" cap="none">
                <a:solidFill>
                  <a:schemeClr val="dk1"/>
                </a:solidFill>
                <a:latin typeface="Calibri"/>
                <a:ea typeface="Calibri"/>
                <a:cs typeface="Calibri"/>
                <a:sym typeface="Calibri"/>
              </a:rPr>
              <a:t>Plusieurs impacts de la précarité énergétique sur la santé physique des enfants ont été démontrés ou suggérés par différents travaux de recherche :</a:t>
            </a:r>
          </a:p>
          <a:p>
            <a:pPr marL="0" marR="0" lvl="0" indent="-76200" algn="l" rtl="0">
              <a:spcBef>
                <a:spcPts val="0"/>
              </a:spcBef>
              <a:buClr>
                <a:schemeClr val="dk1"/>
              </a:buClr>
              <a:buSzPts val="1200"/>
              <a:buFont typeface="Calibri"/>
              <a:buNone/>
            </a:pPr>
            <a:r>
              <a:rPr lang="fr-FR" sz="1200" b="0" i="0" u="none" strike="noStrike" cap="none">
                <a:solidFill>
                  <a:schemeClr val="dk1"/>
                </a:solidFill>
                <a:latin typeface="Calibri"/>
                <a:ea typeface="Calibri"/>
                <a:cs typeface="Calibri"/>
                <a:sym typeface="Calibri"/>
              </a:rPr>
              <a:t>Disability adjusted life years, les DALYs correspondent au nombre d’années passées dans un état de santé ne permettant pas d’en profiter pleinement (douleurs, handicaps...)</a:t>
            </a:r>
          </a:p>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buNone/>
            </a:pPr>
            <a:r>
              <a:rPr lang="fr-FR" sz="1200" b="1" i="0" u="none" strike="noStrike" cap="none">
                <a:solidFill>
                  <a:schemeClr val="dk1"/>
                </a:solidFill>
                <a:latin typeface="Calibri"/>
                <a:ea typeface="Calibri"/>
                <a:cs typeface="Calibri"/>
                <a:sym typeface="Calibri"/>
              </a:rPr>
              <a:t>L’exposition à l’humidité dans le logement est associée à 0,07 décès lié à l’asthme, et 50 DALYs liées à l’asthme pour 100 000 enfants/an</a:t>
            </a:r>
            <a:r>
              <a:rPr lang="fr-FR" sz="1200" b="0" i="0" u="none" strike="noStrike" cap="none">
                <a:solidFill>
                  <a:schemeClr val="dk1"/>
                </a:solidFill>
                <a:latin typeface="Calibri"/>
                <a:ea typeface="Calibri"/>
                <a:cs typeface="Calibri"/>
                <a:sym typeface="Calibri"/>
              </a:rPr>
              <a:t>. </a:t>
            </a:r>
            <a:r>
              <a:rPr lang="fr-FR" sz="1200" b="0" i="1" u="none" strike="noStrike" cap="none">
                <a:solidFill>
                  <a:schemeClr val="dk1"/>
                </a:solidFill>
                <a:latin typeface="Calibri"/>
                <a:ea typeface="Calibri"/>
                <a:cs typeface="Calibri"/>
                <a:sym typeface="Calibri"/>
              </a:rPr>
              <a:t>OMS (Braubach et al 2011) sur 45 pays.</a:t>
            </a:r>
          </a:p>
          <a:p>
            <a:pPr marL="0" marR="0" lvl="0" indent="0" algn="l" rtl="0">
              <a:spcBef>
                <a:spcPts val="0"/>
              </a:spcBef>
              <a:buNone/>
            </a:pPr>
            <a:r>
              <a:rPr lang="fr-FR" sz="1200" b="1" i="0" u="none" strike="noStrike" cap="none">
                <a:solidFill>
                  <a:schemeClr val="dk1"/>
                </a:solidFill>
                <a:latin typeface="Calibri"/>
                <a:ea typeface="Calibri"/>
                <a:cs typeface="Calibri"/>
                <a:sym typeface="Calibri"/>
              </a:rPr>
              <a:t>L’exposition aux moisissures dans le logement est associée à 0,06 décès liés à l’asthme et 40 DALYs liées à l’asthme pour 100 000 enfants/an</a:t>
            </a:r>
            <a:r>
              <a:rPr lang="fr-FR" sz="1200" b="0" i="0" u="none" strike="noStrike" cap="none">
                <a:solidFill>
                  <a:schemeClr val="dk1"/>
                </a:solidFill>
                <a:latin typeface="Calibri"/>
                <a:ea typeface="Calibri"/>
                <a:cs typeface="Calibri"/>
                <a:sym typeface="Calibri"/>
              </a:rPr>
              <a:t>. </a:t>
            </a:r>
            <a:r>
              <a:rPr lang="fr-FR" sz="1200" b="0" i="1" u="none" strike="noStrike" cap="none">
                <a:solidFill>
                  <a:schemeClr val="dk1"/>
                </a:solidFill>
                <a:latin typeface="Calibri"/>
                <a:ea typeface="Calibri"/>
                <a:cs typeface="Calibri"/>
                <a:sym typeface="Calibri"/>
              </a:rPr>
              <a:t>OMS (Braubach et al 2011) sur 45 pays.</a:t>
            </a:r>
          </a:p>
          <a:p>
            <a:pPr marL="0" marR="0" lvl="0" indent="-76200" algn="l" rtl="0">
              <a:spcBef>
                <a:spcPts val="0"/>
              </a:spcBef>
              <a:buClr>
                <a:schemeClr val="dk1"/>
              </a:buClr>
              <a:buSzPts val="1200"/>
              <a:buFont typeface="Calibri"/>
              <a:buNone/>
            </a:pPr>
            <a:endParaRPr sz="1200" b="0" i="1" u="none" strike="noStrike" cap="none">
              <a:solidFill>
                <a:srgbClr val="FF0000"/>
              </a:solidFill>
              <a:latin typeface="Calibri"/>
              <a:ea typeface="Calibri"/>
              <a:cs typeface="Calibri"/>
              <a:sym typeface="Calibri"/>
            </a:endParaRPr>
          </a:p>
        </p:txBody>
      </p:sp>
      <p:sp>
        <p:nvSpPr>
          <p:cNvPr id="137" name="Shape 137"/>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8</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3626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3" name="Shape 143"/>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STRESS : Vivre dans un logement froid et humide implique, pour un certain nombre de personnes, de devoir dépenser une partie non négligeable de leurs revenus dans le chauffage en hiver. Souvent, cela peut être ressenti comme un véritable gaspillage d’argent, car peu importe combien elles dépensent, elles n’arrivent pas à se débarrasser du froid, des moisissures et de l’humidité. Ces situations engendrent du stress, surtout si elles perdurent pendant des années.</a:t>
            </a:r>
          </a:p>
          <a:p>
            <a:pPr marL="0" marR="0" lvl="0" indent="0" algn="l" rtl="0">
              <a:spcBef>
                <a:spcPts val="0"/>
              </a:spcBef>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None/>
            </a:pPr>
            <a:r>
              <a:rPr lang="fr-FR" sz="1200" b="0" i="0" u="none" strike="noStrike" cap="none" dirty="0">
                <a:solidFill>
                  <a:schemeClr val="dk1"/>
                </a:solidFill>
                <a:latin typeface="Calibri"/>
                <a:ea typeface="Calibri"/>
                <a:cs typeface="Calibri"/>
                <a:sym typeface="Calibri"/>
              </a:rPr>
              <a:t>ADOLESCENTS : La principale hypothèse concernant les mécanismes de la précarité énergétique touchant les adolescents est que cette classe d’âge a davantage besoin d’intimité qu’une autre et que les ménages en situations de précarité énergétique chauffent souvent moins de pièces, forçant à une plus grande promiscuité dans le logement. Cependant il est important de considérer ce résultat comme une relation statistique et non un lien causal. Les adolescents vivant en situation de précarité énergétique peuvent en effet être exposés à de nombreux autres risques liés à la précarité et la pauvreté en général et pouvant avoir un impact sur le développement de troubles mentaux. </a:t>
            </a:r>
          </a:p>
        </p:txBody>
      </p:sp>
      <p:sp>
        <p:nvSpPr>
          <p:cNvPr id="144" name="Shape 144"/>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fr-FR" sz="1200" b="0" i="0" u="none" strike="noStrike" cap="none">
                <a:solidFill>
                  <a:schemeClr val="dk1"/>
                </a:solidFill>
                <a:latin typeface="Calibri"/>
                <a:ea typeface="Calibri"/>
                <a:cs typeface="Calibri"/>
                <a:sym typeface="Calibri"/>
              </a:rPr>
              <a:t>9</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2691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1122363"/>
            <a:ext cx="7772400" cy="2387600"/>
          </a:xfrm>
          <a:prstGeom prst="rect">
            <a:avLst/>
          </a:prstGeom>
          <a:noFill/>
          <a:ln>
            <a:noFill/>
          </a:ln>
        </p:spPr>
        <p:txBody>
          <a:bodyPr wrap="square" lIns="91425" tIns="91425" rIns="91425" bIns="91425" anchor="b" anchorCtr="0"/>
          <a:lstStyle>
            <a:lvl1pPr marL="0" marR="0" lvl="0" indent="0" algn="ctr" rtl="0">
              <a:lnSpc>
                <a:spcPct val="90000"/>
              </a:lnSpc>
              <a:spcBef>
                <a:spcPts val="0"/>
              </a:spcBef>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17" name="Shape 17"/>
          <p:cNvSpPr txBox="1">
            <a:spLocks noGrp="1"/>
          </p:cNvSpPr>
          <p:nvPr>
            <p:ph type="subTitle" idx="1"/>
          </p:nvPr>
        </p:nvSpPr>
        <p:spPr>
          <a:xfrm>
            <a:off x="1143000" y="3602038"/>
            <a:ext cx="6858000" cy="1655762"/>
          </a:xfrm>
          <a:prstGeom prst="rect">
            <a:avLst/>
          </a:prstGeom>
          <a:noFill/>
          <a:ln>
            <a:noFill/>
          </a:ln>
        </p:spPr>
        <p:txBody>
          <a:bodyPr wrap="square" lIns="91425" tIns="91425" rIns="91425" bIns="91425" anchor="t" anchorCtr="0"/>
          <a:lstStyle>
            <a:lvl1pPr marL="0" marR="0" lvl="0" indent="0" algn="ctr" rtl="0">
              <a:lnSpc>
                <a:spcPct val="90000"/>
              </a:lnSpc>
              <a:spcBef>
                <a:spcPts val="1000"/>
              </a:spcBef>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re et texte vertical">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28650" y="365126"/>
            <a:ext cx="78867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74" name="Shape 74"/>
          <p:cNvSpPr txBox="1">
            <a:spLocks noGrp="1"/>
          </p:cNvSpPr>
          <p:nvPr>
            <p:ph type="body" idx="1"/>
          </p:nvPr>
        </p:nvSpPr>
        <p:spPr>
          <a:xfrm rot="5400000">
            <a:off x="2396331" y="57944"/>
            <a:ext cx="4351338" cy="7886700"/>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Titre vertical et texte">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623593" y="2285206"/>
            <a:ext cx="5811838" cy="1971675"/>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80" name="Shape 80"/>
          <p:cNvSpPr txBox="1">
            <a:spLocks noGrp="1"/>
          </p:cNvSpPr>
          <p:nvPr>
            <p:ph type="body" idx="1"/>
          </p:nvPr>
        </p:nvSpPr>
        <p:spPr>
          <a:xfrm rot="5400000">
            <a:off x="623093" y="370681"/>
            <a:ext cx="5811838" cy="5800725"/>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628650" y="365126"/>
            <a:ext cx="78867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3" name="Shape 23"/>
          <p:cNvSpPr txBox="1">
            <a:spLocks noGrp="1"/>
          </p:cNvSpPr>
          <p:nvPr>
            <p:ph type="body" idx="1"/>
          </p:nvPr>
        </p:nvSpPr>
        <p:spPr>
          <a:xfrm>
            <a:off x="628650" y="1825625"/>
            <a:ext cx="7886700" cy="4351338"/>
          </a:xfrm>
          <a:prstGeom prst="rect">
            <a:avLst/>
          </a:prstGeom>
          <a:noFill/>
          <a:ln>
            <a:noFill/>
          </a:ln>
        </p:spPr>
        <p:txBody>
          <a:bodyPr wrap="square" lIns="91425" tIns="91425" rIns="91425" bIns="91425" anchor="t" anchorCtr="0"/>
          <a:lstStyle>
            <a:lvl1pPr marL="228600" marR="0" lvl="0" indent="-50800" algn="just"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just"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just"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just"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just"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Titre de section">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23888" y="1709739"/>
            <a:ext cx="7886700" cy="2852737"/>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9" name="Shape 29"/>
          <p:cNvSpPr txBox="1">
            <a:spLocks noGrp="1"/>
          </p:cNvSpPr>
          <p:nvPr>
            <p:ph type="body" idx="1"/>
          </p:nvPr>
        </p:nvSpPr>
        <p:spPr>
          <a:xfrm>
            <a:off x="623888" y="4589464"/>
            <a:ext cx="7886700" cy="1500187"/>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eux contenu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628650" y="365126"/>
            <a:ext cx="78867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35" name="Shape 35"/>
          <p:cNvSpPr txBox="1">
            <a:spLocks noGrp="1"/>
          </p:cNvSpPr>
          <p:nvPr>
            <p:ph type="body" idx="1"/>
          </p:nvPr>
        </p:nvSpPr>
        <p:spPr>
          <a:xfrm>
            <a:off x="628650" y="1825625"/>
            <a:ext cx="38862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29150" y="1825625"/>
            <a:ext cx="38862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a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629841" y="365126"/>
            <a:ext cx="78867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42" name="Shape 42"/>
          <p:cNvSpPr txBox="1">
            <a:spLocks noGrp="1"/>
          </p:cNvSpPr>
          <p:nvPr>
            <p:ph type="body" idx="1"/>
          </p:nvPr>
        </p:nvSpPr>
        <p:spPr>
          <a:xfrm>
            <a:off x="629842" y="1681163"/>
            <a:ext cx="3868340"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629842" y="2505075"/>
            <a:ext cx="3868340" cy="368458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29150" y="1681163"/>
            <a:ext cx="3887391"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29150" y="2505075"/>
            <a:ext cx="3887391" cy="368458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28650" y="365126"/>
            <a:ext cx="78867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51" name="Shape 51"/>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Vide">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u avec légende">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629841" y="457200"/>
            <a:ext cx="2949178" cy="1600200"/>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60" name="Shape 60"/>
          <p:cNvSpPr txBox="1">
            <a:spLocks noGrp="1"/>
          </p:cNvSpPr>
          <p:nvPr>
            <p:ph type="body" idx="1"/>
          </p:nvPr>
        </p:nvSpPr>
        <p:spPr>
          <a:xfrm>
            <a:off x="3887391" y="987426"/>
            <a:ext cx="4629150" cy="4873625"/>
          </a:xfrm>
          <a:prstGeom prst="rect">
            <a:avLst/>
          </a:prstGeom>
          <a:noFill/>
          <a:ln>
            <a:noFill/>
          </a:ln>
        </p:spPr>
        <p:txBody>
          <a:bodyPr wrap="square" lIns="91425" tIns="91425" rIns="91425" bIns="91425" anchor="t" anchorCtr="0"/>
          <a:lstStyle>
            <a:lvl1pPr marL="228600" marR="0" lvl="0" indent="-25400" algn="l" rtl="0">
              <a:lnSpc>
                <a:spcPct val="90000"/>
              </a:lnSpc>
              <a:spcBef>
                <a:spcPts val="1000"/>
              </a:spcBef>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629841" y="2057400"/>
            <a:ext cx="2949178"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Image avec légende">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9841" y="457200"/>
            <a:ext cx="2949178" cy="1600200"/>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67" name="Shape 67"/>
          <p:cNvSpPr>
            <a:spLocks noGrp="1"/>
          </p:cNvSpPr>
          <p:nvPr>
            <p:ph type="pic" idx="2"/>
          </p:nvPr>
        </p:nvSpPr>
        <p:spPr>
          <a:xfrm>
            <a:off x="3887391" y="987426"/>
            <a:ext cx="4629150" cy="4873625"/>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629841" y="2057400"/>
            <a:ext cx="2949178"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365126"/>
            <a:ext cx="78867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11" name="Shape 11"/>
          <p:cNvSpPr txBox="1">
            <a:spLocks noGrp="1"/>
          </p:cNvSpPr>
          <p:nvPr>
            <p:ph type="body" idx="1"/>
          </p:nvPr>
        </p:nvSpPr>
        <p:spPr>
          <a:xfrm>
            <a:off x="628650" y="1825625"/>
            <a:ext cx="78867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6356351"/>
            <a:ext cx="20574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6356351"/>
            <a:ext cx="30861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6356351"/>
            <a:ext cx="20574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nses.fr/en/system/files/AIR2014SA0016Ra.pdf" TargetMode="External"/><Relationship Id="rId7" Type="http://schemas.openxmlformats.org/officeDocument/2006/relationships/hyperlink" Target="http://www.fondation-abbe-pierre.fr/documents/pdf/rapport_precarite_energetique_sante_conjoint_vf.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creaiorslr.fr/Documentation/Etudes-et-publications/2013-Precarite-energetique-Herault" TargetMode="External"/><Relationship Id="rId5" Type="http://schemas.openxmlformats.org/officeDocument/2006/relationships/hyperlink" Target="http://www.appa.asso.fr/_docs/7/fckeditor/file/Revues/AirPur/Airpur_78_Ezratty.pdf" TargetMode="External"/><Relationship Id="rId4" Type="http://schemas.openxmlformats.org/officeDocument/2006/relationships/hyperlink" Target="http://www.powerhouseeurope.eu/uploads/tx_phecasestudies/Analysis_report_epee_3_1_FR.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reaiorslr.fr/Documentation/Etudes-et-publications/2016-Evolution-de-la-consommation-de-soins-a-la-suite-de-travaux-de-rehabilitation-de-logement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renovons.org/IMG/pdf/sce_nario_re_novons_2017.pdf" TargetMode="External"/><Relationship Id="rId4" Type="http://schemas.openxmlformats.org/officeDocument/2006/relationships/hyperlink" Target="http://www.appa.asso.fr/_docs/7/fckeditor/file/Revues/AirPur/Airpur_78_Luca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0" y="4131407"/>
            <a:ext cx="9132571" cy="1686878"/>
          </a:xfrm>
          <a:prstGeom prst="rect">
            <a:avLst/>
          </a:prstGeom>
          <a:noFill/>
          <a:ln>
            <a:noFill/>
          </a:ln>
        </p:spPr>
        <p:txBody>
          <a:bodyPr wrap="square" lIns="91425" tIns="45700" rIns="91425" bIns="45700" anchor="b" anchorCtr="0">
            <a:noAutofit/>
          </a:bodyPr>
          <a:lstStyle/>
          <a:p>
            <a:pPr marL="0" marR="0" lvl="0" indent="-304800" algn="ctr" rtl="0">
              <a:lnSpc>
                <a:spcPct val="90000"/>
              </a:lnSpc>
              <a:spcBef>
                <a:spcPts val="0"/>
              </a:spcBef>
              <a:buClr>
                <a:schemeClr val="dk1"/>
              </a:buClr>
              <a:buSzPts val="4800"/>
              <a:buFont typeface="Calibri"/>
              <a:buNone/>
            </a:pPr>
            <a:r>
              <a:rPr lang="fr-FR" sz="4800" b="0" i="0" u="none" strike="noStrike" cap="none">
                <a:solidFill>
                  <a:schemeClr val="dk1"/>
                </a:solidFill>
                <a:latin typeface="Calibri"/>
                <a:ea typeface="Calibri"/>
                <a:cs typeface="Calibri"/>
                <a:sym typeface="Calibri"/>
              </a:rPr>
              <a:t>Lien entre précarité énergétique (PE) et santé</a:t>
            </a:r>
          </a:p>
        </p:txBody>
      </p:sp>
      <p:sp>
        <p:nvSpPr>
          <p:cNvPr id="90" name="Shape 90"/>
          <p:cNvSpPr txBox="1">
            <a:spLocks noGrp="1"/>
          </p:cNvSpPr>
          <p:nvPr>
            <p:ph type="subTitle" idx="1"/>
          </p:nvPr>
        </p:nvSpPr>
        <p:spPr>
          <a:xfrm>
            <a:off x="1148713" y="5818285"/>
            <a:ext cx="6858000" cy="1039715"/>
          </a:xfrm>
          <a:prstGeom prst="rect">
            <a:avLst/>
          </a:prstGeom>
          <a:noFill/>
          <a:ln>
            <a:noFill/>
          </a:ln>
        </p:spPr>
        <p:txBody>
          <a:bodyPr wrap="square" lIns="91425" tIns="45700" rIns="91425" bIns="45700" anchor="t" anchorCtr="0">
            <a:noAutofit/>
          </a:bodyPr>
          <a:lstStyle/>
          <a:p>
            <a:pPr marL="0" marR="0" lvl="0" indent="-152400" algn="ctr" rtl="0">
              <a:lnSpc>
                <a:spcPct val="100000"/>
              </a:lnSpc>
              <a:spcBef>
                <a:spcPts val="0"/>
              </a:spcBef>
              <a:spcAft>
                <a:spcPts val="0"/>
              </a:spcAft>
              <a:buClr>
                <a:schemeClr val="dk1"/>
              </a:buClr>
              <a:buSzPts val="2400"/>
              <a:buFont typeface="Arial"/>
              <a:buNone/>
            </a:pPr>
            <a:r>
              <a:rPr lang="fr-FR" sz="2400" b="0" i="0" u="none" strike="noStrike" cap="none">
                <a:solidFill>
                  <a:schemeClr val="dk1"/>
                </a:solidFill>
                <a:latin typeface="Calibri"/>
                <a:ea typeface="Calibri"/>
                <a:cs typeface="Calibri"/>
                <a:sym typeface="Calibri"/>
              </a:rPr>
              <a:t>Principaux enseignements des études réalisées</a:t>
            </a:r>
          </a:p>
          <a:p>
            <a:pPr marL="0" marR="0" lvl="0" indent="-152400" algn="ctr" rtl="0">
              <a:lnSpc>
                <a:spcPct val="100000"/>
              </a:lnSpc>
              <a:spcBef>
                <a:spcPts val="1000"/>
              </a:spcBef>
              <a:buClr>
                <a:schemeClr val="dk1"/>
              </a:buClr>
              <a:buSzPts val="2400"/>
              <a:buFont typeface="Arial"/>
              <a:buNone/>
            </a:pPr>
            <a:r>
              <a:rPr lang="fr-FR" sz="2400" b="0" i="1" u="none" strike="noStrike" cap="none">
                <a:solidFill>
                  <a:schemeClr val="dk1"/>
                </a:solidFill>
                <a:latin typeface="Calibri"/>
                <a:ea typeface="Calibri"/>
                <a:cs typeface="Calibri"/>
                <a:sym typeface="Calibri"/>
              </a:rPr>
              <a:t>(2003 à 2017)</a:t>
            </a:r>
          </a:p>
        </p:txBody>
      </p:sp>
      <p:pic>
        <p:nvPicPr>
          <p:cNvPr id="91" name="Shape 91"/>
          <p:cNvPicPr preferRelativeResize="0"/>
          <p:nvPr/>
        </p:nvPicPr>
        <p:blipFill rotWithShape="1">
          <a:blip r:embed="rId3">
            <a:alphaModFix/>
          </a:blip>
          <a:srcRect/>
          <a:stretch/>
        </p:blipFill>
        <p:spPr>
          <a:xfrm>
            <a:off x="11429" y="0"/>
            <a:ext cx="9143999" cy="408468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396648" y="1255166"/>
            <a:ext cx="8350704" cy="4351338"/>
          </a:xfrm>
          <a:prstGeom prst="rect">
            <a:avLst/>
          </a:prstGeom>
          <a:noFill/>
          <a:ln>
            <a:noFill/>
          </a:ln>
        </p:spPr>
        <p:txBody>
          <a:bodyPr wrap="square" lIns="91425" tIns="45700" rIns="91425" bIns="45700" anchor="t" anchorCtr="0">
            <a:noAutofit/>
          </a:bodyPr>
          <a:lstStyle/>
          <a:p>
            <a:pPr marL="0" marR="0" lvl="0" indent="-127000" algn="just" rtl="0">
              <a:lnSpc>
                <a:spcPct val="90000"/>
              </a:lnSpc>
              <a:spcBef>
                <a:spcPts val="0"/>
              </a:spcBef>
              <a:spcAft>
                <a:spcPts val="0"/>
              </a:spcAft>
              <a:buClr>
                <a:schemeClr val="dk1"/>
              </a:buClr>
              <a:buSzPts val="2000"/>
              <a:buFont typeface="Arial"/>
              <a:buNone/>
            </a:pPr>
            <a:r>
              <a:rPr lang="fr-FR" sz="2000" b="0" i="0" u="none" strike="noStrike" cap="none">
                <a:solidFill>
                  <a:schemeClr val="dk1"/>
                </a:solidFill>
                <a:latin typeface="Calibri"/>
                <a:ea typeface="Calibri"/>
                <a:cs typeface="Calibri"/>
                <a:sym typeface="Calibri"/>
              </a:rPr>
              <a:t>La présence d’humidité et/ou de moisissures contribuent à la </a:t>
            </a:r>
            <a:r>
              <a:rPr lang="fr-FR" sz="2000" b="1" i="0" u="none" strike="noStrike" cap="none">
                <a:solidFill>
                  <a:schemeClr val="dk1"/>
                </a:solidFill>
                <a:latin typeface="Calibri"/>
                <a:ea typeface="Calibri"/>
                <a:cs typeface="Calibri"/>
                <a:sym typeface="Calibri"/>
              </a:rPr>
              <a:t>dégradation de la qualité de l’air du logement</a:t>
            </a:r>
            <a:r>
              <a:rPr lang="fr-FR" sz="2000" b="0" i="0" u="none" strike="noStrike" cap="none">
                <a:solidFill>
                  <a:schemeClr val="dk1"/>
                </a:solidFill>
                <a:latin typeface="Calibri"/>
                <a:ea typeface="Calibri"/>
                <a:cs typeface="Calibri"/>
                <a:sym typeface="Calibri"/>
              </a:rPr>
              <a:t> (par ex. la dégradation des peintures et des colles via l’humidité) </a:t>
            </a:r>
            <a:r>
              <a:rPr lang="fr-FR" sz="2000" b="1" i="0" u="none" strike="noStrike" cap="none">
                <a:solidFill>
                  <a:schemeClr val="dk1"/>
                </a:solidFill>
                <a:latin typeface="Calibri"/>
                <a:ea typeface="Calibri"/>
                <a:cs typeface="Calibri"/>
                <a:sym typeface="Calibri"/>
              </a:rPr>
              <a:t>et peut générer des impacts sanitaires </a:t>
            </a:r>
            <a:r>
              <a:rPr lang="fr-FR" sz="2000" b="0" i="1" u="none" strike="noStrike" cap="none">
                <a:solidFill>
                  <a:schemeClr val="dk1"/>
                </a:solidFill>
                <a:latin typeface="Calibri"/>
                <a:ea typeface="Calibri"/>
                <a:cs typeface="Calibri"/>
                <a:sym typeface="Calibri"/>
              </a:rPr>
              <a:t>(Rapport d’expertise ANSES 2016</a:t>
            </a:r>
            <a:r>
              <a:rPr lang="fr-FR" sz="2000" b="0" i="0" u="none" strike="noStrike" cap="none">
                <a:solidFill>
                  <a:schemeClr val="dk1"/>
                </a:solidFill>
                <a:latin typeface="Calibri"/>
                <a:ea typeface="Calibri"/>
                <a:cs typeface="Calibri"/>
                <a:sym typeface="Calibri"/>
              </a:rPr>
              <a:t>) :</a:t>
            </a:r>
          </a:p>
          <a:p>
            <a:pPr marL="228600" marR="0" lvl="0" indent="-228600" algn="just" rtl="0">
              <a:lnSpc>
                <a:spcPct val="100000"/>
              </a:lnSpc>
              <a:spcBef>
                <a:spcPts val="1000"/>
              </a:spcBef>
              <a:spcAft>
                <a:spcPts val="0"/>
              </a:spcAft>
              <a:buClr>
                <a:schemeClr val="dk1"/>
              </a:buClr>
              <a:buSzPts val="2000"/>
              <a:buFont typeface="Arial"/>
              <a:buChar char="•"/>
            </a:pPr>
            <a:r>
              <a:rPr lang="fr-FR" sz="2000" b="1" i="0" u="none" strike="noStrike" cap="none">
                <a:solidFill>
                  <a:schemeClr val="dk1"/>
                </a:solidFill>
                <a:latin typeface="Calibri"/>
                <a:ea typeface="Calibri"/>
                <a:cs typeface="Calibri"/>
                <a:sym typeface="Calibri"/>
              </a:rPr>
              <a:t>Développement (ou exacerbation) de l'asthme, </a:t>
            </a:r>
            <a:r>
              <a:rPr lang="fr-FR" sz="2000" b="0" i="0" u="none" strike="noStrike" cap="none">
                <a:solidFill>
                  <a:schemeClr val="dk1"/>
                </a:solidFill>
                <a:latin typeface="Calibri"/>
                <a:ea typeface="Calibri"/>
                <a:cs typeface="Calibri"/>
                <a:sym typeface="Calibri"/>
              </a:rPr>
              <a:t>notamment  chez les enfants exposés de manière précoce (et génétiquement prédisposés) </a:t>
            </a:r>
          </a:p>
          <a:p>
            <a:pPr marL="228600" marR="0" lvl="0" indent="-228600" algn="just" rtl="0">
              <a:lnSpc>
                <a:spcPct val="100000"/>
              </a:lnSpc>
              <a:spcBef>
                <a:spcPts val="1000"/>
              </a:spcBef>
              <a:spcAft>
                <a:spcPts val="0"/>
              </a:spcAft>
              <a:buClr>
                <a:schemeClr val="dk1"/>
              </a:buClr>
              <a:buSzPts val="2000"/>
              <a:buFont typeface="Arial"/>
              <a:buChar char="•"/>
            </a:pPr>
            <a:r>
              <a:rPr lang="fr-FR" sz="2000" b="1" i="0" u="none" strike="noStrike" cap="none">
                <a:solidFill>
                  <a:schemeClr val="dk1"/>
                </a:solidFill>
                <a:latin typeface="Calibri"/>
                <a:ea typeface="Calibri"/>
                <a:cs typeface="Calibri"/>
                <a:sym typeface="Calibri"/>
              </a:rPr>
              <a:t>Réactions allergiques </a:t>
            </a:r>
            <a:r>
              <a:rPr lang="fr-FR" sz="2000" b="0" i="0" u="none" strike="noStrike" cap="none">
                <a:solidFill>
                  <a:schemeClr val="dk1"/>
                </a:solidFill>
                <a:latin typeface="Calibri"/>
                <a:ea typeface="Calibri"/>
                <a:cs typeface="Calibri"/>
                <a:sym typeface="Calibri"/>
              </a:rPr>
              <a:t>: maux de gorge, conjonctivite, rhinite allergique, etc.</a:t>
            </a:r>
          </a:p>
          <a:p>
            <a:pPr marL="228600" marR="0" lvl="0" indent="-228600" algn="just" rtl="0">
              <a:lnSpc>
                <a:spcPct val="100000"/>
              </a:lnSpc>
              <a:spcBef>
                <a:spcPts val="1000"/>
              </a:spcBef>
              <a:spcAft>
                <a:spcPts val="0"/>
              </a:spcAft>
              <a:buClr>
                <a:schemeClr val="dk1"/>
              </a:buClr>
              <a:buSzPts val="2000"/>
              <a:buFont typeface="Arial"/>
              <a:buChar char="•"/>
            </a:pPr>
            <a:r>
              <a:rPr lang="fr-FR" sz="2000" b="1" i="0" u="none" strike="noStrike" cap="none">
                <a:solidFill>
                  <a:schemeClr val="dk1"/>
                </a:solidFill>
                <a:latin typeface="Calibri"/>
                <a:ea typeface="Calibri"/>
                <a:cs typeface="Calibri"/>
                <a:sym typeface="Calibri"/>
              </a:rPr>
              <a:t>Effets respiratoires </a:t>
            </a:r>
            <a:r>
              <a:rPr lang="fr-FR" sz="2000" b="0" i="0" u="none" strike="noStrike" cap="none">
                <a:solidFill>
                  <a:schemeClr val="dk1"/>
                </a:solidFill>
                <a:latin typeface="Calibri"/>
                <a:ea typeface="Calibri"/>
                <a:cs typeface="Calibri"/>
                <a:sym typeface="Calibri"/>
              </a:rPr>
              <a:t>: infections ou difficultés respiratoires, toux, bronchites, etc., chroniques chez les personnes âgées</a:t>
            </a:r>
          </a:p>
          <a:p>
            <a:pPr marL="228600" marR="0" lvl="0" indent="-228600" algn="just" rtl="0">
              <a:lnSpc>
                <a:spcPct val="100000"/>
              </a:lnSpc>
              <a:spcBef>
                <a:spcPts val="1000"/>
              </a:spcBef>
              <a:spcAft>
                <a:spcPts val="0"/>
              </a:spcAft>
              <a:buClr>
                <a:schemeClr val="dk1"/>
              </a:buClr>
              <a:buSzPts val="2000"/>
              <a:buFont typeface="Arial"/>
              <a:buChar char="•"/>
            </a:pPr>
            <a:r>
              <a:rPr lang="fr-FR" sz="2000" b="1" i="0" u="none" strike="noStrike" cap="none">
                <a:solidFill>
                  <a:schemeClr val="dk1"/>
                </a:solidFill>
                <a:latin typeface="Calibri"/>
                <a:ea typeface="Calibri"/>
                <a:cs typeface="Calibri"/>
                <a:sym typeface="Calibri"/>
              </a:rPr>
              <a:t>Effets psychologiques/neurologiques </a:t>
            </a:r>
            <a:r>
              <a:rPr lang="fr-FR" sz="2000" b="0" i="0" u="none" strike="noStrike" cap="none">
                <a:solidFill>
                  <a:schemeClr val="dk1"/>
                </a:solidFill>
                <a:latin typeface="Calibri"/>
                <a:ea typeface="Calibri"/>
                <a:cs typeface="Calibri"/>
                <a:sym typeface="Calibri"/>
              </a:rPr>
              <a:t>: altération de la fonction cognitive chez l’enfant pour des expositions de longue durée (&gt; 2 ans) aux moisissures dès la petite enfance (preuve limitée)	</a:t>
            </a:r>
          </a:p>
          <a:p>
            <a:pPr marL="228600" marR="0" lvl="0" indent="-228600" algn="just" rtl="0">
              <a:lnSpc>
                <a:spcPct val="90000"/>
              </a:lnSpc>
              <a:spcBef>
                <a:spcPts val="1000"/>
              </a:spcBef>
              <a:buClr>
                <a:schemeClr val="dk1"/>
              </a:buClr>
              <a:buSzPts val="2000"/>
              <a:buFont typeface="Arial"/>
              <a:buNone/>
            </a:pPr>
            <a:endParaRPr sz="2000" b="0" i="0" u="none" strike="noStrike" cap="none">
              <a:solidFill>
                <a:schemeClr val="dk1"/>
              </a:solidFill>
              <a:latin typeface="Calibri"/>
              <a:ea typeface="Calibri"/>
              <a:cs typeface="Calibri"/>
              <a:sym typeface="Calibri"/>
            </a:endParaRPr>
          </a:p>
        </p:txBody>
      </p:sp>
      <p:sp>
        <p:nvSpPr>
          <p:cNvPr id="154" name="Shape 154"/>
          <p:cNvSpPr txBox="1"/>
          <p:nvPr/>
        </p:nvSpPr>
        <p:spPr>
          <a:xfrm>
            <a:off x="628650" y="185196"/>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Les impacts sanitaires de la précarité énergétique (humidité/moisissures)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pic>
        <p:nvPicPr>
          <p:cNvPr id="160" name="Shape 160"/>
          <p:cNvPicPr preferRelativeResize="0"/>
          <p:nvPr/>
        </p:nvPicPr>
        <p:blipFill rotWithShape="1">
          <a:blip r:embed="rId3">
            <a:alphaModFix/>
          </a:blip>
          <a:srcRect/>
          <a:stretch/>
        </p:blipFill>
        <p:spPr>
          <a:xfrm>
            <a:off x="219920" y="162045"/>
            <a:ext cx="8814026" cy="6366077"/>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body" idx="1"/>
          </p:nvPr>
        </p:nvSpPr>
        <p:spPr>
          <a:xfrm>
            <a:off x="435428" y="1150710"/>
            <a:ext cx="8156121" cy="5707290"/>
          </a:xfrm>
          <a:prstGeom prst="rect">
            <a:avLst/>
          </a:prstGeom>
          <a:noFill/>
          <a:ln>
            <a:noFill/>
          </a:ln>
        </p:spPr>
        <p:txBody>
          <a:bodyPr wrap="square" lIns="91425" tIns="45700" rIns="91425" bIns="45700" anchor="t" anchorCtr="0">
            <a:noAutofit/>
          </a:bodyPr>
          <a:lstStyle/>
          <a:p>
            <a:pPr marL="228600" marR="0" lvl="0" indent="-228600" algn="just" rtl="0">
              <a:lnSpc>
                <a:spcPct val="90000"/>
              </a:lnSpc>
              <a:spcBef>
                <a:spcPts val="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Le froid peut impacter physiologiquement les habitants, les rendant </a:t>
            </a:r>
            <a:r>
              <a:rPr lang="fr-FR" sz="1800" b="1" i="0" u="none" strike="noStrike" cap="none">
                <a:solidFill>
                  <a:schemeClr val="dk1"/>
                </a:solidFill>
                <a:latin typeface="Calibri"/>
                <a:ea typeface="Calibri"/>
                <a:cs typeface="Calibri"/>
                <a:sym typeface="Calibri"/>
              </a:rPr>
              <a:t>moins adroits et augmentant le risque de blessure </a:t>
            </a:r>
            <a:r>
              <a:rPr lang="fr-FR" sz="1800" b="0" i="1" u="none" strike="noStrike" cap="none">
                <a:solidFill>
                  <a:schemeClr val="dk1"/>
                </a:solidFill>
                <a:latin typeface="Calibri"/>
                <a:ea typeface="Calibri"/>
                <a:cs typeface="Calibri"/>
                <a:sym typeface="Calibri"/>
              </a:rPr>
              <a:t>(Marmot Review Team 2011). </a:t>
            </a:r>
          </a:p>
          <a:p>
            <a:pPr marL="228600" marR="0" lvl="0" indent="-228600" algn="just" rtl="0">
              <a:lnSpc>
                <a:spcPct val="9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Les comportements de restriction et les stratégies mises en place par les ménages peuvent avoir des </a:t>
            </a:r>
            <a:r>
              <a:rPr lang="fr-FR" sz="1800" b="1" i="0" u="none" strike="noStrike" cap="none">
                <a:solidFill>
                  <a:schemeClr val="dk1"/>
                </a:solidFill>
                <a:latin typeface="Calibri"/>
                <a:ea typeface="Calibri"/>
                <a:cs typeface="Calibri"/>
                <a:sym typeface="Calibri"/>
              </a:rPr>
              <a:t>effets dangereux sur les ménages </a:t>
            </a:r>
            <a:r>
              <a:rPr lang="fr-FR" sz="1800" b="0" i="0" u="none" strike="noStrike" cap="none">
                <a:solidFill>
                  <a:schemeClr val="dk1"/>
                </a:solidFill>
                <a:latin typeface="Calibri"/>
                <a:ea typeface="Calibri"/>
                <a:cs typeface="Calibri"/>
                <a:sym typeface="Calibri"/>
              </a:rPr>
              <a:t>: </a:t>
            </a:r>
          </a:p>
          <a:p>
            <a:pPr marL="685800" marR="0" lvl="1" indent="-228600" algn="just" rtl="0">
              <a:lnSpc>
                <a:spcPct val="90000"/>
              </a:lnSpc>
              <a:spcBef>
                <a:spcPts val="500"/>
              </a:spcBef>
              <a:spcAft>
                <a:spcPts val="0"/>
              </a:spcAft>
              <a:buClr>
                <a:schemeClr val="dk1"/>
              </a:buClr>
              <a:buSzPts val="1700"/>
              <a:buFont typeface="Courier New"/>
              <a:buChar char="o"/>
            </a:pPr>
            <a:r>
              <a:rPr lang="fr-FR" sz="1700" b="0" i="0" u="none" strike="noStrike" cap="none">
                <a:solidFill>
                  <a:schemeClr val="dk1"/>
                </a:solidFill>
                <a:latin typeface="Calibri"/>
                <a:ea typeface="Calibri"/>
                <a:cs typeface="Calibri"/>
                <a:sym typeface="Calibri"/>
              </a:rPr>
              <a:t>Le recours à des </a:t>
            </a:r>
            <a:r>
              <a:rPr lang="fr-FR" sz="1700" b="1" i="0" u="none" strike="noStrike" cap="none">
                <a:solidFill>
                  <a:schemeClr val="dk1"/>
                </a:solidFill>
                <a:latin typeface="Calibri"/>
                <a:ea typeface="Calibri"/>
                <a:cs typeface="Calibri"/>
                <a:sym typeface="Calibri"/>
              </a:rPr>
              <a:t>chauffages d’appoint </a:t>
            </a:r>
            <a:r>
              <a:rPr lang="fr-FR" sz="1700" b="0" i="0" u="none" strike="noStrike" cap="none">
                <a:solidFill>
                  <a:schemeClr val="dk1"/>
                </a:solidFill>
                <a:latin typeface="Calibri"/>
                <a:ea typeface="Calibri"/>
                <a:cs typeface="Calibri"/>
                <a:sym typeface="Calibri"/>
              </a:rPr>
              <a:t>peut entraîner des </a:t>
            </a:r>
            <a:r>
              <a:rPr lang="fr-FR" sz="1700" b="1" i="0" u="none" strike="noStrike" cap="none">
                <a:solidFill>
                  <a:schemeClr val="dk1"/>
                </a:solidFill>
                <a:latin typeface="Calibri"/>
                <a:ea typeface="Calibri"/>
                <a:cs typeface="Calibri"/>
                <a:sym typeface="Calibri"/>
              </a:rPr>
              <a:t>intoxications au monoxyde de carbone </a:t>
            </a:r>
            <a:r>
              <a:rPr lang="fr-FR" sz="1700" b="0" i="0" u="none" strike="noStrike" cap="none">
                <a:solidFill>
                  <a:schemeClr val="dk1"/>
                </a:solidFill>
                <a:latin typeface="Calibri"/>
                <a:ea typeface="Calibri"/>
                <a:cs typeface="Calibri"/>
                <a:sym typeface="Calibri"/>
              </a:rPr>
              <a:t>(Deconinck et al 2012) On observe ces intoxications dans le cas d’utilisation de poêles à pétrole, mais également de chauffages de fortune de type braséro ou barbecue (ARS Ile de France, 2015). Or les ménages en situation de précarité énergétique ont plus tendance que les autres à avoir recours à ces chauffages d’appoint (EPEE 2009). </a:t>
            </a:r>
          </a:p>
          <a:p>
            <a:pPr marL="685800" marR="0" lvl="1" indent="-228600" algn="just" rtl="0">
              <a:lnSpc>
                <a:spcPct val="90000"/>
              </a:lnSpc>
              <a:spcBef>
                <a:spcPts val="500"/>
              </a:spcBef>
              <a:spcAft>
                <a:spcPts val="0"/>
              </a:spcAft>
              <a:buClr>
                <a:schemeClr val="dk1"/>
              </a:buClr>
              <a:buSzPts val="1700"/>
              <a:buFont typeface="Courier New"/>
              <a:buChar char="o"/>
            </a:pPr>
            <a:r>
              <a:rPr lang="fr-FR" sz="1700" b="0" i="0" u="none" strike="noStrike" cap="none">
                <a:solidFill>
                  <a:schemeClr val="dk1"/>
                </a:solidFill>
                <a:latin typeface="Calibri"/>
                <a:ea typeface="Calibri"/>
                <a:cs typeface="Calibri"/>
                <a:sym typeface="Calibri"/>
              </a:rPr>
              <a:t>Les </a:t>
            </a:r>
            <a:r>
              <a:rPr lang="fr-FR" sz="1700" b="1" i="0" u="none" strike="noStrike" cap="none">
                <a:solidFill>
                  <a:schemeClr val="dk1"/>
                </a:solidFill>
                <a:latin typeface="Calibri"/>
                <a:ea typeface="Calibri"/>
                <a:cs typeface="Calibri"/>
                <a:sym typeface="Calibri"/>
              </a:rPr>
              <a:t>chauffages de fortune</a:t>
            </a:r>
            <a:r>
              <a:rPr lang="fr-FR" sz="1700" b="0" i="0" u="none" strike="noStrike" cap="none">
                <a:solidFill>
                  <a:schemeClr val="dk1"/>
                </a:solidFill>
                <a:latin typeface="Calibri"/>
                <a:ea typeface="Calibri"/>
                <a:cs typeface="Calibri"/>
                <a:sym typeface="Calibri"/>
              </a:rPr>
              <a:t>, ainsi que les bougies pour s’éclairer en cas de restriction d’usage de l’électricité, augmentent également les </a:t>
            </a:r>
            <a:r>
              <a:rPr lang="fr-FR" sz="1700" b="1" i="0" u="none" strike="noStrike" cap="none">
                <a:solidFill>
                  <a:schemeClr val="dk1"/>
                </a:solidFill>
                <a:latin typeface="Calibri"/>
                <a:ea typeface="Calibri"/>
                <a:cs typeface="Calibri"/>
                <a:sym typeface="Calibri"/>
              </a:rPr>
              <a:t>risques d’incendie </a:t>
            </a:r>
            <a:r>
              <a:rPr lang="fr-FR" sz="1700" b="0" i="0" u="none" strike="noStrike" cap="none">
                <a:solidFill>
                  <a:schemeClr val="dk1"/>
                </a:solidFill>
                <a:latin typeface="Calibri"/>
                <a:ea typeface="Calibri"/>
                <a:cs typeface="Calibri"/>
                <a:sym typeface="Calibri"/>
              </a:rPr>
              <a:t>dans le logement (Ezratty 2009) </a:t>
            </a:r>
          </a:p>
          <a:p>
            <a:pPr marL="685800" marR="0" lvl="1" indent="-228600" algn="just" rtl="0">
              <a:lnSpc>
                <a:spcPct val="90000"/>
              </a:lnSpc>
              <a:spcBef>
                <a:spcPts val="500"/>
              </a:spcBef>
              <a:spcAft>
                <a:spcPts val="0"/>
              </a:spcAft>
              <a:buClr>
                <a:schemeClr val="dk1"/>
              </a:buClr>
              <a:buSzPts val="1700"/>
              <a:buFont typeface="Courier New"/>
              <a:buChar char="o"/>
            </a:pPr>
            <a:r>
              <a:rPr lang="fr-FR" sz="1700" b="0" i="0" u="none" strike="noStrike" cap="none">
                <a:solidFill>
                  <a:schemeClr val="dk1"/>
                </a:solidFill>
                <a:latin typeface="Calibri"/>
                <a:ea typeface="Calibri"/>
                <a:cs typeface="Calibri"/>
                <a:sym typeface="Calibri"/>
              </a:rPr>
              <a:t>Dans certains cas extrêmes l’absence de possibilité de </a:t>
            </a:r>
            <a:r>
              <a:rPr lang="fr-FR" sz="1700" b="1" i="0" u="none" strike="noStrike" cap="none">
                <a:solidFill>
                  <a:schemeClr val="dk1"/>
                </a:solidFill>
                <a:latin typeface="Calibri"/>
                <a:ea typeface="Calibri"/>
                <a:cs typeface="Calibri"/>
                <a:sym typeface="Calibri"/>
              </a:rPr>
              <a:t>réfrigération </a:t>
            </a:r>
            <a:r>
              <a:rPr lang="fr-FR" sz="1700" b="0" i="0" u="none" strike="noStrike" cap="none">
                <a:solidFill>
                  <a:schemeClr val="dk1"/>
                </a:solidFill>
                <a:latin typeface="Calibri"/>
                <a:ea typeface="Calibri"/>
                <a:cs typeface="Calibri"/>
                <a:sym typeface="Calibri"/>
              </a:rPr>
              <a:t>des aliments peut exposer à des risques </a:t>
            </a:r>
            <a:r>
              <a:rPr lang="fr-FR" sz="1700" b="1" i="0" u="none" strike="noStrike" cap="none">
                <a:solidFill>
                  <a:schemeClr val="dk1"/>
                </a:solidFill>
                <a:latin typeface="Calibri"/>
                <a:ea typeface="Calibri"/>
                <a:cs typeface="Calibri"/>
                <a:sym typeface="Calibri"/>
              </a:rPr>
              <a:t>d’intoxication alimentaire </a:t>
            </a:r>
            <a:r>
              <a:rPr lang="fr-FR" sz="1700" b="0" i="0" u="none" strike="noStrike" cap="none">
                <a:solidFill>
                  <a:schemeClr val="dk1"/>
                </a:solidFill>
                <a:latin typeface="Calibri"/>
                <a:ea typeface="Calibri"/>
                <a:cs typeface="Calibri"/>
                <a:sym typeface="Calibri"/>
              </a:rPr>
              <a:t>(Ezratty 2009) </a:t>
            </a:r>
          </a:p>
          <a:p>
            <a:pPr marL="685800" marR="0" lvl="1" indent="-228600" algn="just" rtl="0">
              <a:lnSpc>
                <a:spcPct val="90000"/>
              </a:lnSpc>
              <a:spcBef>
                <a:spcPts val="500"/>
              </a:spcBef>
              <a:spcAft>
                <a:spcPts val="0"/>
              </a:spcAft>
              <a:buClr>
                <a:schemeClr val="dk1"/>
              </a:buClr>
              <a:buSzPts val="1700"/>
              <a:buFont typeface="Courier New"/>
              <a:buChar char="o"/>
            </a:pPr>
            <a:r>
              <a:rPr lang="fr-FR" sz="1700" b="0" i="0" u="none" strike="noStrike" cap="none">
                <a:solidFill>
                  <a:schemeClr val="dk1"/>
                </a:solidFill>
                <a:latin typeface="Calibri"/>
                <a:ea typeface="Calibri"/>
                <a:cs typeface="Calibri"/>
                <a:sym typeface="Calibri"/>
              </a:rPr>
              <a:t>De même dans certains cas l’impossibilité d’avoir de </a:t>
            </a:r>
            <a:r>
              <a:rPr lang="fr-FR" sz="1700" b="1" i="0" u="none" strike="noStrike" cap="none">
                <a:solidFill>
                  <a:schemeClr val="dk1"/>
                </a:solidFill>
                <a:latin typeface="Calibri"/>
                <a:ea typeface="Calibri"/>
                <a:cs typeface="Calibri"/>
                <a:sym typeface="Calibri"/>
              </a:rPr>
              <a:t>l’eau chaude </a:t>
            </a:r>
            <a:r>
              <a:rPr lang="fr-FR" sz="1700" b="0" i="0" u="none" strike="noStrike" cap="none">
                <a:solidFill>
                  <a:schemeClr val="dk1"/>
                </a:solidFill>
                <a:latin typeface="Calibri"/>
                <a:ea typeface="Calibri"/>
                <a:cs typeface="Calibri"/>
                <a:sym typeface="Calibri"/>
              </a:rPr>
              <a:t>peut rendre difficile de maintenir une </a:t>
            </a:r>
            <a:r>
              <a:rPr lang="fr-FR" sz="1700" b="1" i="0" u="none" strike="noStrike" cap="none">
                <a:solidFill>
                  <a:schemeClr val="dk1"/>
                </a:solidFill>
                <a:latin typeface="Calibri"/>
                <a:ea typeface="Calibri"/>
                <a:cs typeface="Calibri"/>
                <a:sym typeface="Calibri"/>
              </a:rPr>
              <a:t>hygiène </a:t>
            </a:r>
            <a:r>
              <a:rPr lang="fr-FR" sz="1700" b="0" i="0" u="none" strike="noStrike" cap="none">
                <a:solidFill>
                  <a:schemeClr val="dk1"/>
                </a:solidFill>
                <a:latin typeface="Calibri"/>
                <a:ea typeface="Calibri"/>
                <a:cs typeface="Calibri"/>
                <a:sym typeface="Calibri"/>
              </a:rPr>
              <a:t>satisfaisante et augmenter le </a:t>
            </a:r>
            <a:r>
              <a:rPr lang="fr-FR" sz="1700" b="1" i="0" u="none" strike="noStrike" cap="none">
                <a:solidFill>
                  <a:schemeClr val="dk1"/>
                </a:solidFill>
                <a:latin typeface="Calibri"/>
                <a:ea typeface="Calibri"/>
                <a:cs typeface="Calibri"/>
                <a:sym typeface="Calibri"/>
              </a:rPr>
              <a:t>risque infectieux </a:t>
            </a:r>
            <a:r>
              <a:rPr lang="fr-FR" sz="1700" b="0" i="0" u="none" strike="noStrike" cap="none">
                <a:solidFill>
                  <a:schemeClr val="dk1"/>
                </a:solidFill>
                <a:latin typeface="Calibri"/>
                <a:ea typeface="Calibri"/>
                <a:cs typeface="Calibri"/>
                <a:sym typeface="Calibri"/>
              </a:rPr>
              <a:t>(Ezratty 2009) </a:t>
            </a:r>
          </a:p>
          <a:p>
            <a:pPr marL="228600" marR="0" lvl="0" indent="-228600" algn="just" rtl="0">
              <a:lnSpc>
                <a:spcPct val="90000"/>
              </a:lnSpc>
              <a:spcBef>
                <a:spcPts val="1000"/>
              </a:spcBef>
              <a:buClr>
                <a:schemeClr val="dk1"/>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67" name="Shape 167"/>
          <p:cNvSpPr txBox="1"/>
          <p:nvPr/>
        </p:nvSpPr>
        <p:spPr>
          <a:xfrm>
            <a:off x="570139" y="115748"/>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Les impacts sanitaires de la précarité énergétique (sécurité dans le logement)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628650" y="0"/>
            <a:ext cx="7886700" cy="992221"/>
          </a:xfrm>
          <a:prstGeom prst="rect">
            <a:avLst/>
          </a:prstGeom>
          <a:noFill/>
          <a:ln>
            <a:noFill/>
          </a:ln>
        </p:spPr>
        <p:txBody>
          <a:bodyPr wrap="square" lIns="91425" tIns="45700" rIns="91425" bIns="45700" anchor="ctr" anchorCtr="0">
            <a:noAutofit/>
          </a:bodyPr>
          <a:lstStyle/>
          <a:p>
            <a:pPr marL="0" marR="0" lvl="0" indent="-203200" algn="ctr" rtl="0">
              <a:lnSpc>
                <a:spcPct val="90000"/>
              </a:lnSpc>
              <a:spcBef>
                <a:spcPts val="0"/>
              </a:spcBef>
              <a:buClr>
                <a:schemeClr val="dk1"/>
              </a:buClr>
              <a:buSzPts val="3200"/>
              <a:buFont typeface="Calibri"/>
              <a:buNone/>
            </a:pPr>
            <a:r>
              <a:rPr lang="fr-FR" sz="3200" b="1" i="0" u="none" strike="noStrike" cap="none">
                <a:solidFill>
                  <a:schemeClr val="dk1"/>
                </a:solidFill>
                <a:latin typeface="Calibri"/>
                <a:ea typeface="Calibri"/>
                <a:cs typeface="Calibri"/>
                <a:sym typeface="Calibri"/>
              </a:rPr>
              <a:t>Coûts sanitaires de la précarité énergétique </a:t>
            </a:r>
          </a:p>
        </p:txBody>
      </p:sp>
      <p:sp>
        <p:nvSpPr>
          <p:cNvPr id="174" name="Shape 174"/>
          <p:cNvSpPr txBox="1">
            <a:spLocks noGrp="1"/>
          </p:cNvSpPr>
          <p:nvPr>
            <p:ph type="body" idx="1"/>
          </p:nvPr>
        </p:nvSpPr>
        <p:spPr>
          <a:xfrm>
            <a:off x="376177" y="992221"/>
            <a:ext cx="8391646" cy="4351338"/>
          </a:xfrm>
          <a:prstGeom prst="rect">
            <a:avLst/>
          </a:prstGeom>
          <a:noFill/>
          <a:ln>
            <a:noFill/>
          </a:ln>
        </p:spPr>
        <p:txBody>
          <a:bodyPr wrap="square" lIns="91425" tIns="45700" rIns="91425" bIns="45700" anchor="t" anchorCtr="0">
            <a:noAutofit/>
          </a:bodyPr>
          <a:lstStyle/>
          <a:p>
            <a:pPr marL="0" marR="0" lvl="0" indent="-114300" algn="just" rtl="0">
              <a:lnSpc>
                <a:spcPct val="90000"/>
              </a:lnSpc>
              <a:spcBef>
                <a:spcPts val="0"/>
              </a:spcBef>
              <a:spcAft>
                <a:spcPts val="0"/>
              </a:spcAft>
              <a:buClr>
                <a:schemeClr val="dk1"/>
              </a:buClr>
              <a:buSzPts val="1800"/>
              <a:buFont typeface="Arial"/>
              <a:buNone/>
            </a:pPr>
            <a:r>
              <a:rPr lang="fr-FR" sz="1800" b="1" i="0" u="none" strike="noStrike" cap="none">
                <a:solidFill>
                  <a:schemeClr val="dk1"/>
                </a:solidFill>
                <a:latin typeface="Calibri"/>
                <a:ea typeface="Calibri"/>
                <a:cs typeface="Calibri"/>
                <a:sym typeface="Calibri"/>
              </a:rPr>
              <a:t>Les maladies, accidents sanitaires ou accidents de sécurité représentent des coûts de prise en charge par la sécurité sociale. Ils engendrent également des coûts économiques (temps d’arrêts de travail par ex.) et sociaux (décès prématurés, bien-être physiques et psychiques…). </a:t>
            </a:r>
          </a:p>
          <a:p>
            <a:pPr marL="228600" marR="0" lvl="0" indent="-228600" algn="just" rtl="0">
              <a:lnSpc>
                <a:spcPct val="12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Au Royaume-Uni une étude d’estimation de ces coûts a été menée </a:t>
            </a:r>
            <a:r>
              <a:rPr lang="fr-FR" sz="1800" b="0" i="1" u="none" strike="noStrike" cap="none">
                <a:solidFill>
                  <a:schemeClr val="dk1"/>
                </a:solidFill>
                <a:latin typeface="Calibri"/>
                <a:ea typeface="Calibri"/>
                <a:cs typeface="Calibri"/>
                <a:sym typeface="Calibri"/>
              </a:rPr>
              <a:t>(Roys et al 2016) </a:t>
            </a:r>
            <a:r>
              <a:rPr lang="fr-FR" sz="1800" b="0" i="0" u="none" strike="noStrike" cap="none">
                <a:solidFill>
                  <a:schemeClr val="dk1"/>
                </a:solidFill>
                <a:latin typeface="Calibri"/>
                <a:ea typeface="Calibri"/>
                <a:cs typeface="Calibri"/>
                <a:sym typeface="Calibri"/>
              </a:rPr>
              <a:t>:</a:t>
            </a:r>
          </a:p>
          <a:p>
            <a:pPr marL="685800" marR="0" lvl="1" indent="-228600" algn="just" rtl="0">
              <a:lnSpc>
                <a:spcPct val="120000"/>
              </a:lnSpc>
              <a:spcBef>
                <a:spcPts val="500"/>
              </a:spcBef>
              <a:spcAft>
                <a:spcPts val="0"/>
              </a:spcAft>
              <a:buClr>
                <a:schemeClr val="dk1"/>
              </a:buClr>
              <a:buSzPts val="1600"/>
              <a:buFont typeface="Courier New"/>
              <a:buChar char="o"/>
            </a:pPr>
            <a:r>
              <a:rPr lang="fr-FR" sz="1600" b="1" i="0" u="none" strike="noStrike" cap="none">
                <a:solidFill>
                  <a:schemeClr val="dk1"/>
                </a:solidFill>
                <a:latin typeface="Calibri"/>
                <a:ea typeface="Calibri"/>
                <a:cs typeface="Calibri"/>
                <a:sym typeface="Calibri"/>
              </a:rPr>
              <a:t>Le coût du mal-logement pour la sécurité social britannique est estimée à 1,6 milliards d’euros/an</a:t>
            </a:r>
            <a:r>
              <a:rPr lang="fr-FR" sz="1600" b="0" i="0" u="none" strike="noStrike" cap="none">
                <a:solidFill>
                  <a:schemeClr val="dk1"/>
                </a:solidFill>
                <a:latin typeface="Calibri"/>
                <a:ea typeface="Calibri"/>
                <a:cs typeface="Calibri"/>
                <a:sym typeface="Calibri"/>
              </a:rPr>
              <a:t>. </a:t>
            </a:r>
            <a:r>
              <a:rPr lang="fr-FR" sz="1600" b="1" i="0" u="none" strike="noStrike" cap="none">
                <a:solidFill>
                  <a:schemeClr val="dk1"/>
                </a:solidFill>
                <a:latin typeface="Calibri"/>
                <a:ea typeface="Calibri"/>
                <a:cs typeface="Calibri"/>
                <a:sym typeface="Calibri"/>
              </a:rPr>
              <a:t>La précarité énergétique apparaît comme le phénomène de mal-logement le plus coûteux </a:t>
            </a:r>
            <a:r>
              <a:rPr lang="fr-FR" sz="1600" b="0" i="1" u="none" strike="noStrike" cap="none">
                <a:solidFill>
                  <a:schemeClr val="dk1"/>
                </a:solidFill>
                <a:latin typeface="Calibri"/>
                <a:ea typeface="Calibri"/>
                <a:cs typeface="Calibri"/>
                <a:sym typeface="Calibri"/>
              </a:rPr>
              <a:t>(Roys et al en 2016).</a:t>
            </a:r>
          </a:p>
          <a:p>
            <a:pPr marL="685800" marR="0" lvl="1" indent="-228600" algn="just" rtl="0">
              <a:lnSpc>
                <a:spcPct val="90000"/>
              </a:lnSpc>
              <a:spcBef>
                <a:spcPts val="500"/>
              </a:spcBef>
              <a:spcAft>
                <a:spcPts val="0"/>
              </a:spcAft>
              <a:buClr>
                <a:schemeClr val="dk1"/>
              </a:buClr>
              <a:buSzPts val="1400"/>
              <a:buFont typeface="Courier New"/>
              <a:buNone/>
            </a:pPr>
            <a:endParaRPr sz="1400" b="0" i="1" u="none" strike="noStrike" cap="none">
              <a:solidFill>
                <a:schemeClr val="dk1"/>
              </a:solidFill>
              <a:latin typeface="Calibri"/>
              <a:ea typeface="Calibri"/>
              <a:cs typeface="Calibri"/>
              <a:sym typeface="Calibri"/>
            </a:endParaRPr>
          </a:p>
          <a:p>
            <a:pPr marL="228600" marR="0" lvl="0" indent="-228600" algn="just" rtl="0">
              <a:lnSpc>
                <a:spcPct val="12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En France : </a:t>
            </a:r>
          </a:p>
          <a:p>
            <a:pPr marL="685800" marR="0" lvl="1" indent="-228600" algn="just" rtl="0">
              <a:lnSpc>
                <a:spcPct val="120000"/>
              </a:lnSpc>
              <a:spcBef>
                <a:spcPts val="500"/>
              </a:spcBef>
              <a:spcAft>
                <a:spcPts val="0"/>
              </a:spcAft>
              <a:buClr>
                <a:schemeClr val="dk1"/>
              </a:buClr>
              <a:buSzPts val="1600"/>
              <a:buFont typeface="Courier New"/>
              <a:buChar char="o"/>
            </a:pPr>
            <a:r>
              <a:rPr lang="fr-FR" sz="1600" b="0" i="0" u="none" strike="noStrike" cap="none">
                <a:solidFill>
                  <a:schemeClr val="dk1"/>
                </a:solidFill>
                <a:latin typeface="Calibri"/>
                <a:ea typeface="Calibri"/>
                <a:cs typeface="Calibri"/>
                <a:sym typeface="Calibri"/>
              </a:rPr>
              <a:t>Une étude </a:t>
            </a:r>
            <a:r>
              <a:rPr lang="fr-FR" sz="1600" b="0" i="1" u="none" strike="noStrike" cap="none">
                <a:solidFill>
                  <a:schemeClr val="dk1"/>
                </a:solidFill>
                <a:latin typeface="Calibri"/>
                <a:ea typeface="Calibri"/>
                <a:cs typeface="Calibri"/>
                <a:sym typeface="Calibri"/>
              </a:rPr>
              <a:t>(Eurofound 2016) </a:t>
            </a:r>
            <a:r>
              <a:rPr lang="fr-FR" sz="1600" b="0" i="0" u="none" strike="noStrike" cap="none">
                <a:solidFill>
                  <a:schemeClr val="dk1"/>
                </a:solidFill>
                <a:latin typeface="Calibri"/>
                <a:ea typeface="Calibri"/>
                <a:cs typeface="Calibri"/>
                <a:sym typeface="Calibri"/>
              </a:rPr>
              <a:t>a chiffré les coûts de santé directs et indirects du mal-logement : </a:t>
            </a:r>
            <a:r>
              <a:rPr lang="fr-FR" sz="1600" b="1" i="0" u="none" strike="noStrike" cap="none">
                <a:solidFill>
                  <a:schemeClr val="dk1"/>
                </a:solidFill>
                <a:latin typeface="Calibri"/>
                <a:ea typeface="Calibri"/>
                <a:cs typeface="Calibri"/>
                <a:sym typeface="Calibri"/>
              </a:rPr>
              <a:t>les coûts médicaux directs y sont évalués à 930 M€, et les coûts indirects pour la société </a:t>
            </a:r>
            <a:r>
              <a:rPr lang="fr-FR" sz="1600" b="0" i="0" u="none" strike="noStrike" cap="none">
                <a:solidFill>
                  <a:schemeClr val="dk1"/>
                </a:solidFill>
                <a:latin typeface="Calibri"/>
                <a:ea typeface="Calibri"/>
                <a:cs typeface="Calibri"/>
                <a:sym typeface="Calibri"/>
              </a:rPr>
              <a:t>(absentéisme au travail ou à l’école, perte de productivité, </a:t>
            </a:r>
            <a:r>
              <a:rPr lang="fr-FR" sz="1600" b="0" i="1" u="none" strike="noStrike" cap="none">
                <a:solidFill>
                  <a:schemeClr val="dk1"/>
                </a:solidFill>
                <a:latin typeface="Calibri"/>
                <a:ea typeface="Calibri"/>
                <a:cs typeface="Calibri"/>
                <a:sym typeface="Calibri"/>
              </a:rPr>
              <a:t>etc.</a:t>
            </a:r>
            <a:r>
              <a:rPr lang="fr-FR" sz="1600" b="0" i="0" u="none" strike="noStrike" cap="none">
                <a:solidFill>
                  <a:schemeClr val="dk1"/>
                </a:solidFill>
                <a:latin typeface="Calibri"/>
                <a:ea typeface="Calibri"/>
                <a:cs typeface="Calibri"/>
                <a:sym typeface="Calibri"/>
              </a:rPr>
              <a:t>) à </a:t>
            </a:r>
            <a:r>
              <a:rPr lang="fr-FR" sz="1600" b="1" i="0" u="none" strike="noStrike" cap="none">
                <a:solidFill>
                  <a:schemeClr val="dk1"/>
                </a:solidFill>
                <a:latin typeface="Calibri"/>
                <a:ea typeface="Calibri"/>
                <a:cs typeface="Calibri"/>
                <a:sym typeface="Calibri"/>
              </a:rPr>
              <a:t>près de 20 milliards d’euros</a:t>
            </a:r>
            <a:r>
              <a:rPr lang="fr-FR" sz="1600" b="0" i="0" u="none" strike="noStrike" cap="none">
                <a:solidFill>
                  <a:schemeClr val="dk1"/>
                </a:solidFill>
                <a:latin typeface="Calibri"/>
                <a:ea typeface="Calibri"/>
                <a:cs typeface="Calibri"/>
                <a:sym typeface="Calibri"/>
              </a:rPr>
              <a:t>, soit vingt fois plus que les coûts directs. </a:t>
            </a:r>
          </a:p>
          <a:p>
            <a:pPr marL="0" marR="0" lvl="0" indent="-114300" algn="just" rtl="0">
              <a:lnSpc>
                <a:spcPct val="90000"/>
              </a:lnSpc>
              <a:spcBef>
                <a:spcPts val="1000"/>
              </a:spcBef>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507201" y="1438546"/>
            <a:ext cx="7886700" cy="4836523"/>
          </a:xfrm>
          <a:prstGeom prst="rect">
            <a:avLst/>
          </a:prstGeom>
          <a:noFill/>
          <a:ln>
            <a:noFill/>
          </a:ln>
        </p:spPr>
        <p:txBody>
          <a:bodyPr wrap="square" lIns="91425" tIns="45700" rIns="91425" bIns="45700" anchor="t" anchorCtr="0">
            <a:noAutofit/>
          </a:bodyPr>
          <a:lstStyle/>
          <a:p>
            <a:pPr marL="228600" marR="0" lvl="0" indent="-228600" algn="just" rtl="0">
              <a:lnSpc>
                <a:spcPct val="90000"/>
              </a:lnSpc>
              <a:spcBef>
                <a:spcPts val="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L’étude sur l’évaluation de la politique du Warm Front en Angleterre (Green et Gilbertson 2008), montre </a:t>
            </a:r>
            <a:r>
              <a:rPr lang="fr-FR" sz="1800" b="1" i="0" u="none" strike="noStrike" cap="none">
                <a:solidFill>
                  <a:schemeClr val="dk1"/>
                </a:solidFill>
                <a:latin typeface="Calibri"/>
                <a:ea typeface="Calibri"/>
                <a:cs typeface="Calibri"/>
                <a:sym typeface="Calibri"/>
              </a:rPr>
              <a:t>une baisse significative de l’anxiété et de la dépression des ménages suite aux travaux de rénovation</a:t>
            </a:r>
            <a:r>
              <a:rPr lang="fr-FR" sz="1800" b="0" i="0" u="none" strike="noStrike" cap="none">
                <a:solidFill>
                  <a:schemeClr val="dk1"/>
                </a:solidFill>
                <a:latin typeface="Calibri"/>
                <a:ea typeface="Calibri"/>
                <a:cs typeface="Calibri"/>
                <a:sym typeface="Calibri"/>
              </a:rPr>
              <a:t>. </a:t>
            </a:r>
          </a:p>
          <a:p>
            <a:pPr marL="228600" marR="0" lvl="0" indent="-228600" algn="just" rtl="0">
              <a:lnSpc>
                <a:spcPct val="9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L’OMS a montré que </a:t>
            </a:r>
            <a:r>
              <a:rPr lang="fr-FR" sz="1800" b="1" i="0" u="none" strike="noStrike" cap="none">
                <a:solidFill>
                  <a:schemeClr val="dk1"/>
                </a:solidFill>
                <a:latin typeface="Calibri"/>
                <a:ea typeface="Calibri"/>
                <a:cs typeface="Calibri"/>
                <a:sym typeface="Calibri"/>
              </a:rPr>
              <a:t>1 € investi dans des travaux de rénovation énergétique conduit à 0,42 € d’économies en dépenses de santé publique</a:t>
            </a:r>
            <a:r>
              <a:rPr lang="fr-FR" sz="1800" b="0" i="0" u="none" strike="noStrike" cap="none">
                <a:solidFill>
                  <a:schemeClr val="dk1"/>
                </a:solidFill>
                <a:latin typeface="Calibri"/>
                <a:ea typeface="Calibri"/>
                <a:cs typeface="Calibri"/>
                <a:sym typeface="Calibri"/>
              </a:rPr>
              <a:t> (</a:t>
            </a:r>
            <a:r>
              <a:rPr lang="fr-FR" sz="1800" b="0" i="1" u="none" strike="noStrike" cap="none">
                <a:solidFill>
                  <a:schemeClr val="dk1"/>
                </a:solidFill>
                <a:latin typeface="Calibri"/>
                <a:ea typeface="Calibri"/>
                <a:cs typeface="Calibri"/>
                <a:sym typeface="Calibri"/>
              </a:rPr>
              <a:t>Ch Liddell pour l’OMS, Séminaire Epée 2009, citant Healy, 2003 &amp; Howden-Chapman, 2008).</a:t>
            </a:r>
          </a:p>
          <a:p>
            <a:pPr marL="228600" marR="0" lvl="0" indent="-228600" algn="just" rtl="0">
              <a:lnSpc>
                <a:spcPct val="90000"/>
              </a:lnSpc>
              <a:spcBef>
                <a:spcPts val="1000"/>
              </a:spcBef>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En France, l’initiative « Rénovons ! » a proposé une étude économique comparant le coût de rénovation de 7,4 millions de passoires énergétiques et les gains économiques et sociaux d’une telle rénovation. Les gains d’une telle rénovation seraient nombreux, et le collectif Rénovons estime notamment que l’investissement public serait récupéré intégralement d’ici 2040 grâce aux recettes fiscales et aux économies nettes générées par l’activité nécessaire à la rénovation et à l’amélioration du niveau de vie des ménages. </a:t>
            </a:r>
            <a:r>
              <a:rPr lang="fr-FR" sz="1800" b="1" i="0" u="none" strike="noStrike" cap="none">
                <a:solidFill>
                  <a:schemeClr val="dk1"/>
                </a:solidFill>
                <a:latin typeface="Calibri"/>
                <a:ea typeface="Calibri"/>
                <a:cs typeface="Calibri"/>
                <a:sym typeface="Calibri"/>
              </a:rPr>
              <a:t>Parmi les gains attendus, il est notamment évalué que la rénovation des logements occupés par les ménages en précarité énergétique permettrait une économie de 758 millions d’euros par an pour le système de soin, dont 666 millions pour la Sécurité Sociale</a:t>
            </a:r>
            <a:r>
              <a:rPr lang="fr-FR" sz="1800" b="0" i="0" u="none" strike="noStrike" cap="none">
                <a:solidFill>
                  <a:schemeClr val="dk1"/>
                </a:solidFill>
                <a:latin typeface="Calibri"/>
                <a:ea typeface="Calibri"/>
                <a:cs typeface="Calibri"/>
                <a:sym typeface="Calibri"/>
              </a:rPr>
              <a:t>.</a:t>
            </a:r>
          </a:p>
        </p:txBody>
      </p:sp>
      <p:sp>
        <p:nvSpPr>
          <p:cNvPr id="181" name="Shape 181"/>
          <p:cNvSpPr txBox="1">
            <a:spLocks noGrp="1"/>
          </p:cNvSpPr>
          <p:nvPr>
            <p:ph type="title"/>
          </p:nvPr>
        </p:nvSpPr>
        <p:spPr>
          <a:xfrm>
            <a:off x="672193" y="34290"/>
            <a:ext cx="7886700" cy="947057"/>
          </a:xfrm>
          <a:prstGeom prst="rect">
            <a:avLst/>
          </a:prstGeom>
          <a:noFill/>
          <a:ln>
            <a:noFill/>
          </a:ln>
        </p:spPr>
        <p:txBody>
          <a:bodyPr wrap="square" lIns="91425" tIns="45700" rIns="91425" bIns="45700" anchor="ctr" anchorCtr="0">
            <a:noAutofit/>
          </a:bodyPr>
          <a:lstStyle/>
          <a:p>
            <a:pPr marL="0" marR="0" lvl="0" indent="-228600" algn="ctr" rtl="0">
              <a:lnSpc>
                <a:spcPct val="90000"/>
              </a:lnSpc>
              <a:spcBef>
                <a:spcPts val="0"/>
              </a:spcBef>
              <a:buClr>
                <a:schemeClr val="dk1"/>
              </a:buClr>
              <a:buSzPts val="3600"/>
              <a:buFont typeface="Calibri"/>
              <a:buNone/>
            </a:pPr>
            <a:r>
              <a:rPr lang="fr-FR" sz="3600" b="1" i="0" u="none" strike="noStrike" cap="none">
                <a:solidFill>
                  <a:schemeClr val="dk1"/>
                </a:solidFill>
                <a:latin typeface="Calibri"/>
                <a:ea typeface="Calibri"/>
                <a:cs typeface="Calibri"/>
                <a:sym typeface="Calibri"/>
              </a:rPr>
              <a:t>Les gains socio-économiques des actions de  lutte contre la PE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440390" y="1260849"/>
            <a:ext cx="8300197" cy="4351338"/>
          </a:xfrm>
          <a:prstGeom prst="rect">
            <a:avLst/>
          </a:prstGeom>
          <a:noFill/>
          <a:ln>
            <a:noFill/>
          </a:ln>
        </p:spPr>
        <p:txBody>
          <a:bodyPr wrap="square" lIns="91425" tIns="45700" rIns="91425" bIns="45700" anchor="t" anchorCtr="0">
            <a:noAutofit/>
          </a:bodyPr>
          <a:lstStyle/>
          <a:p>
            <a:pPr marL="0" marR="0" lvl="0" indent="-137795" algn="just" rtl="0">
              <a:lnSpc>
                <a:spcPct val="100000"/>
              </a:lnSpc>
              <a:spcBef>
                <a:spcPts val="0"/>
              </a:spcBef>
              <a:spcAft>
                <a:spcPts val="0"/>
              </a:spcAft>
              <a:buClr>
                <a:schemeClr val="dk1"/>
              </a:buClr>
              <a:buSzPts val="2170"/>
              <a:buFont typeface="Arial"/>
              <a:buNone/>
            </a:pPr>
            <a:r>
              <a:rPr lang="fr-FR" sz="2170" b="0" i="0" u="none" strike="noStrike" cap="none">
                <a:solidFill>
                  <a:schemeClr val="dk1"/>
                </a:solidFill>
                <a:latin typeface="Calibri"/>
                <a:ea typeface="Calibri"/>
                <a:cs typeface="Calibri"/>
                <a:sym typeface="Calibri"/>
              </a:rPr>
              <a:t>Les effets de l’amélioration de l’efficacité énergétique d’un logement sur la consommation médicale </a:t>
            </a:r>
            <a:r>
              <a:rPr lang="fr-FR" sz="2170" b="0" i="1" u="none" strike="noStrike" cap="none">
                <a:solidFill>
                  <a:schemeClr val="dk1"/>
                </a:solidFill>
                <a:latin typeface="Calibri"/>
                <a:ea typeface="Calibri"/>
                <a:cs typeface="Calibri"/>
                <a:sym typeface="Calibri"/>
              </a:rPr>
              <a:t>(Ledésert 2016) :</a:t>
            </a:r>
          </a:p>
          <a:p>
            <a:pPr marL="228600" marR="0" lvl="0" indent="-228600" algn="just" rtl="0">
              <a:lnSpc>
                <a:spcPct val="100000"/>
              </a:lnSpc>
              <a:spcBef>
                <a:spcPts val="1000"/>
              </a:spcBef>
              <a:spcAft>
                <a:spcPts val="0"/>
              </a:spcAft>
              <a:buClr>
                <a:schemeClr val="dk1"/>
              </a:buClr>
              <a:buSzPts val="2170"/>
              <a:buFont typeface="Arial"/>
              <a:buChar char="•"/>
            </a:pPr>
            <a:r>
              <a:rPr lang="fr-FR" sz="2170" b="1" i="0" u="none" strike="noStrike" cap="none">
                <a:solidFill>
                  <a:schemeClr val="dk1"/>
                </a:solidFill>
                <a:latin typeface="Calibri"/>
                <a:ea typeface="Calibri"/>
                <a:cs typeface="Calibri"/>
                <a:sym typeface="Calibri"/>
              </a:rPr>
              <a:t>¼ des adultes juge que leur santé s’est améliorée après la réalisation des travaux </a:t>
            </a:r>
          </a:p>
          <a:p>
            <a:pPr marL="228600" marR="0" lvl="0" indent="-228600" algn="just" rtl="0">
              <a:lnSpc>
                <a:spcPct val="100000"/>
              </a:lnSpc>
              <a:spcBef>
                <a:spcPts val="1000"/>
              </a:spcBef>
              <a:spcAft>
                <a:spcPts val="0"/>
              </a:spcAft>
              <a:buClr>
                <a:schemeClr val="dk1"/>
              </a:buClr>
              <a:buSzPts val="2170"/>
              <a:buFont typeface="Arial"/>
              <a:buChar char="•"/>
            </a:pPr>
            <a:r>
              <a:rPr lang="fr-FR" sz="2170" b="1" i="0" u="none" strike="noStrike" cap="none">
                <a:solidFill>
                  <a:schemeClr val="dk1"/>
                </a:solidFill>
                <a:latin typeface="Calibri"/>
                <a:ea typeface="Calibri"/>
                <a:cs typeface="Calibri"/>
                <a:sym typeface="Calibri"/>
              </a:rPr>
              <a:t>¼ des adultes estime que la fréquence de leur visite chez le médecin a diminuée depuis la réalisation des travaux. </a:t>
            </a:r>
            <a:r>
              <a:rPr lang="fr-FR" sz="2170" b="0" i="0" u="none" strike="noStrike" cap="none">
                <a:solidFill>
                  <a:schemeClr val="dk1"/>
                </a:solidFill>
                <a:latin typeface="Calibri"/>
                <a:ea typeface="Calibri"/>
                <a:cs typeface="Calibri"/>
                <a:sym typeface="Calibri"/>
              </a:rPr>
              <a:t>Les personnes vivant sous le seuil de pauvreté sont en proportion plus nombreuses à trouver que leur état de santé s’est amélioré.</a:t>
            </a:r>
          </a:p>
          <a:p>
            <a:pPr marL="228600" marR="0" lvl="0" indent="-228600" algn="just" rtl="0">
              <a:lnSpc>
                <a:spcPct val="100000"/>
              </a:lnSpc>
              <a:spcBef>
                <a:spcPts val="1000"/>
              </a:spcBef>
              <a:buClr>
                <a:schemeClr val="dk1"/>
              </a:buClr>
              <a:buSzPts val="2170"/>
              <a:buFont typeface="Arial"/>
              <a:buChar char="•"/>
            </a:pPr>
            <a:r>
              <a:rPr lang="fr-FR" sz="2170" b="0" i="0" u="none" strike="noStrike" cap="none">
                <a:solidFill>
                  <a:schemeClr val="dk1"/>
                </a:solidFill>
                <a:latin typeface="Calibri"/>
                <a:ea typeface="Calibri"/>
                <a:cs typeface="Calibri"/>
                <a:sym typeface="Calibri"/>
              </a:rPr>
              <a:t>A partir des données de l’Assurance Maladie, l’étude montre aussi que </a:t>
            </a:r>
            <a:r>
              <a:rPr lang="fr-FR" sz="2170" b="1" i="0" u="none" strike="noStrike" cap="none">
                <a:solidFill>
                  <a:schemeClr val="dk1"/>
                </a:solidFill>
                <a:latin typeface="Calibri"/>
                <a:ea typeface="Calibri"/>
                <a:cs typeface="Calibri"/>
                <a:sym typeface="Calibri"/>
              </a:rPr>
              <a:t>les adultes ont réduit de plus de moitié leur consommation de psychotropes.</a:t>
            </a:r>
          </a:p>
        </p:txBody>
      </p:sp>
      <p:sp>
        <p:nvSpPr>
          <p:cNvPr id="188" name="Shape 188"/>
          <p:cNvSpPr txBox="1"/>
          <p:nvPr/>
        </p:nvSpPr>
        <p:spPr>
          <a:xfrm>
            <a:off x="672193" y="11430"/>
            <a:ext cx="7886700" cy="947057"/>
          </a:xfrm>
          <a:prstGeom prst="rect">
            <a:avLst/>
          </a:prstGeom>
          <a:noFill/>
          <a:ln>
            <a:noFill/>
          </a:ln>
        </p:spPr>
        <p:txBody>
          <a:bodyPr wrap="square" lIns="91425" tIns="45700" rIns="91425" bIns="45700" anchor="ctr" anchorCtr="0">
            <a:noAutofit/>
          </a:bodyPr>
          <a:lstStyle/>
          <a:p>
            <a:pPr marL="0" marR="0" lvl="0" indent="-228600" algn="ctr" rtl="0">
              <a:lnSpc>
                <a:spcPct val="90000"/>
              </a:lnSpc>
              <a:spcBef>
                <a:spcPts val="0"/>
              </a:spcBef>
              <a:buClr>
                <a:schemeClr val="dk1"/>
              </a:buClr>
              <a:buSzPts val="3600"/>
              <a:buFont typeface="Calibri"/>
              <a:buNone/>
            </a:pPr>
            <a:r>
              <a:rPr lang="fr-FR" sz="3600" b="1" i="0" u="none" strike="noStrike" cap="none">
                <a:solidFill>
                  <a:schemeClr val="dk1"/>
                </a:solidFill>
                <a:latin typeface="Calibri"/>
                <a:ea typeface="Calibri"/>
                <a:cs typeface="Calibri"/>
                <a:sym typeface="Calibri"/>
              </a:rPr>
              <a:t>Les gains socio-économiques des actions de  lutte contre la PE (2)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194" name="Shape 194"/>
          <p:cNvPicPr preferRelativeResize="0"/>
          <p:nvPr/>
        </p:nvPicPr>
        <p:blipFill rotWithShape="1">
          <a:blip r:embed="rId3">
            <a:alphaModFix/>
          </a:blip>
          <a:srcRect/>
          <a:stretch/>
        </p:blipFill>
        <p:spPr>
          <a:xfrm>
            <a:off x="534567" y="1017515"/>
            <a:ext cx="7717894" cy="5840485"/>
          </a:xfrm>
          <a:prstGeom prst="rect">
            <a:avLst/>
          </a:prstGeom>
          <a:noFill/>
          <a:ln>
            <a:noFill/>
          </a:ln>
        </p:spPr>
      </p:pic>
      <p:sp>
        <p:nvSpPr>
          <p:cNvPr id="195" name="Shape 195"/>
          <p:cNvSpPr txBox="1"/>
          <p:nvPr/>
        </p:nvSpPr>
        <p:spPr>
          <a:xfrm>
            <a:off x="672193" y="11430"/>
            <a:ext cx="7886700" cy="947057"/>
          </a:xfrm>
          <a:prstGeom prst="rect">
            <a:avLst/>
          </a:prstGeom>
          <a:noFill/>
          <a:ln>
            <a:noFill/>
          </a:ln>
        </p:spPr>
        <p:txBody>
          <a:bodyPr wrap="square" lIns="91425" tIns="45700" rIns="91425" bIns="45700" anchor="ctr" anchorCtr="0">
            <a:noAutofit/>
          </a:bodyPr>
          <a:lstStyle/>
          <a:p>
            <a:pPr marL="0" marR="0" lvl="0" indent="-228600" algn="ctr" rtl="0">
              <a:lnSpc>
                <a:spcPct val="90000"/>
              </a:lnSpc>
              <a:spcBef>
                <a:spcPts val="0"/>
              </a:spcBef>
              <a:buClr>
                <a:schemeClr val="dk1"/>
              </a:buClr>
              <a:buSzPts val="3600"/>
              <a:buFont typeface="Calibri"/>
              <a:buNone/>
            </a:pPr>
            <a:r>
              <a:rPr lang="fr-FR" sz="3600" b="1" i="0" u="none" strike="noStrike" cap="none">
                <a:solidFill>
                  <a:schemeClr val="dk1"/>
                </a:solidFill>
                <a:latin typeface="Calibri"/>
                <a:ea typeface="Calibri"/>
                <a:cs typeface="Calibri"/>
                <a:sym typeface="Calibri"/>
              </a:rPr>
              <a:t>Les gains socio-économiques des actions de  lutte contre la PE (2)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704850" y="16783"/>
            <a:ext cx="7886700" cy="727601"/>
          </a:xfrm>
          <a:prstGeom prst="rect">
            <a:avLst/>
          </a:prstGeom>
          <a:noFill/>
          <a:ln>
            <a:noFill/>
          </a:ln>
        </p:spPr>
        <p:txBody>
          <a:bodyPr wrap="square" lIns="91425" tIns="45700" rIns="91425" bIns="45700" anchor="ctr" anchorCtr="0">
            <a:noAutofit/>
          </a:bodyPr>
          <a:lstStyle/>
          <a:p>
            <a:pPr marL="0" marR="0" lvl="0" indent="-228600" algn="ctr" rtl="0">
              <a:lnSpc>
                <a:spcPct val="90000"/>
              </a:lnSpc>
              <a:spcBef>
                <a:spcPts val="0"/>
              </a:spcBef>
              <a:buClr>
                <a:schemeClr val="dk1"/>
              </a:buClr>
              <a:buSzPts val="3600"/>
              <a:buFont typeface="Calibri"/>
              <a:buNone/>
            </a:pPr>
            <a:r>
              <a:rPr lang="fr-FR" sz="3600" b="1" i="0" u="none" strike="noStrike" cap="none">
                <a:solidFill>
                  <a:schemeClr val="dk1"/>
                </a:solidFill>
                <a:latin typeface="Calibri"/>
                <a:ea typeface="Calibri"/>
                <a:cs typeface="Calibri"/>
                <a:sym typeface="Calibri"/>
              </a:rPr>
              <a:t>Pistes de recherches identifiées</a:t>
            </a:r>
          </a:p>
        </p:txBody>
      </p:sp>
      <p:sp>
        <p:nvSpPr>
          <p:cNvPr id="202" name="Shape 202"/>
          <p:cNvSpPr txBox="1">
            <a:spLocks noGrp="1"/>
          </p:cNvSpPr>
          <p:nvPr>
            <p:ph type="body" idx="1"/>
          </p:nvPr>
        </p:nvSpPr>
        <p:spPr>
          <a:xfrm>
            <a:off x="494314" y="744384"/>
            <a:ext cx="8307771" cy="5051144"/>
          </a:xfrm>
          <a:prstGeom prst="rect">
            <a:avLst/>
          </a:prstGeom>
          <a:noFill/>
          <a:ln>
            <a:noFill/>
          </a:ln>
        </p:spPr>
        <p:txBody>
          <a:bodyPr wrap="square" lIns="91425" tIns="45700" rIns="91425" bIns="45700" anchor="t" anchorCtr="0">
            <a:noAutofit/>
          </a:bodyPr>
          <a:lstStyle/>
          <a:p>
            <a:pPr marL="0" marR="0" lvl="0" indent="-127000" algn="just" rtl="0">
              <a:lnSpc>
                <a:spcPct val="90000"/>
              </a:lnSpc>
              <a:spcBef>
                <a:spcPts val="0"/>
              </a:spcBef>
              <a:spcAft>
                <a:spcPts val="0"/>
              </a:spcAft>
              <a:buClr>
                <a:schemeClr val="dk1"/>
              </a:buClr>
              <a:buSzPts val="2000"/>
              <a:buFont typeface="Arial"/>
              <a:buNone/>
            </a:pPr>
            <a:r>
              <a:rPr lang="fr-FR" sz="2000" b="0" i="0" u="none" strike="noStrike" cap="none">
                <a:solidFill>
                  <a:schemeClr val="dk1"/>
                </a:solidFill>
                <a:latin typeface="Calibri"/>
                <a:ea typeface="Calibri"/>
                <a:cs typeface="Calibri"/>
                <a:sym typeface="Calibri"/>
              </a:rPr>
              <a:t>Plusieurs études mettent en avant des </a:t>
            </a:r>
            <a:r>
              <a:rPr lang="fr-FR" sz="2000" b="1" i="0" u="none" strike="noStrike" cap="none">
                <a:solidFill>
                  <a:schemeClr val="dk1"/>
                </a:solidFill>
                <a:latin typeface="Calibri"/>
                <a:ea typeface="Calibri"/>
                <a:cs typeface="Calibri"/>
                <a:sym typeface="Calibri"/>
              </a:rPr>
              <a:t>pistes de recherche potentielles ou des lacunes dans l’étude des liens entre précarité énergétique et santé</a:t>
            </a:r>
            <a:r>
              <a:rPr lang="fr-FR" sz="2000" b="0" i="0" u="none" strike="noStrike" cap="none">
                <a:solidFill>
                  <a:schemeClr val="dk1"/>
                </a:solidFill>
                <a:latin typeface="Calibri"/>
                <a:ea typeface="Calibri"/>
                <a:cs typeface="Calibri"/>
                <a:sym typeface="Calibri"/>
              </a:rPr>
              <a:t>, et notamment : </a:t>
            </a: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Le </a:t>
            </a:r>
            <a:r>
              <a:rPr lang="fr-FR" sz="2000" b="1" i="0" u="none" strike="noStrike" cap="none">
                <a:solidFill>
                  <a:schemeClr val="dk1"/>
                </a:solidFill>
                <a:latin typeface="Calibri"/>
                <a:ea typeface="Calibri"/>
                <a:cs typeface="Calibri"/>
                <a:sym typeface="Calibri"/>
              </a:rPr>
              <a:t>lien entre précarité énergétique et l’ensemble des polluants de l’air intérieur, autres que les moisissures</a:t>
            </a:r>
            <a:r>
              <a:rPr lang="fr-FR" sz="2000" b="0" i="0" u="none" strike="noStrike" cap="none">
                <a:solidFill>
                  <a:schemeClr val="dk1"/>
                </a:solidFill>
                <a:latin typeface="Calibri"/>
                <a:ea typeface="Calibri"/>
                <a:cs typeface="Calibri"/>
                <a:sym typeface="Calibri"/>
              </a:rPr>
              <a:t>, est à ce jour peu étudié. </a:t>
            </a: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La plupart des études sur le lien entre précarité énergétique et santé sont des études épidémiologiques de grande ampleur étudiant des corrélations. </a:t>
            </a:r>
            <a:r>
              <a:rPr lang="fr-FR" sz="2000" b="1" i="0" u="none" strike="noStrike" cap="none">
                <a:solidFill>
                  <a:schemeClr val="dk1"/>
                </a:solidFill>
                <a:latin typeface="Calibri"/>
                <a:ea typeface="Calibri"/>
                <a:cs typeface="Calibri"/>
                <a:sym typeface="Calibri"/>
              </a:rPr>
              <a:t>Pour certains effets, la question de la contribution de la PE parmi un faisceau d’autres facteurs socio-économiques est posée </a:t>
            </a:r>
            <a:r>
              <a:rPr lang="fr-FR" sz="2000" b="0" i="0" u="none" strike="noStrike" cap="none">
                <a:solidFill>
                  <a:schemeClr val="dk1"/>
                </a:solidFill>
                <a:latin typeface="Calibri"/>
                <a:ea typeface="Calibri"/>
                <a:cs typeface="Calibri"/>
                <a:sym typeface="Calibri"/>
              </a:rPr>
              <a:t>(les ménages en précarité énergétiques peuvent aussi être </a:t>
            </a:r>
            <a:r>
              <a:rPr lang="fr-FR" sz="2000" b="1" i="0" u="none" strike="noStrike" cap="none">
                <a:solidFill>
                  <a:schemeClr val="dk1"/>
                </a:solidFill>
                <a:latin typeface="Calibri"/>
                <a:ea typeface="Calibri"/>
                <a:cs typeface="Calibri"/>
                <a:sym typeface="Calibri"/>
              </a:rPr>
              <a:t>des ménages précaires exposés à de multiples facteurs de risque pour la santé</a:t>
            </a:r>
            <a:r>
              <a:rPr lang="fr-FR" sz="2000" b="0" i="0" u="none" strike="noStrike" cap="none">
                <a:solidFill>
                  <a:schemeClr val="dk1"/>
                </a:solidFill>
                <a:latin typeface="Calibri"/>
                <a:ea typeface="Calibri"/>
                <a:cs typeface="Calibri"/>
                <a:sym typeface="Calibri"/>
              </a:rPr>
              <a:t>).</a:t>
            </a: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Les études de corrélation entre précarité énergétique et lien sur la santé sont relativement robustes, mais </a:t>
            </a:r>
            <a:r>
              <a:rPr lang="fr-FR" sz="2000" b="1" i="0" u="none" strike="noStrike" cap="none">
                <a:solidFill>
                  <a:schemeClr val="dk1"/>
                </a:solidFill>
                <a:latin typeface="Calibri"/>
                <a:ea typeface="Calibri"/>
                <a:cs typeface="Calibri"/>
                <a:sym typeface="Calibri"/>
              </a:rPr>
              <a:t>les études cherchant à évaluer l’impact des travaux dans les logements sur l’amélioration de la santé des habitants le sont moins (études quantitatives notamment). </a:t>
            </a:r>
          </a:p>
          <a:p>
            <a:pPr marL="228600" marR="0" lvl="0" indent="-228600" algn="just" rtl="0">
              <a:lnSpc>
                <a:spcPct val="90000"/>
              </a:lnSpc>
              <a:spcBef>
                <a:spcPts val="1000"/>
              </a:spcBef>
              <a:spcAft>
                <a:spcPts val="0"/>
              </a:spcAft>
              <a:buClr>
                <a:schemeClr val="dk1"/>
              </a:buClr>
              <a:buSzPts val="2000"/>
              <a:buFont typeface="Arial"/>
              <a:buNone/>
            </a:pPr>
            <a:endParaRPr sz="2000" b="0" i="0" u="none" strike="noStrike" cap="none">
              <a:solidFill>
                <a:schemeClr val="dk1"/>
              </a:solidFill>
              <a:latin typeface="Calibri"/>
              <a:ea typeface="Calibri"/>
              <a:cs typeface="Calibri"/>
              <a:sym typeface="Calibri"/>
            </a:endParaRPr>
          </a:p>
          <a:p>
            <a:pPr marL="0" marR="0" lvl="0" indent="-127000" algn="just" rtl="0">
              <a:lnSpc>
                <a:spcPct val="90000"/>
              </a:lnSpc>
              <a:spcBef>
                <a:spcPts val="1000"/>
              </a:spcBef>
              <a:spcAft>
                <a:spcPts val="0"/>
              </a:spcAft>
              <a:buClr>
                <a:schemeClr val="dk1"/>
              </a:buClr>
              <a:buSzPts val="2000"/>
              <a:buFont typeface="Arial"/>
              <a:buNone/>
            </a:pPr>
            <a:endParaRPr sz="2000" b="0" i="0" u="none" strike="noStrike" cap="none">
              <a:solidFill>
                <a:schemeClr val="dk1"/>
              </a:solidFill>
              <a:latin typeface="Calibri"/>
              <a:ea typeface="Calibri"/>
              <a:cs typeface="Calibri"/>
              <a:sym typeface="Calibri"/>
            </a:endParaRPr>
          </a:p>
          <a:p>
            <a:pPr marL="228600" marR="0" lvl="0" indent="-228600" algn="just" rtl="0">
              <a:lnSpc>
                <a:spcPct val="90000"/>
              </a:lnSpc>
              <a:spcBef>
                <a:spcPts val="1000"/>
              </a:spcBef>
              <a:buClr>
                <a:schemeClr val="dk1"/>
              </a:buClr>
              <a:buSzPts val="2000"/>
              <a:buFont typeface="Arial"/>
              <a:buNone/>
            </a:pPr>
            <a:endParaRPr sz="2000" b="0" i="0" u="none" strike="noStrike" cap="non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628650" y="-152399"/>
            <a:ext cx="7886700" cy="651600"/>
          </a:xfrm>
          <a:prstGeom prst="rect">
            <a:avLst/>
          </a:prstGeom>
          <a:noFill/>
          <a:ln>
            <a:noFill/>
          </a:ln>
        </p:spPr>
        <p:txBody>
          <a:bodyPr wrap="square" lIns="91425" tIns="45700" rIns="91425" bIns="45700" anchor="ctr" anchorCtr="0">
            <a:noAutofit/>
          </a:bodyPr>
          <a:lstStyle/>
          <a:p>
            <a:pPr marL="0" marR="0" lvl="0" indent="-228600" algn="ctr" rtl="0">
              <a:lnSpc>
                <a:spcPct val="90000"/>
              </a:lnSpc>
              <a:spcBef>
                <a:spcPts val="0"/>
              </a:spcBef>
              <a:buClr>
                <a:schemeClr val="dk1"/>
              </a:buClr>
              <a:buSzPts val="3600"/>
              <a:buFont typeface="Calibri"/>
              <a:buNone/>
            </a:pPr>
            <a:r>
              <a:rPr lang="fr-FR" sz="3000" b="1" i="0" u="none" strike="noStrike" cap="none">
                <a:solidFill>
                  <a:schemeClr val="dk1"/>
                </a:solidFill>
                <a:latin typeface="Calibri"/>
                <a:ea typeface="Calibri"/>
                <a:cs typeface="Calibri"/>
                <a:sym typeface="Calibri"/>
              </a:rPr>
              <a:t>Bibliographie</a:t>
            </a:r>
          </a:p>
        </p:txBody>
      </p:sp>
      <p:sp>
        <p:nvSpPr>
          <p:cNvPr id="208" name="Shape 208"/>
          <p:cNvSpPr txBox="1">
            <a:spLocks noGrp="1"/>
          </p:cNvSpPr>
          <p:nvPr>
            <p:ph type="body" idx="1"/>
          </p:nvPr>
        </p:nvSpPr>
        <p:spPr>
          <a:xfrm>
            <a:off x="628650" y="404210"/>
            <a:ext cx="7886700" cy="7263000"/>
          </a:xfrm>
          <a:prstGeom prst="rect">
            <a:avLst/>
          </a:prstGeom>
          <a:noFill/>
          <a:ln>
            <a:noFill/>
          </a:ln>
        </p:spPr>
        <p:txBody>
          <a:bodyPr wrap="square" lIns="91425" tIns="45700" rIns="91425" bIns="45700" anchor="t" anchorCtr="0">
            <a:noAutofit/>
          </a:bodyPr>
          <a:lstStyle/>
          <a:p>
            <a:pPr marL="228600" marR="0" lvl="0" indent="-228600" algn="just" rtl="0">
              <a:lnSpc>
                <a:spcPct val="90000"/>
              </a:lnSpc>
              <a:spcBef>
                <a:spcPts val="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Agence Nationale de Sécurité Sanitaire (ANSES) (2016), </a:t>
            </a:r>
            <a:r>
              <a:rPr lang="fr-FR" sz="1400" b="0" i="0" u="sng" strike="noStrike" cap="none">
                <a:solidFill>
                  <a:schemeClr val="hlink"/>
                </a:solidFill>
                <a:latin typeface="Calibri"/>
                <a:ea typeface="Calibri"/>
                <a:cs typeface="Calibri"/>
                <a:sym typeface="Calibri"/>
                <a:hlinkClick r:id="rId3"/>
              </a:rPr>
              <a:t>Moisissures dans le bâti, rapport d’expertise collectif</a:t>
            </a:r>
            <a:r>
              <a:rPr lang="fr-FR" sz="1400" b="0" i="0" u="none" strike="noStrike" cap="none">
                <a:solidFill>
                  <a:schemeClr val="dk1"/>
                </a:solidFill>
                <a:latin typeface="Calibri"/>
                <a:ea typeface="Calibri"/>
                <a:cs typeface="Calibri"/>
                <a:sym typeface="Calibri"/>
              </a:rPr>
              <a:t>.</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Agence Régionale de Santé Ile de France (2015), Recrudescence d’intoxication liées à l’utilisation d’appareils chauffants de fortune</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Barnes, M., Butt, S., Tomaszewski, W. (2008). The dynamics of bad housing: the impact of bad housing on living standards of children. National Centre for Social Research, London</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Braubach M, Jacobs D.E, Ornandy D, (2011) Environmental burden of disease associated with inadequate housing, a method guide to the quantification of health effects of selected housing risks in European Region, World Health Organization Crawford et al (2003)</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Deconinck, A., Schadkowski C., Carteret M., Hanoune B (2012). Chauffage au pétrole : pollution induite, pratiques et perception des risques, in Air Pur, n°81 </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EPEE (2009), </a:t>
            </a:r>
            <a:r>
              <a:rPr lang="fr-FR" sz="1400" b="0" i="0" u="sng" strike="noStrike" cap="none">
                <a:solidFill>
                  <a:schemeClr val="hlink"/>
                </a:solidFill>
                <a:latin typeface="Calibri"/>
                <a:ea typeface="Calibri"/>
                <a:cs typeface="Calibri"/>
                <a:sym typeface="Calibri"/>
                <a:hlinkClick r:id="rId4"/>
              </a:rPr>
              <a:t>Diagnostic des causes et conséquences de la précarité énergétique en Belgique, Espagne, France, Italie et Royaume-Uni</a:t>
            </a:r>
            <a:r>
              <a:rPr lang="fr-FR" sz="1400" b="0" i="0" u="none" strike="noStrike" cap="none">
                <a:solidFill>
                  <a:schemeClr val="dk1"/>
                </a:solidFill>
                <a:latin typeface="Calibri"/>
                <a:ea typeface="Calibri"/>
                <a:cs typeface="Calibri"/>
                <a:sym typeface="Calibri"/>
              </a:rPr>
              <a:t>, Rapport du projet EPEE « Etude de la Précarité Energétique en Europe » </a:t>
            </a:r>
          </a:p>
          <a:p>
            <a:pPr marL="228600" marR="0" lvl="1"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Ezratty V. (2009), </a:t>
            </a:r>
            <a:r>
              <a:rPr lang="fr-FR" sz="1400" b="0" i="0" u="sng" strike="noStrike" cap="none">
                <a:solidFill>
                  <a:schemeClr val="hlink"/>
                </a:solidFill>
                <a:latin typeface="Calibri"/>
                <a:ea typeface="Calibri"/>
                <a:cs typeface="Calibri"/>
                <a:sym typeface="Calibri"/>
                <a:hlinkClick r:id="rId5"/>
              </a:rPr>
              <a:t>Précarité énergétique et santé : “to heat or to eat ?”</a:t>
            </a:r>
            <a:r>
              <a:rPr lang="fr-FR" sz="1400" b="0" i="0" u="none" strike="noStrike" cap="none">
                <a:solidFill>
                  <a:schemeClr val="dk1"/>
                </a:solidFill>
                <a:latin typeface="Calibri"/>
                <a:ea typeface="Calibri"/>
                <a:cs typeface="Calibri"/>
                <a:sym typeface="Calibri"/>
              </a:rPr>
              <a:t>, Environnement, Risques et Santé, vol. 8, n°1 </a:t>
            </a:r>
          </a:p>
          <a:p>
            <a:pPr marL="228600" marR="0" lvl="1"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Franck, D., Neault, N.B, Skalicky, A., Cook, J.T, Wilson J.D, Levenson, S et al (2006) Heat or eat: the low-income home energy assistance program and nutritional and health risk among children less than 3 years of age. </a:t>
            </a:r>
            <a:r>
              <a:rPr lang="fr-FR" sz="1400" b="0" i="1" u="none" strike="noStrike" cap="none">
                <a:solidFill>
                  <a:schemeClr val="dk1"/>
                </a:solidFill>
                <a:latin typeface="Calibri"/>
                <a:ea typeface="Calibri"/>
                <a:cs typeface="Calibri"/>
                <a:sym typeface="Calibri"/>
              </a:rPr>
              <a:t>Pediatric </a:t>
            </a:r>
            <a:r>
              <a:rPr lang="fr-FR" sz="1400" b="0" i="0" u="none" strike="noStrike" cap="none">
                <a:solidFill>
                  <a:schemeClr val="dk1"/>
                </a:solidFill>
                <a:latin typeface="Calibri"/>
                <a:ea typeface="Calibri"/>
                <a:cs typeface="Calibri"/>
                <a:sym typeface="Calibri"/>
              </a:rPr>
              <a:t>18, 1293-1302 </a:t>
            </a:r>
          </a:p>
          <a:p>
            <a:pPr marL="228600" marR="0" lvl="1"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Green G., Gilbertson, J. (2008) Health impact evaluation of the Warm Front Scheme. Sheffield Hallam University, Centre for Regional Social and Economic Research.</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Ledésert B, Gazaix L, Buresi S (2013), </a:t>
            </a:r>
            <a:r>
              <a:rPr lang="fr-FR" sz="1400" b="0" i="0" u="sng" strike="noStrike" cap="none">
                <a:solidFill>
                  <a:schemeClr val="hlink"/>
                </a:solidFill>
                <a:latin typeface="Calibri"/>
                <a:ea typeface="Calibri"/>
                <a:cs typeface="Calibri"/>
                <a:sym typeface="Calibri"/>
                <a:hlinkClick r:id="rId6"/>
              </a:rPr>
              <a:t>Etude sur les liens entre précarité énergétique et santé dans l’Hérault</a:t>
            </a:r>
            <a:r>
              <a:rPr lang="fr-FR" sz="1400" b="0" i="0" u="none" strike="noStrike" cap="none">
                <a:solidFill>
                  <a:schemeClr val="dk1"/>
                </a:solidFill>
                <a:latin typeface="Calibri"/>
                <a:ea typeface="Calibri"/>
                <a:cs typeface="Calibri"/>
                <a:sym typeface="Calibri"/>
              </a:rPr>
              <a:t>, CREAI-ORS – GEFOSAT</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Ledésert B. (2013), </a:t>
            </a:r>
            <a:r>
              <a:rPr lang="fr-FR" sz="1400" b="0" i="0" u="sng" strike="noStrike" cap="none">
                <a:solidFill>
                  <a:schemeClr val="hlink"/>
                </a:solidFill>
                <a:latin typeface="Calibri"/>
                <a:ea typeface="Calibri"/>
                <a:cs typeface="Calibri"/>
                <a:sym typeface="Calibri"/>
                <a:hlinkClick r:id="rId7"/>
              </a:rPr>
              <a:t>Liens entre précarité énergétique et santé analyse conjointe des enquêtes réalisées dans l'Hérault et le Douaisis</a:t>
            </a:r>
            <a:r>
              <a:rPr lang="fr-FR" sz="1400" b="0" i="0" u="none" strike="noStrike" cap="none">
                <a:solidFill>
                  <a:schemeClr val="dk1"/>
                </a:solidFill>
                <a:latin typeface="Calibri"/>
                <a:ea typeface="Calibri"/>
                <a:cs typeface="Calibri"/>
                <a:sym typeface="Calibri"/>
              </a:rPr>
              <a:t>, CREAI-ORS Languedoc-Roussillon, Novembre 2013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28660" y="739969"/>
            <a:ext cx="7886700" cy="5103600"/>
          </a:xfrm>
          <a:prstGeom prst="rect">
            <a:avLst/>
          </a:prstGeom>
          <a:noFill/>
          <a:ln>
            <a:noFill/>
          </a:ln>
        </p:spPr>
        <p:txBody>
          <a:bodyPr wrap="square" lIns="91425" tIns="45700" rIns="91425" bIns="45700" anchor="t" anchorCtr="0">
            <a:noAutofit/>
          </a:bodyPr>
          <a:lstStyle/>
          <a:p>
            <a:pPr marL="228600" marR="0" lvl="0" indent="-228600" algn="just" rtl="0">
              <a:lnSpc>
                <a:spcPct val="90000"/>
              </a:lnSpc>
              <a:spcBef>
                <a:spcPts val="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Ledésert B, Gazaix L, Buresi S (2016), </a:t>
            </a:r>
            <a:r>
              <a:rPr lang="fr-FR" sz="1400" b="0" i="0" u="sng" strike="noStrike" cap="none">
                <a:solidFill>
                  <a:schemeClr val="hlink"/>
                </a:solidFill>
                <a:latin typeface="Calibri"/>
                <a:ea typeface="Calibri"/>
                <a:cs typeface="Calibri"/>
                <a:sym typeface="Calibri"/>
                <a:hlinkClick r:id="rId3"/>
              </a:rPr>
              <a:t>Evolution de la consommation de soins à la suite de travaux de réhabilitation de logements</a:t>
            </a:r>
            <a:r>
              <a:rPr lang="fr-FR" sz="1400" b="0" i="0" u="none" strike="noStrike" cap="none">
                <a:solidFill>
                  <a:schemeClr val="dk1"/>
                </a:solidFill>
                <a:latin typeface="Calibri"/>
                <a:ea typeface="Calibri"/>
                <a:cs typeface="Calibri"/>
                <a:sym typeface="Calibri"/>
              </a:rPr>
              <a:t>, CREAI-ORS – GEFOSAT </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Liddell pour l’OMS, Séminaire Epée 2009, citant Healy, 2003 &amp; Howden-Chapman, 2008</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Liddell C., Chris M, (2010) Fuel poverty and human health: A review of recent evidence, in Energy Policy, vol 38, p 2987 – 2997 </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Lucas J.P., Devaliere I., Mandin C., Kirchner S. (2010), </a:t>
            </a:r>
            <a:r>
              <a:rPr lang="fr-FR" sz="1400" b="0" i="0" u="sng" strike="noStrike" cap="none">
                <a:solidFill>
                  <a:schemeClr val="hlink"/>
                </a:solidFill>
                <a:latin typeface="Calibri"/>
                <a:ea typeface="Calibri"/>
                <a:cs typeface="Calibri"/>
                <a:sym typeface="Calibri"/>
                <a:hlinkClick r:id="rId4"/>
              </a:rPr>
              <a:t>Etude de la précarité énergétique potentielle à partir des données de la campagne nationale "logements" de l'observatoire de la qualité de l'air intérieur</a:t>
            </a:r>
            <a:r>
              <a:rPr lang="fr-FR" sz="1400" b="0" i="0" u="none" strike="noStrike" cap="none">
                <a:solidFill>
                  <a:schemeClr val="dk1"/>
                </a:solidFill>
                <a:latin typeface="Calibri"/>
                <a:ea typeface="Calibri"/>
                <a:cs typeface="Calibri"/>
                <a:sym typeface="Calibri"/>
              </a:rPr>
              <a:t>, Air pur, 78, 2010, p. 15-18 </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Marmot Review Team, (2011) The Health Impacts of Cold Homes and Fuel Poverty, Department of Epidemiology &amp; Public Health, University College London</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ONPE, Revue bibliographique « Conséquences, Usages et Coûts induits de la précarité énergétique » (2017)</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Oreszczyn, T., Ridley, I., Hong, S. H., &amp; Wilkinson, P. (2006). Mould and winter indoor relative humidity in low income households in England. Indoor and Built Environment, 15(2), 125-135</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Rénovons ! (2017) </a:t>
            </a:r>
            <a:r>
              <a:rPr lang="fr-FR" sz="1400" b="0" i="0" u="sng" strike="noStrike" cap="none">
                <a:solidFill>
                  <a:schemeClr val="hlink"/>
                </a:solidFill>
                <a:latin typeface="Calibri"/>
                <a:ea typeface="Calibri"/>
                <a:cs typeface="Calibri"/>
                <a:sym typeface="Calibri"/>
                <a:hlinkClick r:id="rId5"/>
              </a:rPr>
              <a:t>Coûts et Bénéfices d’un plan de rénovation des passoires énergétiques à horizon 2025 – Etude économique </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Roys M., Nicol S., Garret H., Margoles S. (2016), The full cost of poor housing, BRE Trust, HIS </a:t>
            </a:r>
          </a:p>
          <a:p>
            <a:pPr marL="228600" marR="0" lvl="0" indent="-228600" algn="just" rtl="0">
              <a:lnSpc>
                <a:spcPct val="90000"/>
              </a:lnSpc>
              <a:spcBef>
                <a:spcPts val="1000"/>
              </a:spcBef>
              <a:spcAft>
                <a:spcPts val="0"/>
              </a:spcAft>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Sharpe, R. A., Thornton, C. R., Nikolaou, V., &amp; Osborne, N. J. (2015). Fuel poverty increases risk of mould contamination, regardless of adult risk perception &amp; ventilation in social housing properties. Environment international, 79, 115-129 </a:t>
            </a:r>
          </a:p>
          <a:p>
            <a:pPr marL="228600" marR="0" lvl="0" indent="-228600" algn="just" rtl="0">
              <a:lnSpc>
                <a:spcPct val="90000"/>
              </a:lnSpc>
              <a:spcBef>
                <a:spcPts val="1000"/>
              </a:spcBef>
              <a:buClr>
                <a:schemeClr val="dk1"/>
              </a:buClr>
              <a:buSzPts val="1400"/>
              <a:buFont typeface="Arial"/>
              <a:buChar char="•"/>
            </a:pPr>
            <a:r>
              <a:rPr lang="fr-FR" sz="1400" b="0" i="0" u="none" strike="noStrike" cap="none">
                <a:solidFill>
                  <a:schemeClr val="dk1"/>
                </a:solidFill>
                <a:latin typeface="Calibri"/>
                <a:ea typeface="Calibri"/>
                <a:cs typeface="Calibri"/>
                <a:sym typeface="Calibri"/>
              </a:rPr>
              <a:t>Thomson H, Thomas S. (2015), Developing empirically supported theories of change for housing investment and health, Social science &amp; medicine, 124-205</a:t>
            </a:r>
          </a:p>
        </p:txBody>
      </p:sp>
      <p:sp>
        <p:nvSpPr>
          <p:cNvPr id="214" name="Shape 214"/>
          <p:cNvSpPr txBox="1">
            <a:spLocks noGrp="1"/>
          </p:cNvSpPr>
          <p:nvPr>
            <p:ph type="title"/>
          </p:nvPr>
        </p:nvSpPr>
        <p:spPr>
          <a:xfrm>
            <a:off x="628650" y="1"/>
            <a:ext cx="7886700" cy="651510"/>
          </a:xfrm>
          <a:prstGeom prst="rect">
            <a:avLst/>
          </a:prstGeom>
          <a:noFill/>
          <a:ln>
            <a:noFill/>
          </a:ln>
        </p:spPr>
        <p:txBody>
          <a:bodyPr wrap="square" lIns="91425" tIns="45700" rIns="91425" bIns="45700" anchor="ctr" anchorCtr="0">
            <a:noAutofit/>
          </a:bodyPr>
          <a:lstStyle/>
          <a:p>
            <a:pPr marL="0" marR="0" lvl="0" indent="-228600" algn="ctr" rtl="0">
              <a:lnSpc>
                <a:spcPct val="90000"/>
              </a:lnSpc>
              <a:spcBef>
                <a:spcPts val="0"/>
              </a:spcBef>
              <a:buClr>
                <a:schemeClr val="dk1"/>
              </a:buClr>
              <a:buSzPts val="3600"/>
              <a:buFont typeface="Calibri"/>
              <a:buNone/>
            </a:pPr>
            <a:r>
              <a:rPr lang="fr-FR" sz="3600" b="1" i="0" u="none" strike="noStrike" cap="none">
                <a:solidFill>
                  <a:schemeClr val="dk1"/>
                </a:solidFill>
                <a:latin typeface="Calibri"/>
                <a:ea typeface="Calibri"/>
                <a:cs typeface="Calibri"/>
                <a:sym typeface="Calibri"/>
              </a:rPr>
              <a:t>Bibliographie (suite)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628650" y="365126"/>
            <a:ext cx="7886700" cy="1325563"/>
          </a:xfrm>
          <a:prstGeom prst="rect">
            <a:avLst/>
          </a:prstGeom>
          <a:noFill/>
          <a:ln>
            <a:noFill/>
          </a:ln>
        </p:spPr>
        <p:txBody>
          <a:bodyPr wrap="square" lIns="91425" tIns="45700" rIns="91425" bIns="45700" anchor="ctr" anchorCtr="0">
            <a:noAutofit/>
          </a:bodyPr>
          <a:lstStyle/>
          <a:p>
            <a:pPr marL="0" marR="0" lvl="0" indent="-279400" algn="l" rtl="0">
              <a:lnSpc>
                <a:spcPct val="90000"/>
              </a:lnSpc>
              <a:spcBef>
                <a:spcPts val="0"/>
              </a:spcBef>
              <a:buClr>
                <a:schemeClr val="dk1"/>
              </a:buClr>
              <a:buSzPts val="4400"/>
              <a:buFont typeface="Calibri"/>
              <a:buNone/>
            </a:pPr>
            <a:r>
              <a:rPr lang="fr-FR" sz="4400" b="0" i="0" u="none" strike="noStrike" cap="none">
                <a:solidFill>
                  <a:schemeClr val="dk1"/>
                </a:solidFill>
                <a:latin typeface="Calibri"/>
                <a:ea typeface="Calibri"/>
                <a:cs typeface="Calibri"/>
                <a:sym typeface="Calibri"/>
              </a:rPr>
              <a:t>Sommaire</a:t>
            </a:r>
          </a:p>
        </p:txBody>
      </p:sp>
      <p:sp>
        <p:nvSpPr>
          <p:cNvPr id="97" name="Shape 97"/>
          <p:cNvSpPr txBox="1">
            <a:spLocks noGrp="1"/>
          </p:cNvSpPr>
          <p:nvPr>
            <p:ph type="body" idx="1"/>
          </p:nvPr>
        </p:nvSpPr>
        <p:spPr>
          <a:xfrm>
            <a:off x="628650" y="1825625"/>
            <a:ext cx="7886700" cy="4351338"/>
          </a:xfrm>
          <a:prstGeom prst="rect">
            <a:avLst/>
          </a:prstGeom>
          <a:noFill/>
          <a:ln>
            <a:noFill/>
          </a:ln>
        </p:spPr>
        <p:txBody>
          <a:bodyPr wrap="square" lIns="91425" tIns="45700" rIns="91425" bIns="45700" anchor="t" anchorCtr="0">
            <a:noAutofit/>
          </a:bodyPr>
          <a:lstStyle/>
          <a:p>
            <a:pPr marL="228600" marR="0" lvl="0" indent="-228600" algn="just" rtl="0">
              <a:lnSpc>
                <a:spcPct val="90000"/>
              </a:lnSpc>
              <a:spcBef>
                <a:spcPts val="0"/>
              </a:spcBef>
              <a:spcAft>
                <a:spcPts val="0"/>
              </a:spcAft>
              <a:buClr>
                <a:schemeClr val="dk1"/>
              </a:buClr>
              <a:buSzPts val="2800"/>
              <a:buFont typeface="Arial"/>
              <a:buChar char="•"/>
            </a:pPr>
            <a:r>
              <a:rPr lang="fr-FR" sz="2800" b="0" i="0" u="none" strike="noStrike" cap="none">
                <a:solidFill>
                  <a:schemeClr val="dk1"/>
                </a:solidFill>
                <a:latin typeface="Calibri"/>
                <a:ea typeface="Calibri"/>
                <a:cs typeface="Calibri"/>
                <a:sym typeface="Calibri"/>
              </a:rPr>
              <a:t>Lien entre précarité énergétique et facteurs de risque (froid, humidité, moisissures)</a:t>
            </a:r>
          </a:p>
          <a:p>
            <a:pPr marL="228600" marR="0" lvl="0" indent="-228600" algn="just" rtl="0">
              <a:lnSpc>
                <a:spcPct val="90000"/>
              </a:lnSpc>
              <a:spcBef>
                <a:spcPts val="1000"/>
              </a:spcBef>
              <a:spcAft>
                <a:spcPts val="0"/>
              </a:spcAft>
              <a:buClr>
                <a:schemeClr val="dk1"/>
              </a:buClr>
              <a:buSzPts val="2800"/>
              <a:buFont typeface="Arial"/>
              <a:buChar char="•"/>
            </a:pPr>
            <a:r>
              <a:rPr lang="fr-FR" sz="2800" b="0" i="0" u="none" strike="noStrike" cap="none">
                <a:solidFill>
                  <a:schemeClr val="dk1"/>
                </a:solidFill>
                <a:latin typeface="Calibri"/>
                <a:ea typeface="Calibri"/>
                <a:cs typeface="Calibri"/>
                <a:sym typeface="Calibri"/>
              </a:rPr>
              <a:t>Impacts sanitaires de la précarité énergétique</a:t>
            </a:r>
          </a:p>
          <a:p>
            <a:pPr marL="228600" marR="0" lvl="0" indent="-228600" algn="just" rtl="0">
              <a:lnSpc>
                <a:spcPct val="90000"/>
              </a:lnSpc>
              <a:spcBef>
                <a:spcPts val="1000"/>
              </a:spcBef>
              <a:spcAft>
                <a:spcPts val="0"/>
              </a:spcAft>
              <a:buClr>
                <a:schemeClr val="dk1"/>
              </a:buClr>
              <a:buSzPts val="2800"/>
              <a:buFont typeface="Arial"/>
              <a:buChar char="•"/>
            </a:pPr>
            <a:r>
              <a:rPr lang="fr-FR" sz="2800" b="0" i="0" u="none" strike="noStrike" cap="none">
                <a:solidFill>
                  <a:schemeClr val="dk1"/>
                </a:solidFill>
                <a:latin typeface="Calibri"/>
                <a:ea typeface="Calibri"/>
                <a:cs typeface="Calibri"/>
                <a:sym typeface="Calibri"/>
              </a:rPr>
              <a:t>Coûts sanitaires de la précarité énergétique</a:t>
            </a:r>
          </a:p>
          <a:p>
            <a:pPr marL="228600" marR="0" lvl="0" indent="-228600" algn="just" rtl="0">
              <a:lnSpc>
                <a:spcPct val="90000"/>
              </a:lnSpc>
              <a:spcBef>
                <a:spcPts val="1000"/>
              </a:spcBef>
              <a:spcAft>
                <a:spcPts val="0"/>
              </a:spcAft>
              <a:buClr>
                <a:schemeClr val="dk1"/>
              </a:buClr>
              <a:buSzPts val="2800"/>
              <a:buFont typeface="Arial"/>
              <a:buChar char="•"/>
            </a:pPr>
            <a:r>
              <a:rPr lang="fr-FR" sz="2800" b="0" i="0" u="none" strike="noStrike" cap="none">
                <a:solidFill>
                  <a:schemeClr val="dk1"/>
                </a:solidFill>
                <a:latin typeface="Calibri"/>
                <a:ea typeface="Calibri"/>
                <a:cs typeface="Calibri"/>
                <a:sym typeface="Calibri"/>
              </a:rPr>
              <a:t>Gains socio-économiques des actions de lutte contre la précarité énergétique</a:t>
            </a:r>
          </a:p>
          <a:p>
            <a:pPr marL="228600" marR="0" lvl="0" indent="-228600" algn="just" rtl="0">
              <a:lnSpc>
                <a:spcPct val="90000"/>
              </a:lnSpc>
              <a:spcBef>
                <a:spcPts val="1000"/>
              </a:spcBef>
              <a:spcAft>
                <a:spcPts val="0"/>
              </a:spcAft>
              <a:buClr>
                <a:schemeClr val="dk1"/>
              </a:buClr>
              <a:buSzPts val="2800"/>
              <a:buFont typeface="Arial"/>
              <a:buChar char="•"/>
            </a:pPr>
            <a:r>
              <a:rPr lang="fr-FR" sz="2800" b="0" i="0" u="none" strike="noStrike" cap="none">
                <a:solidFill>
                  <a:schemeClr val="dk1"/>
                </a:solidFill>
                <a:latin typeface="Calibri"/>
                <a:ea typeface="Calibri"/>
                <a:cs typeface="Calibri"/>
                <a:sym typeface="Calibri"/>
              </a:rPr>
              <a:t>Pistes de recherches</a:t>
            </a:r>
          </a:p>
          <a:p>
            <a:pPr marL="228600" marR="0" lvl="0" indent="-228600" algn="just" rtl="0">
              <a:lnSpc>
                <a:spcPct val="90000"/>
              </a:lnSpc>
              <a:spcBef>
                <a:spcPts val="1000"/>
              </a:spcBef>
              <a:buClr>
                <a:schemeClr val="dk1"/>
              </a:buClr>
              <a:buSzPts val="2800"/>
              <a:buFont typeface="Arial"/>
              <a:buNone/>
            </a:pPr>
            <a:endParaRPr sz="2800" b="0" i="0" u="none" strike="noStrike" cap="none">
              <a:solidFill>
                <a:srgbClr val="FF0000"/>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Shape 219"/>
        <p:cNvGrpSpPr/>
        <p:nvPr/>
      </p:nvGrpSpPr>
      <p:grpSpPr>
        <a:xfrm>
          <a:off x="0" y="0"/>
          <a:ext cx="0" cy="0"/>
          <a:chOff x="0" y="0"/>
          <a:chExt cx="0" cy="0"/>
        </a:xfrm>
      </p:grpSpPr>
      <p:pic>
        <p:nvPicPr>
          <p:cNvPr id="220" name="Shape 220"/>
          <p:cNvPicPr preferRelativeResize="0"/>
          <p:nvPr/>
        </p:nvPicPr>
        <p:blipFill rotWithShape="1">
          <a:blip r:embed="rId3">
            <a:alphaModFix/>
          </a:blip>
          <a:srcRect/>
          <a:stretch/>
        </p:blipFill>
        <p:spPr>
          <a:xfrm>
            <a:off x="1232485" y="849087"/>
            <a:ext cx="6934241" cy="6008913"/>
          </a:xfrm>
          <a:prstGeom prst="rect">
            <a:avLst/>
          </a:prstGeom>
          <a:noFill/>
          <a:ln>
            <a:noFill/>
          </a:ln>
        </p:spPr>
      </p:pic>
      <p:sp>
        <p:nvSpPr>
          <p:cNvPr id="221" name="Shape 221"/>
          <p:cNvSpPr txBox="1">
            <a:spLocks noGrp="1"/>
          </p:cNvSpPr>
          <p:nvPr>
            <p:ph type="title"/>
          </p:nvPr>
        </p:nvSpPr>
        <p:spPr>
          <a:xfrm>
            <a:off x="628650" y="1"/>
            <a:ext cx="7886700" cy="849086"/>
          </a:xfrm>
          <a:prstGeom prst="rect">
            <a:avLst/>
          </a:prstGeom>
          <a:noFill/>
          <a:ln>
            <a:noFill/>
          </a:ln>
        </p:spPr>
        <p:txBody>
          <a:bodyPr wrap="square" lIns="91425" tIns="45700" rIns="91425" bIns="45700" anchor="ctr" anchorCtr="0">
            <a:noAutofit/>
          </a:bodyPr>
          <a:lstStyle/>
          <a:p>
            <a:pPr marL="0" marR="0" lvl="0" indent="-152400" algn="ctr" rtl="0">
              <a:lnSpc>
                <a:spcPct val="90000"/>
              </a:lnSpc>
              <a:spcBef>
                <a:spcPts val="0"/>
              </a:spcBef>
              <a:buClr>
                <a:schemeClr val="dk1"/>
              </a:buClr>
              <a:buSzPts val="2400"/>
              <a:buFont typeface="Calibri"/>
              <a:buNone/>
            </a:pPr>
            <a:r>
              <a:rPr lang="fr-FR" sz="2400" b="1" i="0" u="none" strike="noStrike" cap="none">
                <a:solidFill>
                  <a:schemeClr val="dk1"/>
                </a:solidFill>
                <a:latin typeface="Calibri"/>
                <a:ea typeface="Calibri"/>
                <a:cs typeface="Calibri"/>
                <a:sym typeface="Calibri"/>
              </a:rPr>
              <a:t>Propositions pour la prise en charge du risque fongique pour les populations à risque (ANSES 2016)</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628650" y="365125"/>
            <a:ext cx="7886700" cy="684300"/>
          </a:xfrm>
          <a:prstGeom prst="rect">
            <a:avLst/>
          </a:prstGeom>
        </p:spPr>
        <p:txBody>
          <a:bodyPr wrap="square" lIns="91425" tIns="91425" rIns="91425" bIns="91425" anchor="ctr" anchorCtr="0">
            <a:noAutofit/>
          </a:bodyPr>
          <a:lstStyle/>
          <a:p>
            <a:pPr marL="0" lvl="0" indent="0">
              <a:spcBef>
                <a:spcPts val="0"/>
              </a:spcBef>
              <a:buNone/>
            </a:pPr>
            <a:r>
              <a:rPr lang="fr-FR" sz="2400" b="1"/>
              <a:t>Livres techniques sur le confort et la santé dans le bâtiment.</a:t>
            </a:r>
          </a:p>
        </p:txBody>
      </p:sp>
      <p:sp>
        <p:nvSpPr>
          <p:cNvPr id="228" name="Shape 228"/>
          <p:cNvSpPr txBox="1">
            <a:spLocks noGrp="1"/>
          </p:cNvSpPr>
          <p:nvPr>
            <p:ph type="body" idx="1"/>
          </p:nvPr>
        </p:nvSpPr>
        <p:spPr>
          <a:xfrm>
            <a:off x="628650" y="1049425"/>
            <a:ext cx="7886700" cy="51591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fr-FR" sz="1800" dirty="0"/>
              <a:t>Les livres traitant sérieusement la question de l’habitat et de la santé sont rares et complexes, outre les questions de matériaux, c’est dès la conception du logement que doivent être posés les bons choix, notamment pour les aspect nous intéressants, la qualité thermique et celle de l’aération.</a:t>
            </a:r>
          </a:p>
          <a:p>
            <a:pPr marL="228600" lvl="0" indent="-120650">
              <a:spcBef>
                <a:spcPts val="0"/>
              </a:spcBef>
              <a:buClr>
                <a:schemeClr val="dk1"/>
              </a:buClr>
              <a:buSzPts val="1100"/>
              <a:buFont typeface="Arial"/>
              <a:buNone/>
            </a:pPr>
            <a:endParaRPr lang="fr-FR" sz="1800" dirty="0"/>
          </a:p>
          <a:p>
            <a:pPr marL="228600" lvl="0" indent="-120650">
              <a:spcBef>
                <a:spcPts val="0"/>
              </a:spcBef>
              <a:buClr>
                <a:schemeClr val="dk1"/>
              </a:buClr>
              <a:buSzPts val="1100"/>
              <a:buFont typeface="Arial"/>
              <a:buNone/>
            </a:pPr>
            <a:r>
              <a:rPr lang="fr-FR" sz="1800" b="1" dirty="0" smtClean="0"/>
              <a:t>Petite </a:t>
            </a:r>
            <a:r>
              <a:rPr lang="fr-FR" sz="1800" b="1" dirty="0"/>
              <a:t>sélection :</a:t>
            </a:r>
          </a:p>
          <a:p>
            <a:pPr marL="228600" lvl="0" indent="-120650">
              <a:spcBef>
                <a:spcPts val="0"/>
              </a:spcBef>
              <a:buClr>
                <a:schemeClr val="dk1"/>
              </a:buClr>
              <a:buSzPts val="1100"/>
              <a:buFont typeface="Arial"/>
              <a:buNone/>
            </a:pPr>
            <a:endParaRPr lang="fr-FR" sz="1800" i="1" dirty="0" smtClean="0"/>
          </a:p>
          <a:p>
            <a:pPr marL="228600" lvl="0" indent="-120650">
              <a:spcBef>
                <a:spcPts val="0"/>
              </a:spcBef>
              <a:buClr>
                <a:schemeClr val="dk1"/>
              </a:buClr>
              <a:buSzPts val="1100"/>
              <a:buFont typeface="Arial"/>
              <a:buNone/>
            </a:pPr>
            <a:r>
              <a:rPr lang="fr-FR" sz="1800" i="1" dirty="0" smtClean="0"/>
              <a:t>Santé </a:t>
            </a:r>
            <a:r>
              <a:rPr lang="fr-FR" sz="1800" i="1" dirty="0"/>
              <a:t>et qualité de l’environnement intérieur dans les bâtiments,</a:t>
            </a:r>
            <a:r>
              <a:rPr lang="fr-FR" sz="1800" dirty="0"/>
              <a:t> éditions « Presses polytechniques et universitaires Romandes » Claude-Alain Roulet</a:t>
            </a:r>
          </a:p>
          <a:p>
            <a:pPr marL="228600" lvl="0" indent="-120650">
              <a:spcBef>
                <a:spcPts val="0"/>
              </a:spcBef>
              <a:buClr>
                <a:schemeClr val="dk1"/>
              </a:buClr>
              <a:buSzPts val="1100"/>
              <a:buFont typeface="Arial"/>
              <a:buNone/>
            </a:pPr>
            <a:endParaRPr lang="fr-FR" sz="1800" dirty="0" smtClean="0"/>
          </a:p>
          <a:p>
            <a:pPr marL="228600" lvl="0" indent="-120650">
              <a:spcBef>
                <a:spcPts val="0"/>
              </a:spcBef>
              <a:buClr>
                <a:schemeClr val="dk1"/>
              </a:buClr>
              <a:buSzPts val="1100"/>
              <a:buFont typeface="Arial"/>
              <a:buNone/>
            </a:pPr>
            <a:r>
              <a:rPr lang="fr-FR" sz="1800" dirty="0" smtClean="0"/>
              <a:t>Ce </a:t>
            </a:r>
            <a:r>
              <a:rPr lang="fr-FR" sz="1800" dirty="0"/>
              <a:t>livre expose de façon très méthodique les divers risques sanitaires dans le bâtiment et décline les bonnes techniques de conception.</a:t>
            </a:r>
          </a:p>
          <a:p>
            <a:pPr marL="228600" lvl="0" indent="-120650">
              <a:spcBef>
                <a:spcPts val="0"/>
              </a:spcBef>
              <a:buClr>
                <a:schemeClr val="dk1"/>
              </a:buClr>
              <a:buSzPts val="1100"/>
              <a:buFont typeface="Arial"/>
              <a:buNone/>
            </a:pPr>
            <a:endParaRPr lang="fr-FR" sz="1800" i="1" dirty="0" smtClean="0"/>
          </a:p>
          <a:p>
            <a:pPr marL="228600" lvl="0" indent="-120650">
              <a:spcBef>
                <a:spcPts val="0"/>
              </a:spcBef>
              <a:buClr>
                <a:schemeClr val="dk1"/>
              </a:buClr>
              <a:buSzPts val="1100"/>
              <a:buFont typeface="Arial"/>
              <a:buNone/>
            </a:pPr>
            <a:r>
              <a:rPr lang="fr-FR" sz="1800" i="1" dirty="0" smtClean="0"/>
              <a:t>Le </a:t>
            </a:r>
            <a:r>
              <a:rPr lang="fr-FR" sz="1800" i="1" dirty="0"/>
              <a:t>Guide de l’habitat sain</a:t>
            </a:r>
            <a:r>
              <a:rPr lang="fr-FR" sz="1800" dirty="0"/>
              <a:t>, éditions « </a:t>
            </a:r>
            <a:r>
              <a:rPr lang="fr-FR" sz="1800" dirty="0" err="1"/>
              <a:t>Medieco</a:t>
            </a:r>
            <a:r>
              <a:rPr lang="fr-FR" sz="1800" dirty="0"/>
              <a:t> éditions », </a:t>
            </a:r>
            <a:r>
              <a:rPr lang="fr-FR" sz="1800" dirty="0" err="1"/>
              <a:t>Drs</a:t>
            </a:r>
            <a:r>
              <a:rPr lang="fr-FR" sz="1800" dirty="0"/>
              <a:t> Suzanne et Pierre </a:t>
            </a:r>
            <a:r>
              <a:rPr lang="fr-FR" sz="1800" dirty="0" err="1"/>
              <a:t>Deoux</a:t>
            </a:r>
            <a:r>
              <a:rPr lang="fr-FR" sz="1800" dirty="0"/>
              <a:t>.</a:t>
            </a:r>
          </a:p>
          <a:p>
            <a:pPr marL="228600" lvl="0" indent="-120650">
              <a:spcBef>
                <a:spcPts val="0"/>
              </a:spcBef>
              <a:buClr>
                <a:schemeClr val="dk1"/>
              </a:buClr>
              <a:buSzPts val="1100"/>
              <a:buFont typeface="Arial"/>
              <a:buNone/>
            </a:pPr>
            <a:endParaRPr lang="fr-FR" sz="1800" dirty="0" smtClean="0"/>
          </a:p>
          <a:p>
            <a:pPr marL="228600" lvl="0" indent="-120650">
              <a:spcBef>
                <a:spcPts val="0"/>
              </a:spcBef>
              <a:buClr>
                <a:schemeClr val="dk1"/>
              </a:buClr>
              <a:buSzPts val="1100"/>
              <a:buFont typeface="Arial"/>
              <a:buNone/>
            </a:pPr>
            <a:r>
              <a:rPr lang="fr-FR" sz="1800" dirty="0" smtClean="0"/>
              <a:t>Ce </a:t>
            </a:r>
            <a:r>
              <a:rPr lang="fr-FR" sz="1800" dirty="0"/>
              <a:t>livre prend chaque élément du bâtiment et expose les risques, les règles et réglementations, et les solutions en cas de problème.</a:t>
            </a:r>
          </a:p>
          <a:p>
            <a:pPr marL="228600" lvl="0" indent="-50800">
              <a:spcBef>
                <a:spcPts val="0"/>
              </a:spcBef>
              <a:buNone/>
            </a:pPr>
            <a:endParaRP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330274" y="1015955"/>
            <a:ext cx="8261276" cy="5708936"/>
          </a:xfrm>
          <a:prstGeom prst="rect">
            <a:avLst/>
          </a:prstGeom>
          <a:noFill/>
          <a:ln>
            <a:noFill/>
          </a:ln>
        </p:spPr>
        <p:txBody>
          <a:bodyPr wrap="square" lIns="91425" tIns="45700" rIns="91425" bIns="45700" anchor="t" anchorCtr="0">
            <a:noAutofit/>
          </a:bodyPr>
          <a:lstStyle/>
          <a:p>
            <a:pPr marL="0" marR="0" lvl="0" indent="-114300" algn="just" rtl="0">
              <a:lnSpc>
                <a:spcPct val="100000"/>
              </a:lnSpc>
              <a:spcBef>
                <a:spcPts val="0"/>
              </a:spcBef>
              <a:spcAft>
                <a:spcPts val="0"/>
              </a:spcAft>
              <a:buClr>
                <a:schemeClr val="dk1"/>
              </a:buClr>
              <a:buSzPts val="1800"/>
              <a:buFont typeface="Arial"/>
              <a:buNone/>
            </a:pPr>
            <a:r>
              <a:rPr lang="fr-FR" sz="1800" b="1" i="0" u="none" strike="noStrike" cap="none">
                <a:solidFill>
                  <a:schemeClr val="dk1"/>
                </a:solidFill>
                <a:latin typeface="Calibri"/>
                <a:ea typeface="Calibri"/>
                <a:cs typeface="Calibri"/>
                <a:sym typeface="Calibri"/>
              </a:rPr>
              <a:t>Il existe une corrélation entre la déclaration d’un mauvais état de santé et conditions de logement. Différentes impacts sanitaires ont pu ainsi mis en lumière </a:t>
            </a:r>
            <a:r>
              <a:rPr lang="fr-FR" sz="1800" b="0" i="1" u="none" strike="noStrike" cap="none">
                <a:solidFill>
                  <a:schemeClr val="dk1"/>
                </a:solidFill>
                <a:latin typeface="Calibri"/>
                <a:ea typeface="Calibri"/>
                <a:cs typeface="Calibri"/>
                <a:sym typeface="Calibri"/>
              </a:rPr>
              <a:t>(Etude LARES 2005) </a:t>
            </a:r>
            <a:r>
              <a:rPr lang="fr-FR" sz="1800" b="1" i="0" u="none" strike="noStrike" cap="none">
                <a:solidFill>
                  <a:schemeClr val="dk1"/>
                </a:solidFill>
                <a:latin typeface="Calibri"/>
                <a:ea typeface="Calibri"/>
                <a:cs typeface="Calibri"/>
                <a:sym typeface="Calibri"/>
              </a:rPr>
              <a:t>:</a:t>
            </a:r>
          </a:p>
          <a:p>
            <a:pPr marL="228600" marR="0" lvl="0" indent="-228600" algn="just" rtl="0">
              <a:lnSpc>
                <a:spcPct val="10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a:t>
            </a:r>
            <a:r>
              <a:rPr lang="fr-FR" sz="1800" b="1" i="0" u="none" strike="noStrike" cap="none">
                <a:solidFill>
                  <a:schemeClr val="dk1"/>
                </a:solidFill>
                <a:latin typeface="Calibri"/>
                <a:ea typeface="Calibri"/>
                <a:cs typeface="Calibri"/>
                <a:sym typeface="Calibri"/>
              </a:rPr>
              <a:t>hypertension </a:t>
            </a:r>
            <a:r>
              <a:rPr lang="fr-FR" sz="1800" b="0" i="0" u="none" strike="noStrike" cap="none">
                <a:solidFill>
                  <a:schemeClr val="dk1"/>
                </a:solidFill>
                <a:latin typeface="Calibri"/>
                <a:ea typeface="Calibri"/>
                <a:cs typeface="Calibri"/>
                <a:sym typeface="Calibri"/>
              </a:rPr>
              <a:t>présente un lien statistique significatif avec un </a:t>
            </a:r>
            <a:r>
              <a:rPr lang="fr-FR" sz="1800" b="1" i="0" u="none" strike="noStrike" cap="none">
                <a:solidFill>
                  <a:schemeClr val="dk1"/>
                </a:solidFill>
                <a:latin typeface="Calibri"/>
                <a:ea typeface="Calibri"/>
                <a:cs typeface="Calibri"/>
                <a:sym typeface="Calibri"/>
              </a:rPr>
              <a:t>confort thermique insuffisant </a:t>
            </a:r>
          </a:p>
          <a:p>
            <a:pPr marL="228600" marR="0" lvl="0" indent="-228600" algn="just" rtl="0">
              <a:lnSpc>
                <a:spcPct val="10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Les crises d’</a:t>
            </a:r>
            <a:r>
              <a:rPr lang="fr-FR" sz="1800" b="1" i="0" u="none" strike="noStrike" cap="none">
                <a:solidFill>
                  <a:schemeClr val="dk1"/>
                </a:solidFill>
                <a:latin typeface="Calibri"/>
                <a:ea typeface="Calibri"/>
                <a:cs typeface="Calibri"/>
                <a:sym typeface="Calibri"/>
              </a:rPr>
              <a:t>asthme </a:t>
            </a:r>
            <a:r>
              <a:rPr lang="fr-FR" sz="1800" b="0" i="0" u="none" strike="noStrike" cap="none">
                <a:solidFill>
                  <a:schemeClr val="dk1"/>
                </a:solidFill>
                <a:latin typeface="Calibri"/>
                <a:ea typeface="Calibri"/>
                <a:cs typeface="Calibri"/>
                <a:sym typeface="Calibri"/>
              </a:rPr>
              <a:t>sont significativement associées aux problèmes </a:t>
            </a:r>
            <a:r>
              <a:rPr lang="fr-FR" sz="1800" b="1" i="0" u="none" strike="noStrike" cap="none">
                <a:solidFill>
                  <a:schemeClr val="dk1"/>
                </a:solidFill>
                <a:latin typeface="Calibri"/>
                <a:ea typeface="Calibri"/>
                <a:cs typeface="Calibri"/>
                <a:sym typeface="Calibri"/>
              </a:rPr>
              <a:t>d’humidité et de moisissures </a:t>
            </a:r>
          </a:p>
          <a:p>
            <a:pPr marL="228600" marR="0" lvl="0" indent="-228600" algn="just" rtl="0">
              <a:lnSpc>
                <a:spcPct val="10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Les </a:t>
            </a:r>
            <a:r>
              <a:rPr lang="fr-FR" sz="1800" b="1" i="0" u="none" strike="noStrike" cap="none">
                <a:solidFill>
                  <a:schemeClr val="dk1"/>
                </a:solidFill>
                <a:latin typeface="Calibri"/>
                <a:ea typeface="Calibri"/>
                <a:cs typeface="Calibri"/>
                <a:sym typeface="Calibri"/>
              </a:rPr>
              <a:t>migraines et maux de tête fréquents </a:t>
            </a:r>
            <a:r>
              <a:rPr lang="fr-FR" sz="1800" b="0" i="0" u="none" strike="noStrike" cap="none">
                <a:solidFill>
                  <a:schemeClr val="dk1"/>
                </a:solidFill>
                <a:latin typeface="Calibri"/>
                <a:ea typeface="Calibri"/>
                <a:cs typeface="Calibri"/>
                <a:sym typeface="Calibri"/>
              </a:rPr>
              <a:t>présentent un lien statistique significatif avec les </a:t>
            </a:r>
            <a:r>
              <a:rPr lang="fr-FR" sz="1800" b="1" i="0" u="none" strike="noStrike" cap="none">
                <a:solidFill>
                  <a:schemeClr val="dk1"/>
                </a:solidFill>
                <a:latin typeface="Calibri"/>
                <a:ea typeface="Calibri"/>
                <a:cs typeface="Calibri"/>
                <a:sym typeface="Calibri"/>
              </a:rPr>
              <a:t>problèmes d’humidité et de moisissures, avec un confort thermique insuffisant, avec la mauvaise qualité de l’étanchéité et avec une ventilation inadéquate </a:t>
            </a:r>
          </a:p>
          <a:p>
            <a:pPr marL="228600" marR="0" lvl="0" indent="-228600" algn="just" rtl="0">
              <a:lnSpc>
                <a:spcPct val="10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Les </a:t>
            </a:r>
            <a:r>
              <a:rPr lang="fr-FR" sz="1800" b="1" i="0" u="none" strike="noStrike" cap="none">
                <a:solidFill>
                  <a:schemeClr val="dk1"/>
                </a:solidFill>
                <a:latin typeface="Calibri"/>
                <a:ea typeface="Calibri"/>
                <a:cs typeface="Calibri"/>
                <a:sym typeface="Calibri"/>
              </a:rPr>
              <a:t>rhumes et maux de gorge </a:t>
            </a:r>
            <a:r>
              <a:rPr lang="fr-FR" sz="1800" b="0" i="0" u="none" strike="noStrike" cap="none">
                <a:solidFill>
                  <a:schemeClr val="dk1"/>
                </a:solidFill>
                <a:latin typeface="Calibri"/>
                <a:ea typeface="Calibri"/>
                <a:cs typeface="Calibri"/>
                <a:sym typeface="Calibri"/>
              </a:rPr>
              <a:t>présentent un lien statistique significatif avec le </a:t>
            </a:r>
            <a:r>
              <a:rPr lang="fr-FR" sz="1800" b="1" i="0" u="none" strike="noStrike" cap="none">
                <a:solidFill>
                  <a:schemeClr val="dk1"/>
                </a:solidFill>
                <a:latin typeface="Calibri"/>
                <a:ea typeface="Calibri"/>
                <a:cs typeface="Calibri"/>
                <a:sym typeface="Calibri"/>
              </a:rPr>
              <a:t>manque de confort thermique, avec l’humidité, les moisissures et avec la mauvaise qualité de l’étanchéité </a:t>
            </a:r>
          </a:p>
          <a:p>
            <a:pPr marL="228600" marR="0" lvl="0" indent="-228600" algn="just" rtl="0">
              <a:lnSpc>
                <a:spcPct val="10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Les </a:t>
            </a:r>
            <a:r>
              <a:rPr lang="fr-FR" sz="1800" b="1" i="0" u="none" strike="noStrike" cap="none">
                <a:solidFill>
                  <a:schemeClr val="dk1"/>
                </a:solidFill>
                <a:latin typeface="Calibri"/>
                <a:ea typeface="Calibri"/>
                <a:cs typeface="Calibri"/>
                <a:sym typeface="Calibri"/>
              </a:rPr>
              <a:t>diarrhées</a:t>
            </a:r>
            <a:r>
              <a:rPr lang="fr-FR" sz="1800" b="0" i="0" u="none" strike="noStrike" cap="none">
                <a:solidFill>
                  <a:schemeClr val="dk1"/>
                </a:solidFill>
                <a:latin typeface="Calibri"/>
                <a:ea typeface="Calibri"/>
                <a:cs typeface="Calibri"/>
                <a:sym typeface="Calibri"/>
              </a:rPr>
              <a:t> présentent un lien statistique significatif </a:t>
            </a:r>
            <a:r>
              <a:rPr lang="fr-FR" sz="1800" b="1" i="0" u="none" strike="noStrike" cap="none">
                <a:solidFill>
                  <a:schemeClr val="dk1"/>
                </a:solidFill>
                <a:latin typeface="Calibri"/>
                <a:ea typeface="Calibri"/>
                <a:cs typeface="Calibri"/>
                <a:sym typeface="Calibri"/>
              </a:rPr>
              <a:t>avec l’humidité et les moisissures </a:t>
            </a:r>
          </a:p>
          <a:p>
            <a:pPr marL="0" marR="0" lvl="0" indent="-114300" algn="just" rtl="0">
              <a:lnSpc>
                <a:spcPct val="100000"/>
              </a:lnSpc>
              <a:spcBef>
                <a:spcPts val="1000"/>
              </a:spcBef>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4" name="Shape 104"/>
          <p:cNvSpPr txBox="1"/>
          <p:nvPr/>
        </p:nvSpPr>
        <p:spPr>
          <a:xfrm>
            <a:off x="704850" y="1"/>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Lien entre conditions de logement et santé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277792" y="0"/>
            <a:ext cx="8762036" cy="718457"/>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Liens entre précarité énergétique et qualité de l’air intérieur </a:t>
            </a:r>
          </a:p>
        </p:txBody>
      </p:sp>
      <p:sp>
        <p:nvSpPr>
          <p:cNvPr id="111" name="Shape 111"/>
          <p:cNvSpPr txBox="1">
            <a:spLocks noGrp="1"/>
          </p:cNvSpPr>
          <p:nvPr>
            <p:ph type="body" idx="1"/>
          </p:nvPr>
        </p:nvSpPr>
        <p:spPr>
          <a:xfrm>
            <a:off x="446951" y="963316"/>
            <a:ext cx="8134350" cy="5078668"/>
          </a:xfrm>
          <a:prstGeom prst="rect">
            <a:avLst/>
          </a:prstGeom>
          <a:noFill/>
          <a:ln>
            <a:noFill/>
          </a:ln>
        </p:spPr>
        <p:txBody>
          <a:bodyPr wrap="square" lIns="91425" tIns="45700" rIns="91425" bIns="45700" anchor="t" anchorCtr="0">
            <a:noAutofit/>
          </a:bodyPr>
          <a:lstStyle/>
          <a:p>
            <a:pPr marL="0" marR="0" lvl="0" indent="-127000" algn="just" rtl="0">
              <a:lnSpc>
                <a:spcPct val="100000"/>
              </a:lnSpc>
              <a:spcBef>
                <a:spcPts val="0"/>
              </a:spcBef>
              <a:spcAft>
                <a:spcPts val="0"/>
              </a:spcAft>
              <a:buClr>
                <a:schemeClr val="dk1"/>
              </a:buClr>
              <a:buSzPts val="2000"/>
              <a:buFont typeface="Arial"/>
              <a:buNone/>
            </a:pPr>
            <a:r>
              <a:rPr lang="fr-FR" sz="2000" b="1" i="0" u="none" strike="noStrike" cap="none">
                <a:solidFill>
                  <a:schemeClr val="dk1"/>
                </a:solidFill>
                <a:latin typeface="Calibri"/>
                <a:ea typeface="Calibri"/>
                <a:cs typeface="Calibri"/>
                <a:sym typeface="Calibri"/>
              </a:rPr>
              <a:t>La précarité énergétique, et notamment le froid dans le logement, peuvent impacter la qualité de l’air intérieur et notamment l’apparition de moisissures.</a:t>
            </a:r>
          </a:p>
          <a:p>
            <a:pPr marL="228600" marR="0" lvl="0" indent="-228600" algn="just" rtl="0">
              <a:lnSpc>
                <a:spcPct val="10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 Il existe un </a:t>
            </a:r>
            <a:r>
              <a:rPr lang="fr-FR" sz="2000" b="1" i="0" u="none" strike="noStrike" cap="none">
                <a:solidFill>
                  <a:schemeClr val="dk1"/>
                </a:solidFill>
                <a:latin typeface="Calibri"/>
                <a:ea typeface="Calibri"/>
                <a:cs typeface="Calibri"/>
                <a:sym typeface="Calibri"/>
              </a:rPr>
              <a:t>lien entre niveau de niveau de vie et qualité de l’air intérieur</a:t>
            </a:r>
            <a:r>
              <a:rPr lang="fr-FR" sz="2000" b="0" i="0" u="none" strike="noStrike" cap="none">
                <a:solidFill>
                  <a:schemeClr val="dk1"/>
                </a:solidFill>
                <a:latin typeface="Calibri"/>
                <a:ea typeface="Calibri"/>
                <a:cs typeface="Calibri"/>
                <a:sym typeface="Calibri"/>
              </a:rPr>
              <a:t>. </a:t>
            </a:r>
            <a:r>
              <a:rPr lang="fr-FR" sz="2000" b="0" i="1" u="none" strike="noStrike" cap="none">
                <a:solidFill>
                  <a:schemeClr val="dk1"/>
                </a:solidFill>
                <a:latin typeface="Calibri"/>
                <a:ea typeface="Calibri"/>
                <a:cs typeface="Calibri"/>
                <a:sym typeface="Calibri"/>
              </a:rPr>
              <a:t>Etude des données de l’OQAI (Lucas et Devalière 2010).</a:t>
            </a:r>
          </a:p>
          <a:p>
            <a:pPr marL="228600" marR="0" lvl="0" indent="-228600" algn="just" rtl="0">
              <a:lnSpc>
                <a:spcPct val="10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Les ménages potentiellement en </a:t>
            </a:r>
            <a:r>
              <a:rPr lang="fr-FR" sz="2000" b="1" i="0" u="none" strike="noStrike" cap="none">
                <a:solidFill>
                  <a:schemeClr val="dk1"/>
                </a:solidFill>
                <a:latin typeface="Calibri"/>
                <a:ea typeface="Calibri"/>
                <a:cs typeface="Calibri"/>
                <a:sym typeface="Calibri"/>
              </a:rPr>
              <a:t>PE habitent des logements ayant un taux d’humidité supérieur aux autres logements et qu’ils sont plus exposés aux intoxications au monoxyde de carbone et aux acariens</a:t>
            </a:r>
            <a:r>
              <a:rPr lang="fr-FR" sz="2000" b="0" i="0" u="none" strike="noStrike" cap="none">
                <a:solidFill>
                  <a:schemeClr val="dk1"/>
                </a:solidFill>
                <a:latin typeface="Calibri"/>
                <a:ea typeface="Calibri"/>
                <a:cs typeface="Calibri"/>
                <a:sym typeface="Calibri"/>
              </a:rPr>
              <a:t>. </a:t>
            </a:r>
            <a:r>
              <a:rPr lang="fr-FR" sz="2000" b="0" i="1" u="none" strike="noStrike" cap="none">
                <a:solidFill>
                  <a:schemeClr val="dk1"/>
                </a:solidFill>
                <a:latin typeface="Calibri"/>
                <a:ea typeface="Calibri"/>
                <a:cs typeface="Calibri"/>
                <a:sym typeface="Calibri"/>
              </a:rPr>
              <a:t>Etude des données de l’OQAI (Lucas et Devalière 2010).</a:t>
            </a:r>
          </a:p>
          <a:p>
            <a:pPr marL="0" marR="0" lvl="0" indent="-127000" algn="just" rtl="0">
              <a:lnSpc>
                <a:spcPct val="100000"/>
              </a:lnSpc>
              <a:spcBef>
                <a:spcPts val="1000"/>
              </a:spcBef>
              <a:spcAft>
                <a:spcPts val="0"/>
              </a:spcAft>
              <a:buClr>
                <a:schemeClr val="dk1"/>
              </a:buClr>
              <a:buSzPts val="2000"/>
              <a:buFont typeface="Arial"/>
              <a:buNone/>
            </a:pPr>
            <a:endParaRPr sz="2000" b="0" i="0" u="none" strike="noStrike" cap="none">
              <a:solidFill>
                <a:schemeClr val="dk1"/>
              </a:solidFill>
              <a:latin typeface="Calibri"/>
              <a:ea typeface="Calibri"/>
              <a:cs typeface="Calibri"/>
              <a:sym typeface="Calibri"/>
            </a:endParaRPr>
          </a:p>
          <a:p>
            <a:pPr marL="0" marR="0" lvl="0" indent="-127000" algn="just" rtl="0">
              <a:lnSpc>
                <a:spcPct val="100000"/>
              </a:lnSpc>
              <a:spcBef>
                <a:spcPts val="1000"/>
              </a:spcBef>
              <a:buClr>
                <a:schemeClr val="dk1"/>
              </a:buClr>
              <a:buSzPts val="2000"/>
              <a:buFont typeface="Arial"/>
              <a:buNone/>
            </a:pPr>
            <a:r>
              <a:rPr lang="fr-FR" sz="2000" b="0" i="0" u="none" strike="noStrike" cap="none">
                <a:solidFill>
                  <a:schemeClr val="dk1"/>
                </a:solidFill>
                <a:latin typeface="Calibri"/>
                <a:ea typeface="Calibri"/>
                <a:cs typeface="Calibri"/>
                <a:sym typeface="Calibri"/>
              </a:rPr>
              <a:t>Certaines causes d’apparition des moisissures apparaissent en effet liées avec les caractéristiques des logements occupés par </a:t>
            </a:r>
            <a:r>
              <a:rPr lang="fr-FR" sz="2000" b="1" i="0" u="none" strike="noStrike" cap="none">
                <a:solidFill>
                  <a:schemeClr val="dk1"/>
                </a:solidFill>
                <a:latin typeface="Calibri"/>
                <a:ea typeface="Calibri"/>
                <a:cs typeface="Calibri"/>
                <a:sym typeface="Calibri"/>
              </a:rPr>
              <a:t>des ménages en situation de précarité énergétique, et notamment : le manque de ventilation, le chauffage insuffisant et les matériaux de construction endommagés.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293914" y="1012371"/>
            <a:ext cx="8207829" cy="5382306"/>
          </a:xfrm>
          <a:prstGeom prst="rect">
            <a:avLst/>
          </a:prstGeom>
          <a:noFill/>
          <a:ln>
            <a:noFill/>
          </a:ln>
        </p:spPr>
        <p:txBody>
          <a:bodyPr wrap="square" lIns="91425" tIns="45700" rIns="91425" bIns="45700" anchor="t" anchorCtr="0">
            <a:noAutofit/>
          </a:bodyPr>
          <a:lstStyle/>
          <a:p>
            <a:pPr marL="0" marR="0" lvl="0" indent="-117475" algn="just" rtl="0">
              <a:lnSpc>
                <a:spcPct val="120000"/>
              </a:lnSpc>
              <a:spcBef>
                <a:spcPts val="0"/>
              </a:spcBef>
              <a:spcAft>
                <a:spcPts val="0"/>
              </a:spcAft>
              <a:buClr>
                <a:schemeClr val="dk1"/>
              </a:buClr>
              <a:buSzPts val="1850"/>
              <a:buFont typeface="Arial"/>
              <a:buNone/>
            </a:pPr>
            <a:r>
              <a:rPr lang="fr-FR" sz="1850" b="1" i="0" u="none" strike="noStrike" cap="none">
                <a:solidFill>
                  <a:schemeClr val="dk1"/>
                </a:solidFill>
                <a:latin typeface="Calibri"/>
                <a:ea typeface="Calibri"/>
                <a:cs typeface="Calibri"/>
                <a:sym typeface="Calibri"/>
              </a:rPr>
              <a:t>Les ménages en précarité énergétique sont plus fortement exposés à la présence de moisissures dans le logement.</a:t>
            </a:r>
          </a:p>
          <a:p>
            <a:pPr marL="228600" marR="0" lvl="0" indent="-228600" algn="just" rtl="0">
              <a:lnSpc>
                <a:spcPct val="120000"/>
              </a:lnSpc>
              <a:spcBef>
                <a:spcPts val="1000"/>
              </a:spcBef>
              <a:spcAft>
                <a:spcPts val="0"/>
              </a:spcAft>
              <a:buClr>
                <a:schemeClr val="dk1"/>
              </a:buClr>
              <a:buSzPts val="1850"/>
              <a:buFont typeface="Arial"/>
              <a:buChar char="•"/>
            </a:pPr>
            <a:r>
              <a:rPr lang="fr-FR" sz="1850" b="0" i="1" u="none" strike="noStrike" cap="none">
                <a:solidFill>
                  <a:schemeClr val="dk1"/>
                </a:solidFill>
                <a:latin typeface="Calibri"/>
                <a:ea typeface="Calibri"/>
                <a:cs typeface="Calibri"/>
                <a:sym typeface="Calibri"/>
              </a:rPr>
              <a:t>Oreszczyn et al. (2006) </a:t>
            </a:r>
            <a:r>
              <a:rPr lang="fr-FR" sz="1850" b="0" i="0" u="none" strike="noStrike" cap="none">
                <a:solidFill>
                  <a:schemeClr val="dk1"/>
                </a:solidFill>
                <a:latin typeface="Calibri"/>
                <a:ea typeface="Calibri"/>
                <a:cs typeface="Calibri"/>
                <a:sym typeface="Calibri"/>
              </a:rPr>
              <a:t>: l’étude a mis en évidence que les </a:t>
            </a:r>
            <a:r>
              <a:rPr lang="fr-FR" sz="1850" b="1" i="0" u="none" strike="noStrike" cap="none">
                <a:solidFill>
                  <a:schemeClr val="dk1"/>
                </a:solidFill>
                <a:latin typeface="Calibri"/>
                <a:ea typeface="Calibri"/>
                <a:cs typeface="Calibri"/>
                <a:sym typeface="Calibri"/>
              </a:rPr>
              <a:t>ménages ayant déclaré avoir des</a:t>
            </a:r>
            <a:r>
              <a:rPr lang="fr-FR" sz="1850" b="0" i="0" u="none" strike="noStrike" cap="none">
                <a:solidFill>
                  <a:schemeClr val="dk1"/>
                </a:solidFill>
                <a:latin typeface="Calibri"/>
                <a:ea typeface="Calibri"/>
                <a:cs typeface="Calibri"/>
                <a:sym typeface="Calibri"/>
              </a:rPr>
              <a:t> </a:t>
            </a:r>
            <a:r>
              <a:rPr lang="fr-FR" sz="1850" b="1" i="0" u="none" strike="noStrike" cap="none">
                <a:solidFill>
                  <a:schemeClr val="dk1"/>
                </a:solidFill>
                <a:latin typeface="Calibri"/>
                <a:ea typeface="Calibri"/>
                <a:cs typeface="Calibri"/>
                <a:sym typeface="Calibri"/>
              </a:rPr>
              <a:t>difficultés pour payer leurs factures </a:t>
            </a:r>
            <a:r>
              <a:rPr lang="fr-FR" sz="1850" b="0" i="0" u="none" strike="noStrike" cap="none">
                <a:solidFill>
                  <a:schemeClr val="dk1"/>
                </a:solidFill>
                <a:latin typeface="Calibri"/>
                <a:ea typeface="Calibri"/>
                <a:cs typeface="Calibri"/>
                <a:sym typeface="Calibri"/>
              </a:rPr>
              <a:t>ou étant insatisfaits de leur chauffage présentent un risque accru de contamination du logement par des moisissures </a:t>
            </a:r>
          </a:p>
          <a:p>
            <a:pPr marL="228600" marR="0" lvl="0" indent="-228600" algn="just" rtl="0">
              <a:lnSpc>
                <a:spcPct val="120000"/>
              </a:lnSpc>
              <a:spcBef>
                <a:spcPts val="1000"/>
              </a:spcBef>
              <a:spcAft>
                <a:spcPts val="0"/>
              </a:spcAft>
              <a:buClr>
                <a:schemeClr val="dk1"/>
              </a:buClr>
              <a:buSzPts val="1850"/>
              <a:buFont typeface="Arial"/>
              <a:buChar char="•"/>
            </a:pPr>
            <a:r>
              <a:rPr lang="fr-FR" sz="1850" b="0" i="0" u="none" strike="noStrike" cap="none">
                <a:solidFill>
                  <a:schemeClr val="dk1"/>
                </a:solidFill>
                <a:latin typeface="Calibri"/>
                <a:ea typeface="Calibri"/>
                <a:cs typeface="Calibri"/>
                <a:sym typeface="Calibri"/>
              </a:rPr>
              <a:t>Au niveau français, </a:t>
            </a:r>
            <a:r>
              <a:rPr lang="fr-FR" sz="1850" b="0" i="1" u="none" strike="noStrike" cap="none">
                <a:solidFill>
                  <a:schemeClr val="dk1"/>
                </a:solidFill>
                <a:latin typeface="Calibri"/>
                <a:ea typeface="Calibri"/>
                <a:cs typeface="Calibri"/>
                <a:sym typeface="Calibri"/>
              </a:rPr>
              <a:t>Ledésert (2013) </a:t>
            </a:r>
            <a:r>
              <a:rPr lang="fr-FR" sz="1850" b="0" i="0" u="none" strike="noStrike" cap="none">
                <a:solidFill>
                  <a:schemeClr val="dk1"/>
                </a:solidFill>
                <a:latin typeface="Calibri"/>
                <a:ea typeface="Calibri"/>
                <a:cs typeface="Calibri"/>
                <a:sym typeface="Calibri"/>
              </a:rPr>
              <a:t>: l’étude indique qu'il y a de la moisissure dans 64% des logements de </a:t>
            </a:r>
            <a:r>
              <a:rPr lang="fr-FR" sz="1850" b="1" i="0" u="none" strike="noStrike" cap="none">
                <a:solidFill>
                  <a:schemeClr val="dk1"/>
                </a:solidFill>
                <a:latin typeface="Calibri"/>
                <a:ea typeface="Calibri"/>
                <a:cs typeface="Calibri"/>
                <a:sym typeface="Calibri"/>
              </a:rPr>
              <a:t>ménages en précarité énergétique </a:t>
            </a:r>
            <a:r>
              <a:rPr lang="fr-FR" sz="1850" b="0" i="0" u="none" strike="noStrike" cap="none">
                <a:solidFill>
                  <a:schemeClr val="dk1"/>
                </a:solidFill>
                <a:latin typeface="Calibri"/>
                <a:ea typeface="Calibri"/>
                <a:cs typeface="Calibri"/>
                <a:sym typeface="Calibri"/>
              </a:rPr>
              <a:t>(=</a:t>
            </a:r>
            <a:r>
              <a:rPr lang="fr-FR" sz="1850" b="1" i="0" u="none" strike="noStrike" cap="none">
                <a:solidFill>
                  <a:schemeClr val="dk1"/>
                </a:solidFill>
                <a:latin typeface="Calibri"/>
                <a:ea typeface="Calibri"/>
                <a:cs typeface="Calibri"/>
                <a:sym typeface="Calibri"/>
              </a:rPr>
              <a:t> </a:t>
            </a:r>
            <a:r>
              <a:rPr lang="fr-FR" sz="1850" b="0" i="0" u="none" strike="noStrike" cap="none">
                <a:solidFill>
                  <a:schemeClr val="dk1"/>
                </a:solidFill>
                <a:latin typeface="Calibri"/>
                <a:ea typeface="Calibri"/>
                <a:cs typeface="Calibri"/>
                <a:sym typeface="Calibri"/>
              </a:rPr>
              <a:t>habitants d’un logement qui ont recours aux services sociaux pour des problèmes de précarité énergétique)</a:t>
            </a:r>
            <a:r>
              <a:rPr lang="fr-FR" sz="1850" b="1" i="0" u="none" strike="noStrike" cap="none">
                <a:solidFill>
                  <a:schemeClr val="dk1"/>
                </a:solidFill>
                <a:latin typeface="Calibri"/>
                <a:ea typeface="Calibri"/>
                <a:cs typeface="Calibri"/>
                <a:sym typeface="Calibri"/>
              </a:rPr>
              <a:t> </a:t>
            </a:r>
            <a:r>
              <a:rPr lang="fr-FR" sz="1850" b="0" i="0" u="none" strike="noStrike" cap="none">
                <a:solidFill>
                  <a:schemeClr val="dk1"/>
                </a:solidFill>
                <a:latin typeface="Calibri"/>
                <a:ea typeface="Calibri"/>
                <a:cs typeface="Calibri"/>
                <a:sym typeface="Calibri"/>
              </a:rPr>
              <a:t>versus 17% des logements qui ne sont pas en précarité énergétique. </a:t>
            </a:r>
          </a:p>
          <a:p>
            <a:pPr marL="228600" marR="0" lvl="0" indent="-228600" algn="just" rtl="0">
              <a:lnSpc>
                <a:spcPct val="120000"/>
              </a:lnSpc>
              <a:spcBef>
                <a:spcPts val="1000"/>
              </a:spcBef>
              <a:spcAft>
                <a:spcPts val="0"/>
              </a:spcAft>
              <a:buClr>
                <a:schemeClr val="dk1"/>
              </a:buClr>
              <a:buSzPts val="1850"/>
              <a:buFont typeface="Arial"/>
              <a:buChar char="•"/>
            </a:pPr>
            <a:r>
              <a:rPr lang="fr-FR" sz="1850" b="0" i="1" u="none" strike="noStrike" cap="none">
                <a:solidFill>
                  <a:schemeClr val="dk1"/>
                </a:solidFill>
                <a:latin typeface="Calibri"/>
                <a:ea typeface="Calibri"/>
                <a:cs typeface="Calibri"/>
                <a:sym typeface="Calibri"/>
              </a:rPr>
              <a:t>Sharpe et al. (2015) </a:t>
            </a:r>
            <a:r>
              <a:rPr lang="fr-FR" sz="1850" b="0" i="0" u="none" strike="noStrike" cap="none">
                <a:solidFill>
                  <a:schemeClr val="dk1"/>
                </a:solidFill>
                <a:latin typeface="Calibri"/>
                <a:ea typeface="Calibri"/>
                <a:cs typeface="Calibri"/>
                <a:sym typeface="Calibri"/>
              </a:rPr>
              <a:t>: les participants de l’étude ayant </a:t>
            </a:r>
            <a:r>
              <a:rPr lang="fr-FR" sz="1850" b="1" i="0" u="none" strike="noStrike" cap="none">
                <a:solidFill>
                  <a:schemeClr val="dk1"/>
                </a:solidFill>
                <a:latin typeface="Calibri"/>
                <a:ea typeface="Calibri"/>
                <a:cs typeface="Calibri"/>
                <a:sym typeface="Calibri"/>
              </a:rPr>
              <a:t>un chauffage insuffisant ou n’ayant pas du tout de chauffage </a:t>
            </a:r>
            <a:r>
              <a:rPr lang="fr-FR" sz="1850" b="0" i="0" u="none" strike="noStrike" cap="none">
                <a:solidFill>
                  <a:schemeClr val="dk1"/>
                </a:solidFill>
                <a:latin typeface="Calibri"/>
                <a:ea typeface="Calibri"/>
                <a:cs typeface="Calibri"/>
                <a:sym typeface="Calibri"/>
              </a:rPr>
              <a:t>pour une raison de coût avaient un risque accru de contamination de leur logement par des moisissures.</a:t>
            </a:r>
          </a:p>
          <a:p>
            <a:pPr marL="228600" marR="0" lvl="0" indent="-228600" algn="just" rtl="0">
              <a:lnSpc>
                <a:spcPct val="120000"/>
              </a:lnSpc>
              <a:spcBef>
                <a:spcPts val="1000"/>
              </a:spcBef>
              <a:spcAft>
                <a:spcPts val="0"/>
              </a:spcAft>
              <a:buClr>
                <a:schemeClr val="dk1"/>
              </a:buClr>
              <a:buSzPts val="1850"/>
              <a:buFont typeface="Arial"/>
              <a:buNone/>
            </a:pPr>
            <a:endParaRPr sz="1850" b="0" i="0" u="none" strike="noStrike" cap="none">
              <a:solidFill>
                <a:schemeClr val="dk1"/>
              </a:solidFill>
              <a:latin typeface="Calibri"/>
              <a:ea typeface="Calibri"/>
              <a:cs typeface="Calibri"/>
              <a:sym typeface="Calibri"/>
            </a:endParaRPr>
          </a:p>
          <a:p>
            <a:pPr marL="228600" marR="0" lvl="0" indent="-228600" algn="just" rtl="0">
              <a:lnSpc>
                <a:spcPct val="120000"/>
              </a:lnSpc>
              <a:spcBef>
                <a:spcPts val="1000"/>
              </a:spcBef>
              <a:spcAft>
                <a:spcPts val="0"/>
              </a:spcAft>
              <a:buClr>
                <a:schemeClr val="dk1"/>
              </a:buClr>
              <a:buSzPts val="1850"/>
              <a:buFont typeface="Arial"/>
              <a:buNone/>
            </a:pPr>
            <a:endParaRPr sz="1850" b="0" i="0" u="none" strike="noStrike" cap="none">
              <a:solidFill>
                <a:schemeClr val="dk1"/>
              </a:solidFill>
              <a:latin typeface="Calibri"/>
              <a:ea typeface="Calibri"/>
              <a:cs typeface="Calibri"/>
              <a:sym typeface="Calibri"/>
            </a:endParaRPr>
          </a:p>
          <a:p>
            <a:pPr marL="228600" marR="0" lvl="0" indent="-228600" algn="just" rtl="0">
              <a:lnSpc>
                <a:spcPct val="120000"/>
              </a:lnSpc>
              <a:spcBef>
                <a:spcPts val="1000"/>
              </a:spcBef>
              <a:buClr>
                <a:schemeClr val="dk1"/>
              </a:buClr>
              <a:buSzPts val="1850"/>
              <a:buFont typeface="Arial"/>
              <a:buNone/>
            </a:pPr>
            <a:endParaRPr sz="1850" b="0" i="0" u="none" strike="noStrike" cap="none">
              <a:solidFill>
                <a:schemeClr val="dk1"/>
              </a:solidFill>
              <a:latin typeface="Calibri"/>
              <a:ea typeface="Calibri"/>
              <a:cs typeface="Calibri"/>
              <a:sym typeface="Calibri"/>
            </a:endParaRPr>
          </a:p>
        </p:txBody>
      </p:sp>
      <p:sp>
        <p:nvSpPr>
          <p:cNvPr id="118" name="Shape 118"/>
          <p:cNvSpPr txBox="1">
            <a:spLocks noGrp="1"/>
          </p:cNvSpPr>
          <p:nvPr>
            <p:ph type="title"/>
          </p:nvPr>
        </p:nvSpPr>
        <p:spPr>
          <a:xfrm>
            <a:off x="628650" y="0"/>
            <a:ext cx="7886700" cy="718457"/>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Lien entre PE et présence de moisissures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p:nvPr/>
        </p:nvSpPr>
        <p:spPr>
          <a:xfrm>
            <a:off x="704850" y="1"/>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Les impacts sanitaires de la précarité énergétique</a:t>
            </a:r>
          </a:p>
        </p:txBody>
      </p:sp>
      <p:sp>
        <p:nvSpPr>
          <p:cNvPr id="125" name="Shape 125"/>
          <p:cNvSpPr/>
          <p:nvPr/>
        </p:nvSpPr>
        <p:spPr>
          <a:xfrm>
            <a:off x="438634" y="1883190"/>
            <a:ext cx="3901872" cy="2086725"/>
          </a:xfrm>
          <a:prstGeom prst="rect">
            <a:avLst/>
          </a:prstGeom>
          <a:noFill/>
          <a:ln>
            <a:noFill/>
          </a:ln>
        </p:spPr>
        <p:txBody>
          <a:bodyPr wrap="square" lIns="91425" tIns="45700" rIns="91425" bIns="45700" anchor="t" anchorCtr="0">
            <a:noAutofit/>
          </a:bodyPr>
          <a:lstStyle/>
          <a:p>
            <a:pPr marL="0" marR="0" lvl="0" indent="0" algn="just" rtl="0">
              <a:lnSpc>
                <a:spcPct val="120000"/>
              </a:lnSpc>
              <a:spcBef>
                <a:spcPts val="0"/>
              </a:spcBef>
              <a:buNone/>
            </a:pPr>
            <a:r>
              <a:rPr lang="fr-FR" sz="1800" b="1" i="0" u="none" strike="noStrike" cap="none">
                <a:solidFill>
                  <a:schemeClr val="dk1"/>
                </a:solidFill>
                <a:latin typeface="Calibri"/>
                <a:ea typeface="Calibri"/>
                <a:cs typeface="Calibri"/>
                <a:sym typeface="Calibri"/>
              </a:rPr>
              <a:t>L’état de santé des personnes en situation de précarité énergétique apparaît plus dégradé que celui des personnes qui n’y sont pas soumises </a:t>
            </a:r>
            <a:r>
              <a:rPr lang="fr-FR" sz="1800" b="0" i="1" u="none" strike="noStrike" cap="none">
                <a:solidFill>
                  <a:schemeClr val="dk1"/>
                </a:solidFill>
                <a:latin typeface="Calibri"/>
                <a:ea typeface="Calibri"/>
                <a:cs typeface="Calibri"/>
                <a:sym typeface="Calibri"/>
              </a:rPr>
              <a:t>(CREAI-ORS Languedoc-Roussillon et GEFOSAT 2013).</a:t>
            </a:r>
          </a:p>
        </p:txBody>
      </p:sp>
      <p:pic>
        <p:nvPicPr>
          <p:cNvPr id="126" name="Shape 126"/>
          <p:cNvPicPr preferRelativeResize="0"/>
          <p:nvPr/>
        </p:nvPicPr>
        <p:blipFill rotWithShape="1">
          <a:blip r:embed="rId3">
            <a:alphaModFix/>
          </a:blip>
          <a:srcRect/>
          <a:stretch/>
        </p:blipFill>
        <p:spPr>
          <a:xfrm>
            <a:off x="4838218" y="742611"/>
            <a:ext cx="4216803" cy="611538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289367" y="1050679"/>
            <a:ext cx="8204211" cy="5696404"/>
          </a:xfrm>
          <a:prstGeom prst="rect">
            <a:avLst/>
          </a:prstGeom>
          <a:noFill/>
          <a:ln>
            <a:noFill/>
          </a:ln>
        </p:spPr>
        <p:txBody>
          <a:bodyPr wrap="square" lIns="91425" tIns="45700" rIns="91425" bIns="45700" anchor="t" anchorCtr="0">
            <a:noAutofit/>
          </a:bodyPr>
          <a:lstStyle/>
          <a:p>
            <a:pPr marL="0" marR="0" lvl="0" indent="-127000" algn="just" rtl="0">
              <a:lnSpc>
                <a:spcPct val="100000"/>
              </a:lnSpc>
              <a:spcBef>
                <a:spcPts val="0"/>
              </a:spcBef>
              <a:spcAft>
                <a:spcPts val="0"/>
              </a:spcAft>
              <a:buClr>
                <a:schemeClr val="dk1"/>
              </a:buClr>
              <a:buSzPts val="2000"/>
              <a:buFont typeface="Arial"/>
              <a:buNone/>
            </a:pPr>
            <a:r>
              <a:rPr lang="fr-FR" sz="2000" b="1" i="0" u="none" strike="noStrike" cap="none">
                <a:solidFill>
                  <a:schemeClr val="dk1"/>
                </a:solidFill>
                <a:latin typeface="Calibri"/>
                <a:ea typeface="Calibri"/>
                <a:cs typeface="Calibri"/>
                <a:sym typeface="Calibri"/>
              </a:rPr>
              <a:t>Basses températures intérieures, accidents cardio-vasculaire et mortalité :</a:t>
            </a:r>
          </a:p>
          <a:p>
            <a:pPr marL="0" marR="0" lvl="0" indent="-25400" algn="just" rtl="0">
              <a:lnSpc>
                <a:spcPct val="100000"/>
              </a:lnSpc>
              <a:spcBef>
                <a:spcPts val="1000"/>
              </a:spcBef>
              <a:spcAft>
                <a:spcPts val="0"/>
              </a:spcAft>
              <a:buClr>
                <a:schemeClr val="dk1"/>
              </a:buClr>
              <a:buSzPts val="400"/>
              <a:buFont typeface="Arial"/>
              <a:buNone/>
            </a:pPr>
            <a:endParaRPr sz="400" b="1" i="0" u="none" strike="noStrike" cap="none">
              <a:solidFill>
                <a:schemeClr val="dk1"/>
              </a:solidFill>
              <a:latin typeface="Calibri"/>
              <a:ea typeface="Calibri"/>
              <a:cs typeface="Calibri"/>
              <a:sym typeface="Calibri"/>
            </a:endParaRP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Plusieurs études montrent que les </a:t>
            </a:r>
            <a:r>
              <a:rPr lang="fr-FR" sz="2000" b="1" i="0" u="none" strike="noStrike" cap="none">
                <a:solidFill>
                  <a:schemeClr val="dk1"/>
                </a:solidFill>
                <a:latin typeface="Calibri"/>
                <a:ea typeface="Calibri"/>
                <a:cs typeface="Calibri"/>
                <a:sym typeface="Calibri"/>
              </a:rPr>
              <a:t>décès par maladies cardio-vasculaires et respiratoires peuvent être directement liés à une exposition prolongée à des températures intérieures trop basses</a:t>
            </a:r>
            <a:r>
              <a:rPr lang="fr-FR" sz="2000" b="0" i="0" u="none" strike="noStrike" cap="none">
                <a:solidFill>
                  <a:schemeClr val="dk1"/>
                </a:solidFill>
                <a:latin typeface="Calibri"/>
                <a:ea typeface="Calibri"/>
                <a:cs typeface="Calibri"/>
                <a:sym typeface="Calibri"/>
              </a:rPr>
              <a:t>, le froid pouvant entraîner des changements de pression sanguine et de réactions chimiques dans le sang</a:t>
            </a:r>
            <a:r>
              <a:rPr lang="fr-FR" sz="2000" b="0" i="1" u="none" strike="noStrike" cap="none">
                <a:solidFill>
                  <a:schemeClr val="dk1"/>
                </a:solidFill>
                <a:latin typeface="Calibri"/>
                <a:ea typeface="Calibri"/>
                <a:cs typeface="Calibri"/>
                <a:sym typeface="Calibri"/>
              </a:rPr>
              <a:t>. Braubach et al (2011), Crawford et al (2003), Marmot Review Team (2011) </a:t>
            </a:r>
          </a:p>
          <a:p>
            <a:pPr marL="0" marR="0" lvl="0" indent="-127000" algn="just" rtl="0">
              <a:lnSpc>
                <a:spcPct val="90000"/>
              </a:lnSpc>
              <a:spcBef>
                <a:spcPts val="1000"/>
              </a:spcBef>
              <a:spcAft>
                <a:spcPts val="0"/>
              </a:spcAft>
              <a:buClr>
                <a:schemeClr val="dk1"/>
              </a:buClr>
              <a:buSzPts val="2000"/>
              <a:buFont typeface="Arial"/>
              <a:buNone/>
            </a:pPr>
            <a:endParaRPr sz="2000" b="0" i="1" u="none" strike="noStrike" cap="none">
              <a:solidFill>
                <a:schemeClr val="dk1"/>
              </a:solidFill>
              <a:latin typeface="Calibri"/>
              <a:ea typeface="Calibri"/>
              <a:cs typeface="Calibri"/>
              <a:sym typeface="Calibri"/>
            </a:endParaRP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Sur 11 pays européens, 38 200 décès sont associés aux basses températures intérieures en hiver, soit </a:t>
            </a:r>
            <a:r>
              <a:rPr lang="fr-FR" sz="2000" b="1" i="0" u="none" strike="noStrike" cap="none">
                <a:solidFill>
                  <a:schemeClr val="dk1"/>
                </a:solidFill>
                <a:latin typeface="Calibri"/>
                <a:ea typeface="Calibri"/>
                <a:cs typeface="Calibri"/>
                <a:sym typeface="Calibri"/>
              </a:rPr>
              <a:t>12,8 décès pour 100 000 personnes / an</a:t>
            </a:r>
            <a:r>
              <a:rPr lang="fr-FR" sz="2000" b="0" i="1" u="none" strike="noStrike" cap="none">
                <a:solidFill>
                  <a:schemeClr val="dk1"/>
                </a:solidFill>
                <a:latin typeface="Calibri"/>
                <a:ea typeface="Calibri"/>
                <a:cs typeface="Calibri"/>
                <a:sym typeface="Calibri"/>
              </a:rPr>
              <a:t>. (Braubach et al 2011)</a:t>
            </a:r>
          </a:p>
          <a:p>
            <a:pPr marL="0" marR="0" lvl="0" indent="-127000" algn="just" rtl="0">
              <a:lnSpc>
                <a:spcPct val="90000"/>
              </a:lnSpc>
              <a:spcBef>
                <a:spcPts val="1000"/>
              </a:spcBef>
              <a:spcAft>
                <a:spcPts val="0"/>
              </a:spcAft>
              <a:buClr>
                <a:schemeClr val="dk1"/>
              </a:buClr>
              <a:buSzPts val="2000"/>
              <a:buFont typeface="Arial"/>
              <a:buNone/>
            </a:pPr>
            <a:endParaRPr sz="2000" b="0" i="1" u="none" strike="noStrike" cap="none">
              <a:solidFill>
                <a:schemeClr val="dk1"/>
              </a:solidFill>
              <a:latin typeface="Calibri"/>
              <a:ea typeface="Calibri"/>
              <a:cs typeface="Calibri"/>
              <a:sym typeface="Calibri"/>
            </a:endParaRPr>
          </a:p>
          <a:p>
            <a:pPr marL="228600" marR="0" lvl="0" indent="-228600" algn="just" rtl="0">
              <a:lnSpc>
                <a:spcPct val="90000"/>
              </a:lnSpc>
              <a:spcBef>
                <a:spcPts val="1000"/>
              </a:spcBef>
              <a:buClr>
                <a:schemeClr val="dk1"/>
              </a:buClr>
              <a:buSzPts val="2000"/>
              <a:buFont typeface="Arial"/>
              <a:buChar char="•"/>
            </a:pPr>
            <a:r>
              <a:rPr lang="fr-FR" sz="2000" b="0" i="1" u="none" strike="noStrike" cap="none">
                <a:solidFill>
                  <a:schemeClr val="dk1"/>
                </a:solidFill>
                <a:latin typeface="Calibri"/>
                <a:ea typeface="Calibri"/>
                <a:cs typeface="Calibri"/>
                <a:sym typeface="Calibri"/>
              </a:rPr>
              <a:t> </a:t>
            </a:r>
            <a:r>
              <a:rPr lang="fr-FR" sz="2000" b="0" i="0" u="none" strike="noStrike" cap="none">
                <a:solidFill>
                  <a:schemeClr val="dk1"/>
                </a:solidFill>
                <a:latin typeface="Calibri"/>
                <a:ea typeface="Calibri"/>
                <a:cs typeface="Calibri"/>
                <a:sym typeface="Calibri"/>
              </a:rPr>
              <a:t>Les personnes n’augmentant pas la température de leur logement par souci d’économies financières, et ayant donc des </a:t>
            </a:r>
            <a:r>
              <a:rPr lang="fr-FR" sz="2000" b="1" i="0" u="none" strike="noStrike" cap="none">
                <a:solidFill>
                  <a:schemeClr val="dk1"/>
                </a:solidFill>
                <a:latin typeface="Calibri"/>
                <a:ea typeface="Calibri"/>
                <a:cs typeface="Calibri"/>
                <a:sym typeface="Calibri"/>
              </a:rPr>
              <a:t>températures intérieures trop basses risquent une augmentation de leur taux de mortalité de 2,2 % par diminution d’un degré de la température extérieure</a:t>
            </a:r>
            <a:r>
              <a:rPr lang="fr-FR" sz="2000" b="0" i="0" u="none" strike="noStrike" cap="none">
                <a:solidFill>
                  <a:schemeClr val="dk1"/>
                </a:solidFill>
                <a:latin typeface="Calibri"/>
                <a:ea typeface="Calibri"/>
                <a:cs typeface="Calibri"/>
                <a:sym typeface="Calibri"/>
              </a:rPr>
              <a:t>. </a:t>
            </a:r>
            <a:r>
              <a:rPr lang="fr-FR" sz="2000" b="0" i="1" u="none" strike="noStrike" cap="none">
                <a:solidFill>
                  <a:schemeClr val="dk1"/>
                </a:solidFill>
                <a:latin typeface="Calibri"/>
                <a:ea typeface="Calibri"/>
                <a:cs typeface="Calibri"/>
                <a:sym typeface="Calibri"/>
              </a:rPr>
              <a:t>Liddell et al (2010) </a:t>
            </a:r>
          </a:p>
        </p:txBody>
      </p:sp>
      <p:sp>
        <p:nvSpPr>
          <p:cNvPr id="133" name="Shape 133"/>
          <p:cNvSpPr txBox="1"/>
          <p:nvPr/>
        </p:nvSpPr>
        <p:spPr>
          <a:xfrm>
            <a:off x="606878" y="92598"/>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Les impacts sanitaires de la précarité énergétique (froid)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93275" y="1178001"/>
            <a:ext cx="7886700" cy="4875559"/>
          </a:xfrm>
          <a:prstGeom prst="rect">
            <a:avLst/>
          </a:prstGeom>
          <a:noFill/>
          <a:ln>
            <a:noFill/>
          </a:ln>
        </p:spPr>
        <p:txBody>
          <a:bodyPr wrap="square" lIns="91425" tIns="45700" rIns="91425" bIns="45700" anchor="t" anchorCtr="0">
            <a:noAutofit/>
          </a:bodyPr>
          <a:lstStyle/>
          <a:p>
            <a:pPr marL="0" marR="0" lvl="0" indent="-127000" algn="just" rtl="0">
              <a:lnSpc>
                <a:spcPct val="90000"/>
              </a:lnSpc>
              <a:spcBef>
                <a:spcPts val="0"/>
              </a:spcBef>
              <a:spcAft>
                <a:spcPts val="0"/>
              </a:spcAft>
              <a:buClr>
                <a:schemeClr val="dk1"/>
              </a:buClr>
              <a:buSzPts val="2000"/>
              <a:buFont typeface="Arial"/>
              <a:buNone/>
            </a:pPr>
            <a:r>
              <a:rPr lang="fr-FR" sz="2000" b="1" i="0" u="none" strike="noStrike" cap="none">
                <a:solidFill>
                  <a:schemeClr val="dk1"/>
                </a:solidFill>
                <a:latin typeface="Calibri"/>
                <a:ea typeface="Calibri"/>
                <a:cs typeface="Calibri"/>
                <a:sym typeface="Calibri"/>
              </a:rPr>
              <a:t>Impacts sur la santé des enfants :</a:t>
            </a:r>
          </a:p>
          <a:p>
            <a:pPr marL="0" marR="0" lvl="0" indent="-57150" algn="just" rtl="0">
              <a:lnSpc>
                <a:spcPct val="90000"/>
              </a:lnSpc>
              <a:spcBef>
                <a:spcPts val="1000"/>
              </a:spcBef>
              <a:spcAft>
                <a:spcPts val="0"/>
              </a:spcAft>
              <a:buClr>
                <a:schemeClr val="dk1"/>
              </a:buClr>
              <a:buSzPts val="900"/>
              <a:buFont typeface="Arial"/>
              <a:buNone/>
            </a:pPr>
            <a:endParaRPr sz="900" b="0" i="0" u="none" strike="noStrike" cap="none">
              <a:solidFill>
                <a:schemeClr val="dk1"/>
              </a:solidFill>
              <a:latin typeface="Calibri"/>
              <a:ea typeface="Calibri"/>
              <a:cs typeface="Calibri"/>
              <a:sym typeface="Calibri"/>
            </a:endParaRP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Sur un échantillon de 6 431 enfants suivis pendant 5 ans, une étude montre que toute chose égale par ailleurs </a:t>
            </a:r>
            <a:r>
              <a:rPr lang="fr-FR" sz="2000" b="1" i="0" u="none" strike="noStrike" cap="none">
                <a:solidFill>
                  <a:schemeClr val="dk1"/>
                </a:solidFill>
                <a:latin typeface="Calibri"/>
                <a:ea typeface="Calibri"/>
                <a:cs typeface="Calibri"/>
                <a:sym typeface="Calibri"/>
              </a:rPr>
              <a:t>les problèmes respiratoires étaient deux fois plus fréquents chez les enfants ayant vécu au moins 3 ans dans des logements froids et humides </a:t>
            </a:r>
            <a:r>
              <a:rPr lang="fr-FR" sz="2000" b="0" i="0" u="none" strike="noStrike" cap="none">
                <a:solidFill>
                  <a:schemeClr val="dk1"/>
                </a:solidFill>
                <a:latin typeface="Calibri"/>
                <a:ea typeface="Calibri"/>
                <a:cs typeface="Calibri"/>
                <a:sym typeface="Calibri"/>
              </a:rPr>
              <a:t>(</a:t>
            </a:r>
            <a:r>
              <a:rPr lang="fr-FR" sz="2000" b="0" i="1" u="none" strike="noStrike" cap="none">
                <a:solidFill>
                  <a:schemeClr val="dk1"/>
                </a:solidFill>
                <a:latin typeface="Calibri"/>
                <a:ea typeface="Calibri"/>
                <a:cs typeface="Calibri"/>
                <a:sym typeface="Calibri"/>
              </a:rPr>
              <a:t>Barnes et al 2008).</a:t>
            </a:r>
          </a:p>
          <a:p>
            <a:pPr marL="0" marR="0" lvl="0" indent="-127000" algn="just" rtl="0">
              <a:lnSpc>
                <a:spcPct val="90000"/>
              </a:lnSpc>
              <a:spcBef>
                <a:spcPts val="1000"/>
              </a:spcBef>
              <a:spcAft>
                <a:spcPts val="0"/>
              </a:spcAft>
              <a:buClr>
                <a:schemeClr val="dk1"/>
              </a:buClr>
              <a:buSzPts val="2000"/>
              <a:buFont typeface="Arial"/>
              <a:buNone/>
            </a:pPr>
            <a:endParaRPr sz="2000" b="0" i="1" u="none" strike="noStrike" cap="none">
              <a:solidFill>
                <a:schemeClr val="dk1"/>
              </a:solidFill>
              <a:latin typeface="Calibri"/>
              <a:ea typeface="Calibri"/>
              <a:cs typeface="Calibri"/>
              <a:sym typeface="Calibri"/>
            </a:endParaRPr>
          </a:p>
          <a:p>
            <a:pPr marL="228600" marR="0" lvl="0" indent="-228600" algn="just" rtl="0">
              <a:lnSpc>
                <a:spcPct val="90000"/>
              </a:lnSpc>
              <a:spcBef>
                <a:spcPts val="1000"/>
              </a:spcBef>
              <a:spcAft>
                <a:spcPts val="0"/>
              </a:spcAft>
              <a:buClr>
                <a:schemeClr val="dk1"/>
              </a:buClr>
              <a:buSzPts val="2000"/>
              <a:buFont typeface="Arial"/>
              <a:buChar char="•"/>
            </a:pPr>
            <a:r>
              <a:rPr lang="fr-FR" sz="2000" b="0" i="0" u="none" strike="noStrike" cap="none">
                <a:solidFill>
                  <a:schemeClr val="dk1"/>
                </a:solidFill>
                <a:latin typeface="Calibri"/>
                <a:ea typeface="Calibri"/>
                <a:cs typeface="Calibri"/>
                <a:sym typeface="Calibri"/>
              </a:rPr>
              <a:t>Les nourrissons confrontés à des températures intérieures trop froides </a:t>
            </a:r>
            <a:r>
              <a:rPr lang="fr-FR" sz="2000" b="1" i="0" u="none" strike="noStrike" cap="none">
                <a:solidFill>
                  <a:schemeClr val="dk1"/>
                </a:solidFill>
                <a:latin typeface="Calibri"/>
                <a:ea typeface="Calibri"/>
                <a:cs typeface="Calibri"/>
                <a:sym typeface="Calibri"/>
              </a:rPr>
              <a:t>prennent moins de poids que les autres, présentent des risques nutritionnels et des perturbations de croissance et qu’ils font l’objet de plus d’admissions à l’hôpital </a:t>
            </a:r>
            <a:r>
              <a:rPr lang="fr-FR" sz="2000" b="0" i="0" u="none" strike="noStrike" cap="none">
                <a:solidFill>
                  <a:schemeClr val="dk1"/>
                </a:solidFill>
                <a:latin typeface="Calibri"/>
                <a:ea typeface="Calibri"/>
                <a:cs typeface="Calibri"/>
                <a:sym typeface="Calibri"/>
              </a:rPr>
              <a:t>(</a:t>
            </a:r>
            <a:r>
              <a:rPr lang="fr-FR" sz="2000" b="0" i="1" u="none" strike="noStrike" cap="none">
                <a:solidFill>
                  <a:schemeClr val="dk1"/>
                </a:solidFill>
                <a:latin typeface="Calibri"/>
                <a:ea typeface="Calibri"/>
                <a:cs typeface="Calibri"/>
                <a:sym typeface="Calibri"/>
              </a:rPr>
              <a:t>Frank et al 2006).</a:t>
            </a:r>
          </a:p>
          <a:p>
            <a:pPr marL="0" marR="0" lvl="0" indent="-127000" algn="just" rtl="0">
              <a:lnSpc>
                <a:spcPct val="90000"/>
              </a:lnSpc>
              <a:spcBef>
                <a:spcPts val="1000"/>
              </a:spcBef>
              <a:spcAft>
                <a:spcPts val="0"/>
              </a:spcAft>
              <a:buClr>
                <a:schemeClr val="dk1"/>
              </a:buClr>
              <a:buSzPts val="2000"/>
              <a:buFont typeface="Arial"/>
              <a:buNone/>
            </a:pPr>
            <a:endParaRPr sz="2000" b="0" i="1" u="none" strike="noStrike" cap="none">
              <a:solidFill>
                <a:schemeClr val="dk1"/>
              </a:solidFill>
              <a:latin typeface="Calibri"/>
              <a:ea typeface="Calibri"/>
              <a:cs typeface="Calibri"/>
              <a:sym typeface="Calibri"/>
            </a:endParaRPr>
          </a:p>
          <a:p>
            <a:pPr marL="0" marR="0" lvl="0" indent="-127000" algn="just" rtl="0">
              <a:lnSpc>
                <a:spcPct val="90000"/>
              </a:lnSpc>
              <a:spcBef>
                <a:spcPts val="1000"/>
              </a:spcBef>
              <a:buClr>
                <a:schemeClr val="dk1"/>
              </a:buClr>
              <a:buSzPts val="2000"/>
              <a:buFont typeface="Arial"/>
              <a:buNone/>
            </a:pPr>
            <a:r>
              <a:rPr lang="fr-FR" sz="2000" b="0" i="0" u="none" strike="noStrike" cap="none">
                <a:solidFill>
                  <a:schemeClr val="dk1"/>
                </a:solidFill>
                <a:latin typeface="Calibri"/>
                <a:ea typeface="Calibri"/>
                <a:cs typeface="Calibri"/>
                <a:sym typeface="Calibri"/>
              </a:rPr>
              <a:t>Ces différentes études ne permettent cependant pas d’explorer l’hypothèse que l’exposition à la précarité énergétique dans l’enfance altère la santé sur l’ensemble de la vie. </a:t>
            </a:r>
          </a:p>
        </p:txBody>
      </p:sp>
      <p:sp>
        <p:nvSpPr>
          <p:cNvPr id="140" name="Shape 140"/>
          <p:cNvSpPr txBox="1"/>
          <p:nvPr/>
        </p:nvSpPr>
        <p:spPr>
          <a:xfrm>
            <a:off x="693275" y="46300"/>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Les impacts sanitaires de la précarité énergétique (froid / humidité)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583727" y="1247449"/>
            <a:ext cx="7886700" cy="5037604"/>
          </a:xfrm>
          <a:prstGeom prst="rect">
            <a:avLst/>
          </a:prstGeom>
          <a:noFill/>
          <a:ln>
            <a:noFill/>
          </a:ln>
        </p:spPr>
        <p:txBody>
          <a:bodyPr wrap="square" lIns="91425" tIns="45700" rIns="91425" bIns="45700" anchor="t" anchorCtr="0">
            <a:noAutofit/>
          </a:bodyPr>
          <a:lstStyle/>
          <a:p>
            <a:pPr marL="0" marR="0" lvl="0" indent="-127000" algn="just" rtl="0">
              <a:lnSpc>
                <a:spcPct val="100000"/>
              </a:lnSpc>
              <a:spcBef>
                <a:spcPts val="0"/>
              </a:spcBef>
              <a:spcAft>
                <a:spcPts val="0"/>
              </a:spcAft>
              <a:buClr>
                <a:schemeClr val="dk1"/>
              </a:buClr>
              <a:buSzPts val="2000"/>
              <a:buFont typeface="Arial"/>
              <a:buNone/>
            </a:pPr>
            <a:r>
              <a:rPr lang="fr-FR" sz="2000" b="1" i="0" u="none" strike="noStrike" cap="none">
                <a:solidFill>
                  <a:schemeClr val="dk1"/>
                </a:solidFill>
                <a:latin typeface="Calibri"/>
                <a:ea typeface="Calibri"/>
                <a:cs typeface="Calibri"/>
                <a:sym typeface="Calibri"/>
              </a:rPr>
              <a:t>Impacts sur la santé mentale :</a:t>
            </a:r>
          </a:p>
          <a:p>
            <a:pPr marL="228600" marR="0" lvl="0" indent="-228600" algn="just" rtl="0">
              <a:lnSpc>
                <a:spcPct val="100000"/>
              </a:lnSpc>
              <a:spcBef>
                <a:spcPts val="1000"/>
              </a:spcBef>
              <a:spcAft>
                <a:spcPts val="0"/>
              </a:spcAft>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Plusieurs </a:t>
            </a:r>
            <a:r>
              <a:rPr lang="fr-FR" sz="1800" b="1" i="0" u="none" strike="noStrike" cap="none">
                <a:solidFill>
                  <a:schemeClr val="dk1"/>
                </a:solidFill>
                <a:latin typeface="Calibri"/>
                <a:ea typeface="Calibri"/>
                <a:cs typeface="Calibri"/>
                <a:sym typeface="Calibri"/>
              </a:rPr>
              <a:t>facteurs de stress liés au logement et pouvant impacter la santé mentale ont été identifiés et notamment les inquiétudes financières, </a:t>
            </a:r>
            <a:r>
              <a:rPr lang="fr-FR" sz="1800" b="0" i="0" u="none" strike="noStrike" cap="none">
                <a:solidFill>
                  <a:schemeClr val="dk1"/>
                </a:solidFill>
                <a:latin typeface="Calibri"/>
                <a:ea typeface="Calibri"/>
                <a:cs typeface="Calibri"/>
                <a:sym typeface="Calibri"/>
              </a:rPr>
              <a:t>en particulier quand le ménage a des difficultés à payer son loyer, son emprunt ou ses charges (</a:t>
            </a:r>
            <a:r>
              <a:rPr lang="fr-FR" sz="1800" b="0" i="1" u="none" strike="noStrike" cap="none">
                <a:solidFill>
                  <a:schemeClr val="dk1"/>
                </a:solidFill>
                <a:latin typeface="Calibri"/>
                <a:ea typeface="Calibri"/>
                <a:cs typeface="Calibri"/>
                <a:sym typeface="Calibri"/>
              </a:rPr>
              <a:t>Braubach et al 2011). </a:t>
            </a:r>
          </a:p>
          <a:p>
            <a:pPr marL="0" marR="0" lvl="0" indent="-114300" algn="just" rtl="0">
              <a:lnSpc>
                <a:spcPct val="100000"/>
              </a:lnSpc>
              <a:spcBef>
                <a:spcPts val="1000"/>
              </a:spcBef>
              <a:spcAft>
                <a:spcPts val="0"/>
              </a:spcAft>
              <a:buClr>
                <a:schemeClr val="dk1"/>
              </a:buClr>
              <a:buSzPts val="1800"/>
              <a:buFont typeface="Arial"/>
              <a:buNone/>
            </a:pPr>
            <a:endParaRPr sz="1800" b="0" i="1" u="none" strike="noStrike" cap="none">
              <a:solidFill>
                <a:schemeClr val="dk1"/>
              </a:solidFill>
              <a:latin typeface="Calibri"/>
              <a:ea typeface="Calibri"/>
              <a:cs typeface="Calibri"/>
              <a:sym typeface="Calibri"/>
            </a:endParaRPr>
          </a:p>
          <a:p>
            <a:pPr marL="228600" marR="0" lvl="0" indent="-228600" algn="just" rtl="0">
              <a:lnSpc>
                <a:spcPct val="100000"/>
              </a:lnSpc>
              <a:spcBef>
                <a:spcPts val="1000"/>
              </a:spcBef>
              <a:buClr>
                <a:schemeClr val="dk1"/>
              </a:buClr>
              <a:buSzPts val="1800"/>
              <a:buFont typeface="Arial"/>
              <a:buChar char="•"/>
            </a:pPr>
            <a:r>
              <a:rPr lang="fr-FR" sz="1800" b="0" i="0" u="none" strike="noStrike" cap="none">
                <a:solidFill>
                  <a:schemeClr val="dk1"/>
                </a:solidFill>
                <a:latin typeface="Calibri"/>
                <a:ea typeface="Calibri"/>
                <a:cs typeface="Calibri"/>
                <a:sym typeface="Calibri"/>
              </a:rPr>
              <a:t>Une étude sur les impacts du mal logement sur les enfants montre que </a:t>
            </a:r>
            <a:r>
              <a:rPr lang="fr-FR" sz="1800" b="1" i="0" u="none" strike="noStrike" cap="none">
                <a:solidFill>
                  <a:schemeClr val="dk1"/>
                </a:solidFill>
                <a:latin typeface="Calibri"/>
                <a:ea typeface="Calibri"/>
                <a:cs typeface="Calibri"/>
                <a:sym typeface="Calibri"/>
              </a:rPr>
              <a:t>28% des adolescents de l’échantillon vivant en situation de précarité énergétique présentent des troubles mentaux multiples</a:t>
            </a:r>
            <a:r>
              <a:rPr lang="fr-FR" sz="1800" b="0" i="0" u="none" strike="noStrike" cap="none">
                <a:solidFill>
                  <a:schemeClr val="dk1"/>
                </a:solidFill>
                <a:latin typeface="Calibri"/>
                <a:ea typeface="Calibri"/>
                <a:cs typeface="Calibri"/>
                <a:sym typeface="Calibri"/>
              </a:rPr>
              <a:t> (c’est-à-dire des adolescents présentant 4 symptômes mentaux négatifs ou plus) contre 4% des adolescents vivant dans des logements confortables. La principale hypothèse concernant les mécanismes de la précarité énergétique touchant les adolescents est que </a:t>
            </a:r>
            <a:r>
              <a:rPr lang="fr-FR" sz="1800" b="1" i="0" u="none" strike="noStrike" cap="none">
                <a:solidFill>
                  <a:schemeClr val="dk1"/>
                </a:solidFill>
                <a:latin typeface="Calibri"/>
                <a:ea typeface="Calibri"/>
                <a:cs typeface="Calibri"/>
                <a:sym typeface="Calibri"/>
              </a:rPr>
              <a:t>cette classe d’âge a davantage besoin d’intimité qu’une autre et que les ménages en situations de précarité énergétique chauffent souvent moins de pièces, forçant à une plus grande promiscuité dans le logement</a:t>
            </a:r>
            <a:r>
              <a:rPr lang="fr-FR" sz="1800" b="0" i="0" u="none" strike="noStrike" cap="none">
                <a:solidFill>
                  <a:schemeClr val="dk1"/>
                </a:solidFill>
                <a:latin typeface="Calibri"/>
                <a:ea typeface="Calibri"/>
                <a:cs typeface="Calibri"/>
                <a:sym typeface="Calibri"/>
              </a:rPr>
              <a:t>. (</a:t>
            </a:r>
            <a:r>
              <a:rPr lang="fr-FR" sz="1800" b="0" i="1" u="none" strike="noStrike" cap="none">
                <a:solidFill>
                  <a:schemeClr val="dk1"/>
                </a:solidFill>
                <a:latin typeface="Calibri"/>
                <a:ea typeface="Calibri"/>
                <a:cs typeface="Calibri"/>
                <a:sym typeface="Calibri"/>
              </a:rPr>
              <a:t>Barnes et al 2008).</a:t>
            </a:r>
          </a:p>
        </p:txBody>
      </p:sp>
      <p:sp>
        <p:nvSpPr>
          <p:cNvPr id="147" name="Shape 147"/>
          <p:cNvSpPr txBox="1"/>
          <p:nvPr/>
        </p:nvSpPr>
        <p:spPr>
          <a:xfrm>
            <a:off x="670125" y="127322"/>
            <a:ext cx="7886700" cy="772886"/>
          </a:xfrm>
          <a:prstGeom prst="rect">
            <a:avLst/>
          </a:prstGeom>
          <a:noFill/>
          <a:ln>
            <a:noFill/>
          </a:ln>
        </p:spPr>
        <p:txBody>
          <a:bodyPr wrap="square" lIns="91425" tIns="45700" rIns="91425" bIns="45700" anchor="ctr" anchorCtr="0">
            <a:noAutofit/>
          </a:bodyPr>
          <a:lstStyle/>
          <a:p>
            <a:pPr marL="0" marR="0" lvl="0" indent="-177800" algn="ctr" rtl="0">
              <a:lnSpc>
                <a:spcPct val="90000"/>
              </a:lnSpc>
              <a:spcBef>
                <a:spcPts val="0"/>
              </a:spcBef>
              <a:buClr>
                <a:schemeClr val="dk1"/>
              </a:buClr>
              <a:buSzPts val="2800"/>
              <a:buFont typeface="Calibri"/>
              <a:buNone/>
            </a:pPr>
            <a:r>
              <a:rPr lang="fr-FR" sz="2800" b="1" i="0" u="none" strike="noStrike" cap="none">
                <a:solidFill>
                  <a:schemeClr val="dk1"/>
                </a:solidFill>
                <a:latin typeface="Calibri"/>
                <a:ea typeface="Calibri"/>
                <a:cs typeface="Calibri"/>
                <a:sym typeface="Calibri"/>
              </a:rPr>
              <a:t>Les impacts sanitaires de la précarité énergétique (inquiétude financière / froid)</a:t>
            </a:r>
          </a:p>
        </p:txBody>
      </p:sp>
    </p:spTree>
  </p:cSld>
  <p:clrMapOvr>
    <a:masterClrMapping/>
  </p:clrMapOvr>
</p:sld>
</file>

<file path=ppt/theme/theme1.xml><?xml version="1.0" encoding="utf-8"?>
<a:theme xmlns:a="http://schemas.openxmlformats.org/drawingml/2006/main" name="Thème Office">
  <a:themeElements>
    <a:clrScheme name="Thèm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4850</Words>
  <Application>Microsoft Office PowerPoint</Application>
  <PresentationFormat>Affichage à l'écran (4:3)</PresentationFormat>
  <Paragraphs>194</Paragraphs>
  <Slides>21</Slides>
  <Notes>21</Notes>
  <HiddenSlides>1</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Courier New</vt:lpstr>
      <vt:lpstr>Thème Office</vt:lpstr>
      <vt:lpstr>Lien entre précarité énergétique (PE) et santé</vt:lpstr>
      <vt:lpstr>Sommaire</vt:lpstr>
      <vt:lpstr>Présentation PowerPoint</vt:lpstr>
      <vt:lpstr>Liens entre précarité énergétique et qualité de l’air intérieur </vt:lpstr>
      <vt:lpstr>Lien entre PE et présence de moisissures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Coûts sanitaires de la précarité énergétique </vt:lpstr>
      <vt:lpstr>Les gains socio-économiques des actions de  lutte contre la PE</vt:lpstr>
      <vt:lpstr>Présentation PowerPoint</vt:lpstr>
      <vt:lpstr>Présentation PowerPoint</vt:lpstr>
      <vt:lpstr>Pistes de recherches identifiées</vt:lpstr>
      <vt:lpstr>Bibliographie</vt:lpstr>
      <vt:lpstr>Bibliographie (suite)</vt:lpstr>
      <vt:lpstr>Propositions pour la prise en charge du risque fongique pour les populations à risque (ANSES 2016)</vt:lpstr>
      <vt:lpstr>Livres techniques sur le confort et la santé dans le bâtiment.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Lien entre précarité énergétique (PE) et santé</dc:title>
  <dc:creator>Claire</dc:creator>
  <cp:lastModifiedBy>Claire</cp:lastModifiedBy>
  <cp:revision>2</cp:revision>
  <dcterms:modified xsi:type="dcterms:W3CDTF">2019-01-17T15:01:50Z</dcterms:modified>
</cp:coreProperties>
</file>