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85" r:id="rId3"/>
    <p:sldId id="329" r:id="rId4"/>
    <p:sldId id="344" r:id="rId5"/>
    <p:sldId id="330" r:id="rId6"/>
    <p:sldId id="333" r:id="rId7"/>
    <p:sldId id="335" r:id="rId8"/>
    <p:sldId id="332" r:id="rId9"/>
    <p:sldId id="331" r:id="rId10"/>
    <p:sldId id="336" r:id="rId11"/>
    <p:sldId id="337" r:id="rId12"/>
    <p:sldId id="338" r:id="rId13"/>
    <p:sldId id="339" r:id="rId14"/>
    <p:sldId id="340" r:id="rId15"/>
    <p:sldId id="342" r:id="rId16"/>
    <p:sldId id="341" r:id="rId17"/>
    <p:sldId id="343" r:id="rId18"/>
    <p:sldId id="347"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relien" initials="AB" lastIdx="1" clrIdx="0">
    <p:extLst>
      <p:ext uri="{19B8F6BF-5375-455C-9EA6-DF929625EA0E}">
        <p15:presenceInfo xmlns:p15="http://schemas.microsoft.com/office/powerpoint/2012/main" userId="Aureli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3429" autoAdjust="0"/>
  </p:normalViewPr>
  <p:slideViewPr>
    <p:cSldViewPr snapToGrid="0">
      <p:cViewPr varScale="1">
        <p:scale>
          <a:sx n="65" d="100"/>
          <a:sy n="65" d="100"/>
        </p:scale>
        <p:origin x="1982" y="67"/>
      </p:cViewPr>
      <p:guideLst/>
    </p:cSldViewPr>
  </p:slideViewPr>
  <p:outlineViewPr>
    <p:cViewPr>
      <p:scale>
        <a:sx n="33" d="100"/>
        <a:sy n="33" d="100"/>
      </p:scale>
      <p:origin x="0" y="-5285"/>
    </p:cViewPr>
  </p:outlin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A9B003-C539-4A79-9EC5-9696C51F29DC}" type="datetimeFigureOut">
              <a:rPr lang="fr-FR" smtClean="0"/>
              <a:t>01/02/2019</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6C6FF3-A21E-47A7-A917-412214E21CC1}" type="slidenum">
              <a:rPr lang="fr-FR" smtClean="0"/>
              <a:t>‹N°›</a:t>
            </a:fld>
            <a:endParaRPr lang="fr-FR"/>
          </a:p>
        </p:txBody>
      </p:sp>
    </p:spTree>
    <p:extLst>
      <p:ext uri="{BB962C8B-B14F-4D97-AF65-F5344CB8AC3E}">
        <p14:creationId xmlns:p14="http://schemas.microsoft.com/office/powerpoint/2010/main" val="435272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1</a:t>
            </a:fld>
            <a:endParaRPr lang="fr-FR"/>
          </a:p>
        </p:txBody>
      </p:sp>
    </p:spTree>
    <p:extLst>
      <p:ext uri="{BB962C8B-B14F-4D97-AF65-F5344CB8AC3E}">
        <p14:creationId xmlns:p14="http://schemas.microsoft.com/office/powerpoint/2010/main" val="4285612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12</a:t>
            </a:fld>
            <a:endParaRPr lang="fr-FR"/>
          </a:p>
        </p:txBody>
      </p:sp>
    </p:spTree>
    <p:extLst>
      <p:ext uri="{BB962C8B-B14F-4D97-AF65-F5344CB8AC3E}">
        <p14:creationId xmlns:p14="http://schemas.microsoft.com/office/powerpoint/2010/main" val="2005700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13</a:t>
            </a:fld>
            <a:endParaRPr lang="fr-FR"/>
          </a:p>
        </p:txBody>
      </p:sp>
    </p:spTree>
    <p:extLst>
      <p:ext uri="{BB962C8B-B14F-4D97-AF65-F5344CB8AC3E}">
        <p14:creationId xmlns:p14="http://schemas.microsoft.com/office/powerpoint/2010/main" val="63772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15</a:t>
            </a:fld>
            <a:endParaRPr lang="fr-FR"/>
          </a:p>
        </p:txBody>
      </p:sp>
    </p:spTree>
    <p:extLst>
      <p:ext uri="{BB962C8B-B14F-4D97-AF65-F5344CB8AC3E}">
        <p14:creationId xmlns:p14="http://schemas.microsoft.com/office/powerpoint/2010/main" val="3531379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16</a:t>
            </a:fld>
            <a:endParaRPr lang="fr-FR"/>
          </a:p>
        </p:txBody>
      </p:sp>
    </p:spTree>
    <p:extLst>
      <p:ext uri="{BB962C8B-B14F-4D97-AF65-F5344CB8AC3E}">
        <p14:creationId xmlns:p14="http://schemas.microsoft.com/office/powerpoint/2010/main" val="1552734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17</a:t>
            </a:fld>
            <a:endParaRPr lang="fr-FR"/>
          </a:p>
        </p:txBody>
      </p:sp>
    </p:spTree>
    <p:extLst>
      <p:ext uri="{BB962C8B-B14F-4D97-AF65-F5344CB8AC3E}">
        <p14:creationId xmlns:p14="http://schemas.microsoft.com/office/powerpoint/2010/main" val="1060598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2</a:t>
            </a:fld>
            <a:endParaRPr lang="fr-FR"/>
          </a:p>
        </p:txBody>
      </p:sp>
    </p:spTree>
    <p:extLst>
      <p:ext uri="{BB962C8B-B14F-4D97-AF65-F5344CB8AC3E}">
        <p14:creationId xmlns:p14="http://schemas.microsoft.com/office/powerpoint/2010/main" val="2122909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5</a:t>
            </a:fld>
            <a:endParaRPr lang="fr-FR"/>
          </a:p>
        </p:txBody>
      </p:sp>
    </p:spTree>
    <p:extLst>
      <p:ext uri="{BB962C8B-B14F-4D97-AF65-F5344CB8AC3E}">
        <p14:creationId xmlns:p14="http://schemas.microsoft.com/office/powerpoint/2010/main" val="2929262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6</a:t>
            </a:fld>
            <a:endParaRPr lang="fr-FR"/>
          </a:p>
        </p:txBody>
      </p:sp>
    </p:spTree>
    <p:extLst>
      <p:ext uri="{BB962C8B-B14F-4D97-AF65-F5344CB8AC3E}">
        <p14:creationId xmlns:p14="http://schemas.microsoft.com/office/powerpoint/2010/main" val="3980384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7</a:t>
            </a:fld>
            <a:endParaRPr lang="fr-FR"/>
          </a:p>
        </p:txBody>
      </p:sp>
    </p:spTree>
    <p:extLst>
      <p:ext uri="{BB962C8B-B14F-4D97-AF65-F5344CB8AC3E}">
        <p14:creationId xmlns:p14="http://schemas.microsoft.com/office/powerpoint/2010/main" val="1824843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8</a:t>
            </a:fld>
            <a:endParaRPr lang="fr-FR"/>
          </a:p>
        </p:txBody>
      </p:sp>
    </p:spTree>
    <p:extLst>
      <p:ext uri="{BB962C8B-B14F-4D97-AF65-F5344CB8AC3E}">
        <p14:creationId xmlns:p14="http://schemas.microsoft.com/office/powerpoint/2010/main" val="3300711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9</a:t>
            </a:fld>
            <a:endParaRPr lang="fr-FR"/>
          </a:p>
        </p:txBody>
      </p:sp>
    </p:spTree>
    <p:extLst>
      <p:ext uri="{BB962C8B-B14F-4D97-AF65-F5344CB8AC3E}">
        <p14:creationId xmlns:p14="http://schemas.microsoft.com/office/powerpoint/2010/main" val="2245378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10</a:t>
            </a:fld>
            <a:endParaRPr lang="fr-FR"/>
          </a:p>
        </p:txBody>
      </p:sp>
    </p:spTree>
    <p:extLst>
      <p:ext uri="{BB962C8B-B14F-4D97-AF65-F5344CB8AC3E}">
        <p14:creationId xmlns:p14="http://schemas.microsoft.com/office/powerpoint/2010/main" val="2808105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56C6FF3-A21E-47A7-A917-412214E21CC1}" type="slidenum">
              <a:rPr lang="fr-FR" smtClean="0"/>
              <a:t>11</a:t>
            </a:fld>
            <a:endParaRPr lang="fr-FR"/>
          </a:p>
        </p:txBody>
      </p:sp>
    </p:spTree>
    <p:extLst>
      <p:ext uri="{BB962C8B-B14F-4D97-AF65-F5344CB8AC3E}">
        <p14:creationId xmlns:p14="http://schemas.microsoft.com/office/powerpoint/2010/main" val="1226106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7BB3B16-941D-463E-84F4-88AF8E0FC9DE}" type="datetimeFigureOut">
              <a:rPr lang="fr-FR" smtClean="0"/>
              <a:t>01/02/2019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0247E6-20E3-48D0-B8C9-58BC20FD6E07}" type="slidenum">
              <a:rPr lang="fr-FR" smtClean="0"/>
              <a:t>‹N°›</a:t>
            </a:fld>
            <a:endParaRPr lang="fr-FR"/>
          </a:p>
        </p:txBody>
      </p:sp>
    </p:spTree>
    <p:extLst>
      <p:ext uri="{BB962C8B-B14F-4D97-AF65-F5344CB8AC3E}">
        <p14:creationId xmlns:p14="http://schemas.microsoft.com/office/powerpoint/2010/main" val="2995051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7BB3B16-941D-463E-84F4-88AF8E0FC9DE}" type="datetimeFigureOut">
              <a:rPr lang="fr-FR" smtClean="0"/>
              <a:t>01/02/2019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0247E6-20E3-48D0-B8C9-58BC20FD6E07}" type="slidenum">
              <a:rPr lang="fr-FR" smtClean="0"/>
              <a:t>‹N°›</a:t>
            </a:fld>
            <a:endParaRPr lang="fr-FR"/>
          </a:p>
        </p:txBody>
      </p:sp>
    </p:spTree>
    <p:extLst>
      <p:ext uri="{BB962C8B-B14F-4D97-AF65-F5344CB8AC3E}">
        <p14:creationId xmlns:p14="http://schemas.microsoft.com/office/powerpoint/2010/main" val="3131803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7BB3B16-941D-463E-84F4-88AF8E0FC9DE}" type="datetimeFigureOut">
              <a:rPr lang="fr-FR" smtClean="0"/>
              <a:t>01/02/2019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0247E6-20E3-48D0-B8C9-58BC20FD6E07}" type="slidenum">
              <a:rPr lang="fr-FR" smtClean="0"/>
              <a:t>‹N°›</a:t>
            </a:fld>
            <a:endParaRPr lang="fr-FR"/>
          </a:p>
        </p:txBody>
      </p:sp>
    </p:spTree>
    <p:extLst>
      <p:ext uri="{BB962C8B-B14F-4D97-AF65-F5344CB8AC3E}">
        <p14:creationId xmlns:p14="http://schemas.microsoft.com/office/powerpoint/2010/main" val="306768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lvl1pPr algn="just">
              <a:defRPr/>
            </a:lvl1pPr>
            <a:lvl2pPr algn="just">
              <a:defRPr/>
            </a:lvl2pPr>
            <a:lvl3pPr algn="just">
              <a:defRPr/>
            </a:lvl3pPr>
            <a:lvl4pPr algn="just">
              <a:defRPr/>
            </a:lvl4pPr>
            <a:lvl5pPr algn="just">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7BB3B16-941D-463E-84F4-88AF8E0FC9DE}" type="datetimeFigureOut">
              <a:rPr lang="fr-FR" smtClean="0"/>
              <a:t>01/02/2019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0247E6-20E3-48D0-B8C9-58BC20FD6E07}" type="slidenum">
              <a:rPr lang="fr-FR" smtClean="0"/>
              <a:t>‹N°›</a:t>
            </a:fld>
            <a:endParaRPr lang="fr-FR"/>
          </a:p>
        </p:txBody>
      </p:sp>
    </p:spTree>
    <p:extLst>
      <p:ext uri="{BB962C8B-B14F-4D97-AF65-F5344CB8AC3E}">
        <p14:creationId xmlns:p14="http://schemas.microsoft.com/office/powerpoint/2010/main" val="21810393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7BB3B16-941D-463E-84F4-88AF8E0FC9DE}" type="datetimeFigureOut">
              <a:rPr lang="fr-FR" smtClean="0"/>
              <a:t>01/02/2019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A0247E6-20E3-48D0-B8C9-58BC20FD6E07}" type="slidenum">
              <a:rPr lang="fr-FR" smtClean="0"/>
              <a:t>‹N°›</a:t>
            </a:fld>
            <a:endParaRPr lang="fr-FR"/>
          </a:p>
        </p:txBody>
      </p:sp>
    </p:spTree>
    <p:extLst>
      <p:ext uri="{BB962C8B-B14F-4D97-AF65-F5344CB8AC3E}">
        <p14:creationId xmlns:p14="http://schemas.microsoft.com/office/powerpoint/2010/main" val="54493767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7BB3B16-941D-463E-84F4-88AF8E0FC9DE}" type="datetimeFigureOut">
              <a:rPr lang="fr-FR" smtClean="0"/>
              <a:t>01/02/2019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0247E6-20E3-48D0-B8C9-58BC20FD6E07}" type="slidenum">
              <a:rPr lang="fr-FR" smtClean="0"/>
              <a:t>‹N°›</a:t>
            </a:fld>
            <a:endParaRPr lang="fr-FR"/>
          </a:p>
        </p:txBody>
      </p:sp>
    </p:spTree>
    <p:extLst>
      <p:ext uri="{BB962C8B-B14F-4D97-AF65-F5344CB8AC3E}">
        <p14:creationId xmlns:p14="http://schemas.microsoft.com/office/powerpoint/2010/main" val="5619802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7BB3B16-941D-463E-84F4-88AF8E0FC9DE}" type="datetimeFigureOut">
              <a:rPr lang="fr-FR" smtClean="0"/>
              <a:t>01/02/2019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A0247E6-20E3-48D0-B8C9-58BC20FD6E07}" type="slidenum">
              <a:rPr lang="fr-FR" smtClean="0"/>
              <a:t>‹N°›</a:t>
            </a:fld>
            <a:endParaRPr lang="fr-FR"/>
          </a:p>
        </p:txBody>
      </p:sp>
    </p:spTree>
    <p:extLst>
      <p:ext uri="{BB962C8B-B14F-4D97-AF65-F5344CB8AC3E}">
        <p14:creationId xmlns:p14="http://schemas.microsoft.com/office/powerpoint/2010/main" val="3389228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7BB3B16-941D-463E-84F4-88AF8E0FC9DE}" type="datetimeFigureOut">
              <a:rPr lang="fr-FR" smtClean="0"/>
              <a:t>01/02/2019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A0247E6-20E3-48D0-B8C9-58BC20FD6E07}" type="slidenum">
              <a:rPr lang="fr-FR" smtClean="0"/>
              <a:t>‹N°›</a:t>
            </a:fld>
            <a:endParaRPr lang="fr-FR"/>
          </a:p>
        </p:txBody>
      </p:sp>
    </p:spTree>
    <p:extLst>
      <p:ext uri="{BB962C8B-B14F-4D97-AF65-F5344CB8AC3E}">
        <p14:creationId xmlns:p14="http://schemas.microsoft.com/office/powerpoint/2010/main" val="1566121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BB3B16-941D-463E-84F4-88AF8E0FC9DE}" type="datetimeFigureOut">
              <a:rPr lang="fr-FR" smtClean="0"/>
              <a:t>01/02/2019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A0247E6-20E3-48D0-B8C9-58BC20FD6E07}" type="slidenum">
              <a:rPr lang="fr-FR" smtClean="0"/>
              <a:t>‹N°›</a:t>
            </a:fld>
            <a:endParaRPr lang="fr-FR"/>
          </a:p>
        </p:txBody>
      </p:sp>
    </p:spTree>
    <p:extLst>
      <p:ext uri="{BB962C8B-B14F-4D97-AF65-F5344CB8AC3E}">
        <p14:creationId xmlns:p14="http://schemas.microsoft.com/office/powerpoint/2010/main" val="4198074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7BB3B16-941D-463E-84F4-88AF8E0FC9DE}" type="datetimeFigureOut">
              <a:rPr lang="fr-FR" smtClean="0"/>
              <a:t>01/02/2019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0247E6-20E3-48D0-B8C9-58BC20FD6E07}" type="slidenum">
              <a:rPr lang="fr-FR" smtClean="0"/>
              <a:t>‹N°›</a:t>
            </a:fld>
            <a:endParaRPr lang="fr-FR"/>
          </a:p>
        </p:txBody>
      </p:sp>
    </p:spTree>
    <p:extLst>
      <p:ext uri="{BB962C8B-B14F-4D97-AF65-F5344CB8AC3E}">
        <p14:creationId xmlns:p14="http://schemas.microsoft.com/office/powerpoint/2010/main" val="3911674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7BB3B16-941D-463E-84F4-88AF8E0FC9DE}" type="datetimeFigureOut">
              <a:rPr lang="fr-FR" smtClean="0"/>
              <a:t>01/02/2019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A0247E6-20E3-48D0-B8C9-58BC20FD6E07}" type="slidenum">
              <a:rPr lang="fr-FR" smtClean="0"/>
              <a:t>‹N°›</a:t>
            </a:fld>
            <a:endParaRPr lang="fr-FR"/>
          </a:p>
        </p:txBody>
      </p:sp>
    </p:spTree>
    <p:extLst>
      <p:ext uri="{BB962C8B-B14F-4D97-AF65-F5344CB8AC3E}">
        <p14:creationId xmlns:p14="http://schemas.microsoft.com/office/powerpoint/2010/main" val="3424424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B3B16-941D-463E-84F4-88AF8E0FC9DE}" type="datetimeFigureOut">
              <a:rPr lang="fr-FR" smtClean="0"/>
              <a:t>01/02/2019</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0247E6-20E3-48D0-B8C9-58BC20FD6E07}" type="slidenum">
              <a:rPr lang="fr-FR" smtClean="0"/>
              <a:t>‹N°›</a:t>
            </a:fld>
            <a:endParaRPr lang="fr-FR"/>
          </a:p>
        </p:txBody>
      </p:sp>
    </p:spTree>
    <p:extLst>
      <p:ext uri="{BB962C8B-B14F-4D97-AF65-F5344CB8AC3E}">
        <p14:creationId xmlns:p14="http://schemas.microsoft.com/office/powerpoint/2010/main" val="32151517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gbrisepierre.fr/wp-content/uploads/2013/12/Brisepierre-Synth%C3%A8se-socio-%C3%A9nergie-ADEME-2013.pdf" TargetMode="External"/><Relationship Id="rId3" Type="http://schemas.openxmlformats.org/officeDocument/2006/relationships/hyperlink" Target="http://nature-humaine.fr/la-lettre/lire-la-lettre/" TargetMode="External"/><Relationship Id="rId7" Type="http://schemas.openxmlformats.org/officeDocument/2006/relationships/hyperlink" Target="http://www.bourgogne.ademe.fr/sites/default/files/files/Domaines%20d'intervention/Economie_circulaire/accchangement_ppp_18octdijon.pdf" TargetMode="External"/><Relationship Id="rId12" Type="http://schemas.openxmlformats.org/officeDocument/2006/relationships/hyperlink" Target="http://solidarites-sante.gouv.fr/IMG/pdf/Etude_Planete_publique_05_Sante_communautaire.pdf" TargetMode="External"/><Relationship Id="rId2" Type="http://schemas.openxmlformats.org/officeDocument/2006/relationships/hyperlink" Target="http://www.ifree.asso.fr/images/publications/livrets/pdf/livret-ifree-n7.pdf" TargetMode="External"/><Relationship Id="rId1" Type="http://schemas.openxmlformats.org/officeDocument/2006/relationships/slideLayout" Target="../slideLayouts/slideLayout2.xml"/><Relationship Id="rId6" Type="http://schemas.openxmlformats.org/officeDocument/2006/relationships/hyperlink" Target="https://www.lescahiersdelinnovation.com/2016/02/la-courbe-de-diffusion-de-l-innovation-selon-roger/" TargetMode="External"/><Relationship Id="rId11" Type="http://schemas.openxmlformats.org/officeDocument/2006/relationships/hyperlink" Target="http://www.maisonmedicale.org/Action-communautaire-en-sante-un-3909.html" TargetMode="External"/><Relationship Id="rId5" Type="http://schemas.openxmlformats.org/officeDocument/2006/relationships/hyperlink" Target="https://www.precarite-energie.org/Comment-favoriser-le-passage-a-l-action-des-menages-en-precarite-energetique.html" TargetMode="External"/><Relationship Id="rId10" Type="http://schemas.openxmlformats.org/officeDocument/2006/relationships/hyperlink" Target="http://leroymerlinsource.fr/wp-content/uploads/2017/05/Contribution_habitant_partenaire-particulier.pdf" TargetMode="External"/><Relationship Id="rId4" Type="http://schemas.openxmlformats.org/officeDocument/2006/relationships/hyperlink" Target="http://www.ademe.fr/sites/default/files/assets/documents/changer-les-comportements.pdf" TargetMode="External"/><Relationship Id="rId9" Type="http://schemas.openxmlformats.org/officeDocument/2006/relationships/hyperlink" Target="http://www.socio-energie2015.fr/wp-content/uploads/2016/01/Actes_JISE_2015_web.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131407"/>
            <a:ext cx="9132571" cy="1686878"/>
          </a:xfrm>
        </p:spPr>
        <p:txBody>
          <a:bodyPr>
            <a:normAutofit fontScale="90000"/>
          </a:bodyPr>
          <a:lstStyle/>
          <a:p>
            <a:r>
              <a:rPr lang="fr-FR" sz="4800" dirty="0" smtClean="0"/>
              <a:t>Le passage à l’action des ménages en précarité énergétique</a:t>
            </a:r>
            <a:br>
              <a:rPr lang="fr-FR" sz="4800" dirty="0" smtClean="0"/>
            </a:br>
            <a:r>
              <a:rPr lang="fr-FR" sz="4800" i="1" dirty="0" smtClean="0"/>
              <a:t>Freins et leviers</a:t>
            </a:r>
            <a:endParaRPr lang="fr-FR" sz="4800" i="1" dirty="0"/>
          </a:p>
        </p:txBody>
      </p:sp>
      <p:sp>
        <p:nvSpPr>
          <p:cNvPr id="3" name="Sous-titre 2"/>
          <p:cNvSpPr>
            <a:spLocks noGrp="1"/>
          </p:cNvSpPr>
          <p:nvPr>
            <p:ph type="subTitle" idx="1"/>
          </p:nvPr>
        </p:nvSpPr>
        <p:spPr>
          <a:xfrm>
            <a:off x="1148713" y="5818285"/>
            <a:ext cx="6858000" cy="1039715"/>
          </a:xfrm>
        </p:spPr>
        <p:txBody>
          <a:bodyPr/>
          <a:lstStyle/>
          <a:p>
            <a:pPr>
              <a:lnSpc>
                <a:spcPct val="100000"/>
              </a:lnSpc>
            </a:pPr>
            <a:r>
              <a:rPr lang="fr-FR" dirty="0" smtClean="0"/>
              <a:t>Synthèse des principaux enseignements </a:t>
            </a:r>
          </a:p>
          <a:p>
            <a:pPr>
              <a:lnSpc>
                <a:spcPct val="100000"/>
              </a:lnSpc>
            </a:pPr>
            <a:r>
              <a:rPr lang="fr-FR" dirty="0" smtClean="0"/>
              <a:t>des études réalisées</a:t>
            </a:r>
          </a:p>
        </p:txBody>
      </p:sp>
      <p:pic>
        <p:nvPicPr>
          <p:cNvPr id="4" name="Image 3"/>
          <p:cNvPicPr>
            <a:picLocks noChangeAspect="1"/>
          </p:cNvPicPr>
          <p:nvPr/>
        </p:nvPicPr>
        <p:blipFill>
          <a:blip r:embed="rId3"/>
          <a:stretch>
            <a:fillRect/>
          </a:stretch>
        </p:blipFill>
        <p:spPr>
          <a:xfrm>
            <a:off x="11429" y="0"/>
            <a:ext cx="9143999" cy="4084685"/>
          </a:xfrm>
          <a:prstGeom prst="rect">
            <a:avLst/>
          </a:prstGeom>
        </p:spPr>
      </p:pic>
    </p:spTree>
    <p:extLst>
      <p:ext uri="{BB962C8B-B14F-4D97-AF65-F5344CB8AC3E}">
        <p14:creationId xmlns:p14="http://schemas.microsoft.com/office/powerpoint/2010/main" val="15639462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49" y="365126"/>
            <a:ext cx="8338887" cy="1325563"/>
          </a:xfrm>
        </p:spPr>
        <p:txBody>
          <a:bodyPr>
            <a:normAutofit fontScale="90000"/>
          </a:bodyPr>
          <a:lstStyle/>
          <a:p>
            <a:r>
              <a:rPr lang="fr-FR" b="1" dirty="0" smtClean="0"/>
              <a:t>B/ Une </a:t>
            </a:r>
            <a:r>
              <a:rPr lang="fr-FR" b="1" dirty="0"/>
              <a:t>approche à l’échelle de l’individu en interaction avec les autres</a:t>
            </a:r>
            <a:endParaRPr lang="fr-FR" dirty="0"/>
          </a:p>
        </p:txBody>
      </p:sp>
      <p:sp>
        <p:nvSpPr>
          <p:cNvPr id="3" name="Espace réservé du contenu 2"/>
          <p:cNvSpPr>
            <a:spLocks noGrp="1"/>
          </p:cNvSpPr>
          <p:nvPr>
            <p:ph idx="1"/>
          </p:nvPr>
        </p:nvSpPr>
        <p:spPr>
          <a:xfrm>
            <a:off x="628650" y="1690689"/>
            <a:ext cx="7886700" cy="4351338"/>
          </a:xfrm>
        </p:spPr>
        <p:txBody>
          <a:bodyPr>
            <a:noAutofit/>
          </a:bodyPr>
          <a:lstStyle/>
          <a:p>
            <a:r>
              <a:rPr lang="fr-FR" b="1" dirty="0"/>
              <a:t>Apport de la psychosociologie </a:t>
            </a:r>
            <a:r>
              <a:rPr lang="fr-FR" sz="2000" b="1" dirty="0" smtClean="0"/>
              <a:t>: </a:t>
            </a:r>
            <a:r>
              <a:rPr lang="fr-FR" dirty="0" smtClean="0"/>
              <a:t>les « autres » comme levier d’évolution des comportements</a:t>
            </a:r>
          </a:p>
          <a:p>
            <a:pPr marL="0" indent="0">
              <a:buNone/>
            </a:pPr>
            <a:endParaRPr lang="fr-FR" sz="300" dirty="0" smtClean="0"/>
          </a:p>
          <a:p>
            <a:pPr>
              <a:buFont typeface="Wingdings" panose="05000000000000000000" pitchFamily="2" charset="2"/>
              <a:buChar char="à"/>
            </a:pPr>
            <a:r>
              <a:rPr lang="fr-FR" sz="2000" dirty="0" smtClean="0"/>
              <a:t> Les </a:t>
            </a:r>
            <a:r>
              <a:rPr lang="fr-FR" sz="2000" dirty="0"/>
              <a:t>petits groupes de pairs génèrent un fort mimétisme et un fort conformisme social (</a:t>
            </a:r>
            <a:r>
              <a:rPr lang="fr-FR" sz="2000" dirty="0" err="1"/>
              <a:t>Ash</a:t>
            </a:r>
            <a:r>
              <a:rPr lang="fr-FR" sz="2000" dirty="0"/>
              <a:t>, 1951) : les pensées, les sentiments et les comportements sont influencés par la présence réelle, imaginaire ou implicite des </a:t>
            </a:r>
            <a:r>
              <a:rPr lang="fr-FR" sz="2000" dirty="0" smtClean="0"/>
              <a:t>autres. </a:t>
            </a:r>
            <a:r>
              <a:rPr lang="fr-FR" sz="2000" dirty="0"/>
              <a:t>Exemple du projet des </a:t>
            </a:r>
            <a:r>
              <a:rPr lang="fr-FR" sz="2000" dirty="0" smtClean="0"/>
              <a:t>Locaux-moteurs ;</a:t>
            </a:r>
          </a:p>
          <a:p>
            <a:pPr>
              <a:buFont typeface="Wingdings" panose="05000000000000000000" pitchFamily="2" charset="2"/>
              <a:buChar char="à"/>
            </a:pPr>
            <a:r>
              <a:rPr lang="fr-FR" sz="2000" dirty="0" smtClean="0"/>
              <a:t> Lorsque </a:t>
            </a:r>
            <a:r>
              <a:rPr lang="fr-FR" sz="2000" dirty="0"/>
              <a:t>les participants ont la possibilité de poser des questions et de discuter entre eux, les messages sont plus efficaces et mieux mis en œuvre que si l’information est uniquement descendante (Lewin, 1965) </a:t>
            </a:r>
            <a:r>
              <a:rPr lang="fr-FR" sz="2000" dirty="0" smtClean="0"/>
              <a:t>;</a:t>
            </a:r>
          </a:p>
          <a:p>
            <a:pPr>
              <a:buFont typeface="Wingdings" panose="05000000000000000000" pitchFamily="2" charset="2"/>
              <a:buChar char="à"/>
            </a:pPr>
            <a:r>
              <a:rPr lang="fr-FR" sz="2000" dirty="0" smtClean="0"/>
              <a:t> Tous </a:t>
            </a:r>
            <a:r>
              <a:rPr lang="fr-FR" sz="2000" dirty="0"/>
              <a:t>les individus n’ont pas le même pouvoir d’entraînement au sein d’un groupe donné : il existe des prescripteurs pour certains comportements ainsi que pour certains messages </a:t>
            </a:r>
            <a:r>
              <a:rPr lang="fr-FR" sz="2000" dirty="0" smtClean="0"/>
              <a:t> </a:t>
            </a:r>
            <a:r>
              <a:rPr lang="fr-FR" sz="2000" dirty="0" smtClean="0">
                <a:sym typeface="Wingdings" panose="05000000000000000000" pitchFamily="2" charset="2"/>
              </a:rPr>
              <a:t></a:t>
            </a:r>
            <a:r>
              <a:rPr lang="fr-FR" sz="2000" dirty="0" smtClean="0"/>
              <a:t> utiliser des relais d’opinion au sein d’un groupe (Rogers, 1962)</a:t>
            </a:r>
          </a:p>
        </p:txBody>
      </p:sp>
    </p:spTree>
    <p:extLst>
      <p:ext uri="{BB962C8B-B14F-4D97-AF65-F5344CB8AC3E}">
        <p14:creationId xmlns:p14="http://schemas.microsoft.com/office/powerpoint/2010/main" val="1903774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C/ Une </a:t>
            </a:r>
            <a:r>
              <a:rPr lang="fr-FR" b="1" dirty="0"/>
              <a:t>approche à l’échelle de l’individu dans son environnement</a:t>
            </a:r>
            <a:endParaRPr lang="fr-FR" dirty="0"/>
          </a:p>
        </p:txBody>
      </p:sp>
      <p:sp>
        <p:nvSpPr>
          <p:cNvPr id="3" name="Espace réservé du contenu 2"/>
          <p:cNvSpPr>
            <a:spLocks noGrp="1"/>
          </p:cNvSpPr>
          <p:nvPr>
            <p:ph idx="1"/>
          </p:nvPr>
        </p:nvSpPr>
        <p:spPr>
          <a:xfrm>
            <a:off x="628650" y="1690689"/>
            <a:ext cx="7886700" cy="4351338"/>
          </a:xfrm>
        </p:spPr>
        <p:txBody>
          <a:bodyPr>
            <a:noAutofit/>
          </a:bodyPr>
          <a:lstStyle/>
          <a:p>
            <a:r>
              <a:rPr lang="fr-FR" sz="2000" b="1" dirty="0"/>
              <a:t>L</a:t>
            </a:r>
            <a:r>
              <a:rPr lang="fr-FR" sz="2000" b="1" dirty="0" smtClean="0"/>
              <a:t>’individu est contraint </a:t>
            </a:r>
            <a:r>
              <a:rPr lang="fr-FR" sz="2000" b="1" dirty="0"/>
              <a:t>dans son action par les réalités économiques, matérielles et sociales auxquelles il est </a:t>
            </a:r>
            <a:r>
              <a:rPr lang="fr-FR" sz="2000" b="1" dirty="0" smtClean="0"/>
              <a:t>confronté.</a:t>
            </a:r>
            <a:endParaRPr lang="fr-FR" sz="2000" dirty="0"/>
          </a:p>
          <a:p>
            <a:pPr marL="0" indent="0">
              <a:buNone/>
            </a:pPr>
            <a:r>
              <a:rPr lang="fr-FR" sz="2000" b="1" dirty="0">
                <a:sym typeface="Wingdings" panose="05000000000000000000" pitchFamily="2" charset="2"/>
              </a:rPr>
              <a:t> </a:t>
            </a:r>
            <a:r>
              <a:rPr lang="fr-FR" sz="2000" dirty="0" smtClean="0">
                <a:sym typeface="Wingdings" panose="05000000000000000000" pitchFamily="2" charset="2"/>
              </a:rPr>
              <a:t>4 </a:t>
            </a:r>
            <a:r>
              <a:rPr lang="fr-FR" sz="2000" dirty="0">
                <a:sym typeface="Wingdings" panose="05000000000000000000" pitchFamily="2" charset="2"/>
              </a:rPr>
              <a:t>ensembles de facteurs </a:t>
            </a:r>
            <a:r>
              <a:rPr lang="fr-FR" sz="2000" dirty="0" smtClean="0">
                <a:sym typeface="Wingdings" panose="05000000000000000000" pitchFamily="2" charset="2"/>
              </a:rPr>
              <a:t>permettent </a:t>
            </a:r>
            <a:r>
              <a:rPr lang="fr-FR" sz="2000" dirty="0">
                <a:sym typeface="Wingdings" panose="05000000000000000000" pitchFamily="2" charset="2"/>
              </a:rPr>
              <a:t>d’expliquer le changement de comportement dans le domaine de l’environnement, les facteurs liés à (Stern, 2000) :</a:t>
            </a:r>
          </a:p>
          <a:p>
            <a:pPr marL="0" indent="0">
              <a:buNone/>
            </a:pPr>
            <a:r>
              <a:rPr lang="fr-FR" sz="2000" dirty="0" smtClean="0">
                <a:sym typeface="Wingdings" panose="05000000000000000000" pitchFamily="2" charset="2"/>
              </a:rPr>
              <a:t>- l’attitude </a:t>
            </a:r>
            <a:r>
              <a:rPr lang="fr-FR" sz="2000" dirty="0">
                <a:sym typeface="Wingdings" panose="05000000000000000000" pitchFamily="2" charset="2"/>
              </a:rPr>
              <a:t>des individus (normes, croyances, valeurs) ;</a:t>
            </a:r>
          </a:p>
          <a:p>
            <a:pPr marL="0" indent="0">
              <a:buNone/>
            </a:pPr>
            <a:r>
              <a:rPr lang="fr-FR" sz="2000" dirty="0" smtClean="0">
                <a:sym typeface="Wingdings" panose="05000000000000000000" pitchFamily="2" charset="2"/>
              </a:rPr>
              <a:t>- leurs </a:t>
            </a:r>
            <a:r>
              <a:rPr lang="fr-FR" sz="2000" dirty="0">
                <a:sym typeface="Wingdings" panose="05000000000000000000" pitchFamily="2" charset="2"/>
              </a:rPr>
              <a:t>habitudes et routines ;</a:t>
            </a:r>
          </a:p>
          <a:p>
            <a:pPr marL="0" indent="0">
              <a:buNone/>
            </a:pPr>
            <a:r>
              <a:rPr lang="fr-FR" sz="2000" dirty="0" smtClean="0">
                <a:sym typeface="Wingdings" panose="05000000000000000000" pitchFamily="2" charset="2"/>
              </a:rPr>
              <a:t>- leurs </a:t>
            </a:r>
            <a:r>
              <a:rPr lang="fr-FR" sz="2000" dirty="0">
                <a:sym typeface="Wingdings" panose="05000000000000000000" pitchFamily="2" charset="2"/>
              </a:rPr>
              <a:t>capacités personnelles (connaissances, compétences, temps, revenus, statut social, âge, éducation) (Bonnefoy, </a:t>
            </a:r>
            <a:r>
              <a:rPr lang="fr-FR" sz="2000" dirty="0" err="1">
                <a:sym typeface="Wingdings" panose="05000000000000000000" pitchFamily="2" charset="2"/>
              </a:rPr>
              <a:t>Weiss&amp;Moser</a:t>
            </a:r>
            <a:r>
              <a:rPr lang="fr-FR" sz="2000" dirty="0">
                <a:sym typeface="Wingdings" panose="05000000000000000000" pitchFamily="2" charset="2"/>
              </a:rPr>
              <a:t>, 2010) ;</a:t>
            </a:r>
          </a:p>
          <a:p>
            <a:pPr marL="0" indent="0">
              <a:buNone/>
            </a:pPr>
            <a:r>
              <a:rPr lang="fr-FR" sz="2000" dirty="0" smtClean="0">
                <a:sym typeface="Wingdings" panose="05000000000000000000" pitchFamily="2" charset="2"/>
              </a:rPr>
              <a:t>- des </a:t>
            </a:r>
            <a:r>
              <a:rPr lang="fr-FR" sz="2000" dirty="0">
                <a:sym typeface="Wingdings" panose="05000000000000000000" pitchFamily="2" charset="2"/>
              </a:rPr>
              <a:t>facteurs externes et contextuels (sources d’influence, normes, lois, technologies existantes, rapport coûts/bénéfices).</a:t>
            </a:r>
          </a:p>
          <a:p>
            <a:pPr marL="0" indent="0">
              <a:buNone/>
            </a:pPr>
            <a:endParaRPr lang="fr-FR" sz="2000" b="1" dirty="0" smtClean="0"/>
          </a:p>
        </p:txBody>
      </p:sp>
    </p:spTree>
    <p:extLst>
      <p:ext uri="{BB962C8B-B14F-4D97-AF65-F5344CB8AC3E}">
        <p14:creationId xmlns:p14="http://schemas.microsoft.com/office/powerpoint/2010/main" val="3371442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C/ Une </a:t>
            </a:r>
            <a:r>
              <a:rPr lang="fr-FR" b="1" dirty="0"/>
              <a:t>approche à l’échelle de l’individu dans son environnement</a:t>
            </a:r>
            <a:endParaRPr lang="fr-FR" dirty="0"/>
          </a:p>
        </p:txBody>
      </p:sp>
      <p:sp>
        <p:nvSpPr>
          <p:cNvPr id="4" name="Zone de texte 2"/>
          <p:cNvSpPr txBox="1">
            <a:spLocks noChangeArrowheads="1"/>
          </p:cNvSpPr>
          <p:nvPr/>
        </p:nvSpPr>
        <p:spPr bwMode="auto">
          <a:xfrm>
            <a:off x="422031" y="1985051"/>
            <a:ext cx="8420518" cy="4606667"/>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just">
              <a:lnSpc>
                <a:spcPct val="107000"/>
              </a:lnSpc>
              <a:spcAft>
                <a:spcPts val="800"/>
              </a:spcAft>
            </a:pPr>
            <a:r>
              <a:rPr lang="fr-FR" sz="1600" b="1" dirty="0">
                <a:effectLst/>
                <a:latin typeface="Arial" panose="020B0604020202020204" pitchFamily="34" charset="0"/>
                <a:ea typeface="Calibri" panose="020F0502020204030204" pitchFamily="34" charset="0"/>
                <a:cs typeface="Times New Roman" panose="02020603050405020304" pitchFamily="18" charset="0"/>
              </a:rPr>
              <a:t>Exemple d’application dans le domaine de la </a:t>
            </a:r>
            <a:r>
              <a:rPr lang="fr-FR" sz="1600" b="1" dirty="0" smtClean="0">
                <a:effectLst/>
                <a:latin typeface="Arial" panose="020B0604020202020204" pitchFamily="34" charset="0"/>
                <a:ea typeface="Calibri" panose="020F0502020204030204" pitchFamily="34" charset="0"/>
                <a:cs typeface="Times New Roman" panose="02020603050405020304" pitchFamily="18" charset="0"/>
              </a:rPr>
              <a:t>consommation d’énergie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Comprendre la consommation d’énergie des ménages, c’est analyser la façon dont elle dépend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fr-FR" sz="1600" dirty="0">
                <a:effectLst/>
                <a:latin typeface="Arial" panose="020B0604020202020204" pitchFamily="34" charset="0"/>
                <a:ea typeface="Calibri" panose="020F0502020204030204" pitchFamily="34" charset="0"/>
                <a:cs typeface="Times New Roman" panose="02020603050405020304" pitchFamily="18" charset="0"/>
              </a:rPr>
              <a:t> [des] systèmes techniques disponibles et leur performance (types d’appareillages et énergie de chauffage et leur coût, niveau d’isolation des logements…), […] et de leur capacité d’en changer en finançant des travaux à leur domicile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fr-FR" sz="1600" dirty="0">
                <a:effectLst/>
                <a:latin typeface="Arial" panose="020B0604020202020204" pitchFamily="34" charset="0"/>
                <a:ea typeface="Calibri" panose="020F0502020204030204" pitchFamily="34" charset="0"/>
                <a:cs typeface="Times New Roman" panose="02020603050405020304" pitchFamily="18" charset="0"/>
              </a:rPr>
              <a:t>des représentations collectives sur le confort (la température jugée confortable est 20°-21°C plutôt que 19°C) ou l’hygiène (la douche et le changement de vêtements sont aujourd’hui quotidiens), dont la transformation appartient au temps long » (</a:t>
            </a:r>
            <a:r>
              <a:rPr lang="fr-FR" sz="1600" dirty="0" err="1">
                <a:effectLst/>
                <a:latin typeface="Arial" panose="020B0604020202020204" pitchFamily="34" charset="0"/>
                <a:ea typeface="Calibri" panose="020F0502020204030204" pitchFamily="34" charset="0"/>
                <a:cs typeface="Times New Roman" panose="02020603050405020304" pitchFamily="18" charset="0"/>
              </a:rPr>
              <a:t>Dujin</a:t>
            </a:r>
            <a:r>
              <a:rPr lang="fr-FR" sz="1600" dirty="0">
                <a:effectLst/>
                <a:latin typeface="Arial" panose="020B0604020202020204" pitchFamily="34" charset="0"/>
                <a:ea typeface="Calibri" panose="020F0502020204030204" pitchFamily="34" charset="0"/>
                <a:cs typeface="Times New Roman" panose="02020603050405020304" pitchFamily="18" charset="0"/>
              </a:rPr>
              <a:t>, </a:t>
            </a:r>
            <a:r>
              <a:rPr lang="fr-FR" sz="1600" dirty="0" err="1">
                <a:effectLst/>
                <a:latin typeface="Arial" panose="020B0604020202020204" pitchFamily="34" charset="0"/>
                <a:ea typeface="Calibri" panose="020F0502020204030204" pitchFamily="34" charset="0"/>
                <a:cs typeface="Times New Roman" panose="02020603050405020304" pitchFamily="18" charset="0"/>
              </a:rPr>
              <a:t>Maresca</a:t>
            </a:r>
            <a:r>
              <a:rPr lang="fr-FR" sz="1600" dirty="0">
                <a:effectLst/>
                <a:latin typeface="Arial" panose="020B0604020202020204" pitchFamily="34" charset="0"/>
                <a:ea typeface="Calibri" panose="020F0502020204030204" pitchFamily="34" charset="0"/>
                <a:cs typeface="Times New Roman" panose="02020603050405020304" pitchFamily="18" charset="0"/>
              </a:rPr>
              <a:t> &amp; </a:t>
            </a:r>
            <a:r>
              <a:rPr lang="fr-FR" sz="1600" dirty="0" err="1">
                <a:effectLst/>
                <a:latin typeface="Arial" panose="020B0604020202020204" pitchFamily="34" charset="0"/>
                <a:ea typeface="Calibri" panose="020F0502020204030204" pitchFamily="34" charset="0"/>
                <a:cs typeface="Times New Roman" panose="02020603050405020304" pitchFamily="18" charset="0"/>
              </a:rPr>
              <a:t>Vedie</a:t>
            </a:r>
            <a:r>
              <a:rPr lang="fr-FR" sz="1600" dirty="0">
                <a:effectLst/>
                <a:latin typeface="Arial" panose="020B0604020202020204" pitchFamily="34" charset="0"/>
                <a:ea typeface="Calibri" panose="020F0502020204030204" pitchFamily="34" charset="0"/>
                <a:cs typeface="Times New Roman" panose="02020603050405020304" pitchFamily="18" charset="0"/>
              </a:rPr>
              <a:t>, 2012, p. 3), ainsi que des normes en vigueur dans chaque ménage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fr-FR" sz="1600" dirty="0">
                <a:effectLst/>
                <a:latin typeface="Arial" panose="020B0604020202020204" pitchFamily="34" charset="0"/>
                <a:ea typeface="Calibri" panose="020F0502020204030204" pitchFamily="34" charset="0"/>
                <a:cs typeface="Times New Roman" panose="02020603050405020304" pitchFamily="18" charset="0"/>
              </a:rPr>
              <a:t>de la capacité des ménages à comprendre leur consommation et à changer leurs habitudes.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600" dirty="0">
                <a:effectLst/>
                <a:latin typeface="Arial" panose="020B0604020202020204" pitchFamily="34" charset="0"/>
                <a:ea typeface="Calibri" panose="020F0502020204030204" pitchFamily="34" charset="0"/>
                <a:cs typeface="Times New Roman" panose="02020603050405020304" pitchFamily="18" charset="0"/>
              </a:rPr>
              <a:t>Ces constats appellent une approche de l’action publique qui joue simultanément sur l’incitation comportementale et sur les conditions matérielles et sociales du changement » (</a:t>
            </a:r>
            <a:r>
              <a:rPr lang="fr-FR" sz="1600" dirty="0" err="1">
                <a:effectLst/>
                <a:latin typeface="Arial" panose="020B0604020202020204" pitchFamily="34" charset="0"/>
                <a:ea typeface="Calibri" panose="020F0502020204030204" pitchFamily="34" charset="0"/>
                <a:cs typeface="Times New Roman" panose="02020603050405020304" pitchFamily="18" charset="0"/>
              </a:rPr>
              <a:t>Dujin</a:t>
            </a:r>
            <a:r>
              <a:rPr lang="fr-FR" sz="1600" dirty="0">
                <a:effectLst/>
                <a:latin typeface="Arial" panose="020B0604020202020204" pitchFamily="34" charset="0"/>
                <a:ea typeface="Calibri" panose="020F0502020204030204" pitchFamily="34" charset="0"/>
                <a:cs typeface="Times New Roman" panose="02020603050405020304" pitchFamily="18" charset="0"/>
              </a:rPr>
              <a:t>, </a:t>
            </a:r>
            <a:r>
              <a:rPr lang="fr-FR" sz="1600" dirty="0" err="1">
                <a:effectLst/>
                <a:latin typeface="Arial" panose="020B0604020202020204" pitchFamily="34" charset="0"/>
                <a:ea typeface="Calibri" panose="020F0502020204030204" pitchFamily="34" charset="0"/>
                <a:cs typeface="Times New Roman" panose="02020603050405020304" pitchFamily="18" charset="0"/>
              </a:rPr>
              <a:t>Maresca</a:t>
            </a:r>
            <a:r>
              <a:rPr lang="fr-FR" sz="1600" dirty="0">
                <a:effectLst/>
                <a:latin typeface="Arial" panose="020B0604020202020204" pitchFamily="34" charset="0"/>
                <a:ea typeface="Calibri" panose="020F0502020204030204" pitchFamily="34" charset="0"/>
                <a:cs typeface="Times New Roman" panose="02020603050405020304" pitchFamily="18" charset="0"/>
              </a:rPr>
              <a:t> &amp; </a:t>
            </a:r>
            <a:r>
              <a:rPr lang="fr-FR" sz="1600" dirty="0" err="1">
                <a:effectLst/>
                <a:latin typeface="Arial" panose="020B0604020202020204" pitchFamily="34" charset="0"/>
                <a:ea typeface="Calibri" panose="020F0502020204030204" pitchFamily="34" charset="0"/>
                <a:cs typeface="Times New Roman" panose="02020603050405020304" pitchFamily="18" charset="0"/>
              </a:rPr>
              <a:t>Vedie</a:t>
            </a:r>
            <a:r>
              <a:rPr lang="fr-FR" sz="1600" dirty="0">
                <a:effectLst/>
                <a:latin typeface="Arial" panose="020B0604020202020204" pitchFamily="34" charset="0"/>
                <a:ea typeface="Calibri" panose="020F0502020204030204" pitchFamily="34" charset="0"/>
                <a:cs typeface="Times New Roman" panose="02020603050405020304" pitchFamily="18" charset="0"/>
              </a:rPr>
              <a:t>, 2012, p. 3).</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025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0" indent="0"/>
            <a:r>
              <a:rPr lang="fr-FR" sz="3200" b="1" dirty="0"/>
              <a:t>Principaux enseignements des études réalisées sur le passage à l’action </a:t>
            </a:r>
            <a:r>
              <a:rPr lang="fr-FR" sz="3200" b="1" dirty="0" smtClean="0"/>
              <a:t>(2) </a:t>
            </a:r>
            <a:r>
              <a:rPr lang="fr-FR" sz="3200" b="1" u="sng" dirty="0" smtClean="0"/>
              <a:t>dans le champ de la précarité énergétique</a:t>
            </a:r>
            <a:r>
              <a:rPr lang="fr-FR" sz="3200" b="1" dirty="0"/>
              <a:t/>
            </a:r>
            <a:br>
              <a:rPr lang="fr-FR" sz="3200" b="1" dirty="0"/>
            </a:br>
            <a:endParaRPr lang="fr-FR" sz="3200" b="1" dirty="0"/>
          </a:p>
        </p:txBody>
      </p:sp>
      <p:sp>
        <p:nvSpPr>
          <p:cNvPr id="3" name="Espace réservé du contenu 2"/>
          <p:cNvSpPr>
            <a:spLocks noGrp="1"/>
          </p:cNvSpPr>
          <p:nvPr>
            <p:ph idx="1"/>
          </p:nvPr>
        </p:nvSpPr>
        <p:spPr>
          <a:xfrm>
            <a:off x="528167" y="1723400"/>
            <a:ext cx="7886700" cy="4351338"/>
          </a:xfrm>
        </p:spPr>
        <p:txBody>
          <a:bodyPr>
            <a:normAutofit/>
          </a:bodyPr>
          <a:lstStyle/>
          <a:p>
            <a:r>
              <a:rPr lang="fr-FR" b="1" dirty="0"/>
              <a:t>Le processus du changement de « comportement »… (</a:t>
            </a:r>
            <a:r>
              <a:rPr lang="fr-FR" b="1" dirty="0" err="1"/>
              <a:t>Fieulaine</a:t>
            </a:r>
            <a:r>
              <a:rPr lang="fr-FR" b="1" dirty="0"/>
              <a:t>, 2017</a:t>
            </a:r>
            <a:r>
              <a:rPr lang="fr-FR" b="1" dirty="0" smtClean="0"/>
              <a:t>) : </a:t>
            </a:r>
            <a:r>
              <a:rPr lang="fr-FR" dirty="0"/>
              <a:t>les acteurs de la précarité énergétique doivent pouvoir proposer aux ménages des situations qui renforcent leur pouvoir d’agir, leur« </a:t>
            </a:r>
            <a:r>
              <a:rPr lang="fr-FR" dirty="0" err="1"/>
              <a:t>concernement</a:t>
            </a:r>
            <a:r>
              <a:rPr lang="fr-FR" dirty="0"/>
              <a:t> » et leur capacité d’action.</a:t>
            </a:r>
          </a:p>
          <a:p>
            <a:pPr marL="0" indent="0">
              <a:buNone/>
            </a:pPr>
            <a:endParaRPr lang="fr-FR" dirty="0"/>
          </a:p>
        </p:txBody>
      </p:sp>
    </p:spTree>
    <p:extLst>
      <p:ext uri="{BB962C8B-B14F-4D97-AF65-F5344CB8AC3E}">
        <p14:creationId xmlns:p14="http://schemas.microsoft.com/office/powerpoint/2010/main" val="1315354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rotWithShape="1">
          <a:blip r:embed="rId2"/>
          <a:srcRect l="24930" t="22935" r="24801" b="11945"/>
          <a:stretch/>
        </p:blipFill>
        <p:spPr>
          <a:xfrm>
            <a:off x="351692" y="512467"/>
            <a:ext cx="8460019" cy="6164664"/>
          </a:xfrm>
          <a:prstGeom prst="rect">
            <a:avLst/>
          </a:prstGeom>
        </p:spPr>
      </p:pic>
    </p:spTree>
    <p:extLst>
      <p:ext uri="{BB962C8B-B14F-4D97-AF65-F5344CB8AC3E}">
        <p14:creationId xmlns:p14="http://schemas.microsoft.com/office/powerpoint/2010/main" val="29981607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0" indent="0"/>
            <a:r>
              <a:rPr lang="fr-FR" sz="3200" b="1" dirty="0"/>
              <a:t>Principaux enseignements des études réalisées sur le passage à l’action </a:t>
            </a:r>
            <a:r>
              <a:rPr lang="fr-FR" sz="3200" b="1" dirty="0" smtClean="0"/>
              <a:t>(2) dans le champ de la précarité énergétique</a:t>
            </a:r>
            <a:r>
              <a:rPr lang="fr-FR" sz="3200" b="1" dirty="0"/>
              <a:t/>
            </a:r>
            <a:br>
              <a:rPr lang="fr-FR" sz="3200" b="1" dirty="0"/>
            </a:br>
            <a:endParaRPr lang="fr-FR" sz="3200" b="1" dirty="0"/>
          </a:p>
        </p:txBody>
      </p:sp>
      <p:sp>
        <p:nvSpPr>
          <p:cNvPr id="3" name="Espace réservé du contenu 2"/>
          <p:cNvSpPr>
            <a:spLocks noGrp="1"/>
          </p:cNvSpPr>
          <p:nvPr>
            <p:ph idx="1"/>
          </p:nvPr>
        </p:nvSpPr>
        <p:spPr>
          <a:xfrm>
            <a:off x="528167" y="1723400"/>
            <a:ext cx="7886700" cy="4351338"/>
          </a:xfrm>
        </p:spPr>
        <p:txBody>
          <a:bodyPr>
            <a:normAutofit/>
          </a:bodyPr>
          <a:lstStyle/>
          <a:p>
            <a:r>
              <a:rPr lang="fr-FR" b="1" dirty="0" smtClean="0"/>
              <a:t>Enjeux psycho-sociaux de la </a:t>
            </a:r>
            <a:r>
              <a:rPr lang="fr-FR" b="1" dirty="0"/>
              <a:t>médiation bailleurs-locataires : </a:t>
            </a:r>
            <a:r>
              <a:rPr lang="fr-FR" dirty="0"/>
              <a:t>les  rapports  des  locataires  et  des  bailleurs  à  la rénovation énergétique sont très  </a:t>
            </a:r>
            <a:r>
              <a:rPr lang="fr-FR" dirty="0" smtClean="0"/>
              <a:t>différents</a:t>
            </a:r>
            <a:endParaRPr lang="fr-FR" dirty="0"/>
          </a:p>
        </p:txBody>
      </p:sp>
      <p:pic>
        <p:nvPicPr>
          <p:cNvPr id="4" name="Imag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854" y="3661493"/>
            <a:ext cx="4082311" cy="2256986"/>
          </a:xfrm>
          <a:prstGeom prst="rect">
            <a:avLst/>
          </a:prstGeom>
          <a:noFill/>
          <a:ln>
            <a:solidFill>
              <a:schemeClr val="bg1">
                <a:lumMod val="75000"/>
              </a:schemeClr>
            </a:solidFill>
          </a:ln>
        </p:spPr>
      </p:pic>
      <p:grpSp>
        <p:nvGrpSpPr>
          <p:cNvPr id="5" name="Groupe 4"/>
          <p:cNvGrpSpPr/>
          <p:nvPr/>
        </p:nvGrpSpPr>
        <p:grpSpPr>
          <a:xfrm>
            <a:off x="5008804" y="4052207"/>
            <a:ext cx="4042878" cy="1512480"/>
            <a:chOff x="0" y="0"/>
            <a:chExt cx="5151120" cy="1866265"/>
          </a:xfrm>
        </p:grpSpPr>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350520"/>
              <a:ext cx="5151120" cy="1515745"/>
            </a:xfrm>
            <a:prstGeom prst="rect">
              <a:avLst/>
            </a:prstGeom>
            <a:noFill/>
            <a:ln>
              <a:noFill/>
            </a:ln>
          </p:spPr>
        </p:pic>
        <p:pic>
          <p:nvPicPr>
            <p:cNvPr id="7" name="Image 6"/>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1480" y="0"/>
              <a:ext cx="3726180" cy="278765"/>
            </a:xfrm>
            <a:prstGeom prst="rect">
              <a:avLst/>
            </a:prstGeom>
            <a:noFill/>
            <a:ln>
              <a:noFill/>
            </a:ln>
          </p:spPr>
        </p:pic>
      </p:grpSp>
    </p:spTree>
    <p:extLst>
      <p:ext uri="{BB962C8B-B14F-4D97-AF65-F5344CB8AC3E}">
        <p14:creationId xmlns:p14="http://schemas.microsoft.com/office/powerpoint/2010/main" val="230913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a:t>Principaux enseignements des études réalisées sur le passage à l’action (2) dans le champ de la précarité énergétique</a:t>
            </a:r>
            <a:endParaRPr lang="fr-FR" sz="3600" dirty="0"/>
          </a:p>
        </p:txBody>
      </p:sp>
      <p:pic>
        <p:nvPicPr>
          <p:cNvPr id="4" name="Image 3"/>
          <p:cNvPicPr/>
          <p:nvPr/>
        </p:nvPicPr>
        <p:blipFill>
          <a:blip r:embed="rId3" cstate="print">
            <a:extLst>
              <a:ext uri="{28A0092B-C50C-407E-A947-70E740481C1C}">
                <a14:useLocalDpi xmlns:a14="http://schemas.microsoft.com/office/drawing/2010/main" val="0"/>
              </a:ext>
            </a:extLst>
          </a:blip>
          <a:stretch>
            <a:fillRect/>
          </a:stretch>
        </p:blipFill>
        <p:spPr>
          <a:xfrm>
            <a:off x="331596" y="2543809"/>
            <a:ext cx="3973704" cy="2329641"/>
          </a:xfrm>
          <a:prstGeom prst="rect">
            <a:avLst/>
          </a:prstGeom>
          <a:ln>
            <a:solidFill>
              <a:schemeClr val="bg1">
                <a:lumMod val="75000"/>
              </a:schemeClr>
            </a:solidFill>
          </a:ln>
        </p:spPr>
      </p:pic>
      <p:grpSp>
        <p:nvGrpSpPr>
          <p:cNvPr id="5" name="Groupe 4"/>
          <p:cNvGrpSpPr/>
          <p:nvPr/>
        </p:nvGrpSpPr>
        <p:grpSpPr>
          <a:xfrm>
            <a:off x="4719647" y="3069037"/>
            <a:ext cx="4247753" cy="1564235"/>
            <a:chOff x="0" y="0"/>
            <a:chExt cx="3307080" cy="1188720"/>
          </a:xfrm>
        </p:grpSpPr>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274320"/>
              <a:ext cx="3307080" cy="914400"/>
            </a:xfrm>
            <a:prstGeom prst="rect">
              <a:avLst/>
            </a:prstGeom>
            <a:noFill/>
            <a:ln>
              <a:noFill/>
            </a:ln>
          </p:spPr>
        </p:pic>
        <p:pic>
          <p:nvPicPr>
            <p:cNvPr id="7" name="Imag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3400" y="0"/>
              <a:ext cx="2453005" cy="127000"/>
            </a:xfrm>
            <a:prstGeom prst="rect">
              <a:avLst/>
            </a:prstGeom>
          </p:spPr>
        </p:pic>
      </p:grpSp>
    </p:spTree>
    <p:extLst>
      <p:ext uri="{BB962C8B-B14F-4D97-AF65-F5344CB8AC3E}">
        <p14:creationId xmlns:p14="http://schemas.microsoft.com/office/powerpoint/2010/main" val="28180827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smtClean="0"/>
              <a:t>(3) Retours </a:t>
            </a:r>
            <a:r>
              <a:rPr lang="fr-FR" sz="3600" b="1" dirty="0"/>
              <a:t>d’expériences des porteurs de projet du programme PIE : freins et leviers au passage à </a:t>
            </a:r>
            <a:r>
              <a:rPr lang="fr-FR" sz="3600" b="1" dirty="0" smtClean="0"/>
              <a:t>l’action </a:t>
            </a:r>
            <a:r>
              <a:rPr lang="fr-FR" sz="3600" b="1" dirty="0"/>
              <a:t/>
            </a:r>
            <a:br>
              <a:rPr lang="fr-FR" sz="3600" b="1" dirty="0"/>
            </a:br>
            <a:endParaRPr lang="fr-FR" sz="3600" b="1" dirty="0"/>
          </a:p>
        </p:txBody>
      </p:sp>
      <p:sp>
        <p:nvSpPr>
          <p:cNvPr id="3" name="Espace réservé du contenu 2"/>
          <p:cNvSpPr>
            <a:spLocks noGrp="1"/>
          </p:cNvSpPr>
          <p:nvPr>
            <p:ph idx="1"/>
          </p:nvPr>
        </p:nvSpPr>
        <p:spPr/>
        <p:txBody>
          <a:bodyPr>
            <a:normAutofit fontScale="77500" lnSpcReduction="20000"/>
          </a:bodyPr>
          <a:lstStyle/>
          <a:p>
            <a:r>
              <a:rPr lang="fr-FR" b="1" dirty="0" smtClean="0"/>
              <a:t>Les freins </a:t>
            </a:r>
            <a:r>
              <a:rPr lang="fr-FR" b="1" dirty="0"/>
              <a:t>au passage à </a:t>
            </a:r>
            <a:r>
              <a:rPr lang="fr-FR" b="1" dirty="0" smtClean="0"/>
              <a:t>l’action</a:t>
            </a:r>
          </a:p>
          <a:p>
            <a:pPr lvl="0">
              <a:buFont typeface="Wingdings" panose="05000000000000000000" pitchFamily="2" charset="2"/>
              <a:buChar char="ü"/>
            </a:pPr>
            <a:r>
              <a:rPr lang="fr-FR" dirty="0" smtClean="0"/>
              <a:t>Certaines </a:t>
            </a:r>
            <a:r>
              <a:rPr lang="fr-FR" dirty="0"/>
              <a:t>méthodes de mobilisation des bénéficiaires peuvent être perçues par ces derniers comme une injonction </a:t>
            </a:r>
            <a:endParaRPr lang="fr-FR" dirty="0" smtClean="0"/>
          </a:p>
          <a:p>
            <a:pPr lvl="0">
              <a:buFont typeface="Wingdings" panose="05000000000000000000" pitchFamily="2" charset="2"/>
              <a:buChar char="ü"/>
            </a:pPr>
            <a:r>
              <a:rPr lang="fr-FR" dirty="0" smtClean="0"/>
              <a:t>Les </a:t>
            </a:r>
            <a:r>
              <a:rPr lang="fr-FR" dirty="0"/>
              <a:t>ménages méconnaissent les dispositifs </a:t>
            </a:r>
            <a:r>
              <a:rPr lang="fr-FR" dirty="0" smtClean="0"/>
              <a:t>existants y compris les dispositifs locaux type OPAH. </a:t>
            </a:r>
          </a:p>
          <a:p>
            <a:pPr lvl="0">
              <a:buFont typeface="Wingdings" panose="05000000000000000000" pitchFamily="2" charset="2"/>
              <a:buChar char="ü"/>
            </a:pPr>
            <a:r>
              <a:rPr lang="fr-FR" dirty="0" smtClean="0"/>
              <a:t>Certaines </a:t>
            </a:r>
            <a:r>
              <a:rPr lang="fr-FR" dirty="0"/>
              <a:t>entreprises </a:t>
            </a:r>
            <a:r>
              <a:rPr lang="fr-FR" dirty="0" smtClean="0"/>
              <a:t>viennent </a:t>
            </a:r>
            <a:r>
              <a:rPr lang="fr-FR" dirty="0"/>
              <a:t>parasiter l’action des porteurs de projet et ces derniers doivent par ailleurs désinformer sur les campagnes d’information de ces entreprises</a:t>
            </a:r>
            <a:r>
              <a:rPr lang="fr-FR" dirty="0" smtClean="0"/>
              <a:t> </a:t>
            </a:r>
          </a:p>
          <a:p>
            <a:pPr lvl="0">
              <a:buFont typeface="Wingdings" panose="05000000000000000000" pitchFamily="2" charset="2"/>
              <a:buChar char="ü"/>
            </a:pPr>
            <a:r>
              <a:rPr lang="fr-FR" dirty="0" smtClean="0"/>
              <a:t>La </a:t>
            </a:r>
            <a:r>
              <a:rPr lang="fr-FR" dirty="0"/>
              <a:t>méfiance des ménages vis-à-vis des professionnels réalisant des travaux, d’où la nécessité de « former » les ménages. </a:t>
            </a:r>
          </a:p>
          <a:p>
            <a:pPr lvl="0">
              <a:buFont typeface="Wingdings" panose="05000000000000000000" pitchFamily="2" charset="2"/>
              <a:buChar char="ü"/>
            </a:pPr>
            <a:r>
              <a:rPr lang="fr-FR" dirty="0" smtClean="0"/>
              <a:t>Les </a:t>
            </a:r>
            <a:r>
              <a:rPr lang="fr-FR" dirty="0"/>
              <a:t>travaux « font peur » : les intervenants seraient-ils prêts à en faire faire chez eux (lien avec les entreprises, dérangements occasionnés…) ? </a:t>
            </a:r>
            <a:endParaRPr lang="fr-FR" dirty="0" smtClean="0"/>
          </a:p>
          <a:p>
            <a:pPr marL="0" lvl="0" indent="0">
              <a:buNone/>
            </a:pPr>
            <a:r>
              <a:rPr lang="fr-FR" dirty="0" smtClean="0"/>
              <a:t>…</a:t>
            </a:r>
            <a:endParaRPr lang="fr-FR" dirty="0"/>
          </a:p>
          <a:p>
            <a:pPr marL="0" indent="0">
              <a:buNone/>
            </a:pPr>
            <a:endParaRPr lang="fr-FR" dirty="0"/>
          </a:p>
          <a:p>
            <a:endParaRPr lang="fr-FR" dirty="0"/>
          </a:p>
        </p:txBody>
      </p:sp>
    </p:spTree>
    <p:extLst>
      <p:ext uri="{BB962C8B-B14F-4D97-AF65-F5344CB8AC3E}">
        <p14:creationId xmlns:p14="http://schemas.microsoft.com/office/powerpoint/2010/main" val="20124476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smtClean="0"/>
              <a:t>(3) Retours </a:t>
            </a:r>
            <a:r>
              <a:rPr lang="fr-FR" sz="3600" b="1" dirty="0"/>
              <a:t>d’expériences des porteurs de projet du programme PIE : freins et leviers au passage à </a:t>
            </a:r>
            <a:r>
              <a:rPr lang="fr-FR" sz="3600" b="1" dirty="0" smtClean="0"/>
              <a:t>l’action </a:t>
            </a:r>
            <a:r>
              <a:rPr lang="fr-FR" sz="3600" b="1" dirty="0"/>
              <a:t/>
            </a:r>
            <a:br>
              <a:rPr lang="fr-FR" sz="3600" b="1" dirty="0"/>
            </a:br>
            <a:endParaRPr lang="fr-FR" sz="3600" b="1" dirty="0"/>
          </a:p>
        </p:txBody>
      </p:sp>
      <p:sp>
        <p:nvSpPr>
          <p:cNvPr id="3" name="Espace réservé du contenu 2"/>
          <p:cNvSpPr>
            <a:spLocks noGrp="1"/>
          </p:cNvSpPr>
          <p:nvPr>
            <p:ph idx="1"/>
          </p:nvPr>
        </p:nvSpPr>
        <p:spPr>
          <a:xfrm>
            <a:off x="282388" y="1825624"/>
            <a:ext cx="8232962" cy="4602069"/>
          </a:xfrm>
        </p:spPr>
        <p:txBody>
          <a:bodyPr>
            <a:normAutofit fontScale="55000" lnSpcReduction="20000"/>
          </a:bodyPr>
          <a:lstStyle/>
          <a:p>
            <a:r>
              <a:rPr lang="fr-FR" sz="2900" b="1" dirty="0" smtClean="0"/>
              <a:t>Les leviers </a:t>
            </a:r>
            <a:r>
              <a:rPr lang="fr-FR" sz="2900" b="1" dirty="0"/>
              <a:t>au passage à </a:t>
            </a:r>
            <a:r>
              <a:rPr lang="fr-FR" sz="2900" b="1" dirty="0" smtClean="0"/>
              <a:t>l’action</a:t>
            </a:r>
          </a:p>
          <a:p>
            <a:pPr lvl="0">
              <a:buFontTx/>
              <a:buChar char="-"/>
            </a:pPr>
            <a:r>
              <a:rPr lang="fr-FR" sz="2900" dirty="0" smtClean="0"/>
              <a:t>Créer </a:t>
            </a:r>
            <a:r>
              <a:rPr lang="fr-FR" sz="2900" dirty="0"/>
              <a:t>une dynamique collective et récurrente entre des structures-relais partenaires pour susciter l’adhésion du public. </a:t>
            </a:r>
          </a:p>
          <a:p>
            <a:pPr lvl="0">
              <a:buFontTx/>
              <a:buChar char="-"/>
            </a:pPr>
            <a:r>
              <a:rPr lang="fr-FR" sz="2900" dirty="0" smtClean="0"/>
              <a:t>Prendre </a:t>
            </a:r>
            <a:r>
              <a:rPr lang="fr-FR" sz="2900" dirty="0"/>
              <a:t>en compte les besoins spécifiques du public dans </a:t>
            </a:r>
            <a:r>
              <a:rPr lang="fr-FR" sz="2900" dirty="0" smtClean="0"/>
              <a:t>les actions </a:t>
            </a:r>
            <a:r>
              <a:rPr lang="fr-FR" sz="2900" dirty="0"/>
              <a:t>et prioriser les conseils en fonction (postes de travaux, gestes pratiques…). </a:t>
            </a:r>
            <a:endParaRPr lang="fr-FR" sz="2900" dirty="0" smtClean="0"/>
          </a:p>
          <a:p>
            <a:pPr lvl="0"/>
            <a:r>
              <a:rPr lang="fr-FR" sz="2900" dirty="0"/>
              <a:t>« Qui parle à qui ? » : Différentes expériences ont montré l’effet positif de l’effet miroir qui s’opérait entre l’intervenant et le public lorsque le premier s’approchait des conditions sociales du deuxième. Le fait par exemple de s’appuyer sur des personnes en insertion ou des bénévoles qui ne sont pas salariés et « n’ont rien à vendre » favorise le dialogue, la mise en confiance. L’effet peut toutefois être inverse si l’entourage ou la famille dénigre le message de l’intervenant ou si l’intervenant lui-même n’est pas convaincu. </a:t>
            </a:r>
          </a:p>
          <a:p>
            <a:pPr lvl="0"/>
            <a:r>
              <a:rPr lang="fr-FR" sz="2900" dirty="0"/>
              <a:t>Du point de vue de la temporalité : au-delà d’un an d’accompagnement, chacun est tenté d’abandonner les démarches, aussi il est important de montrer que le dossier avance afin de maintenir la dynamique </a:t>
            </a:r>
          </a:p>
          <a:p>
            <a:pPr lvl="0"/>
            <a:r>
              <a:rPr lang="fr-FR" sz="2900" dirty="0"/>
              <a:t>Utiliser la « menace », la « peur », l’aspect « coup de poing » : </a:t>
            </a:r>
            <a:r>
              <a:rPr lang="fr-FR" sz="2900" i="1" dirty="0"/>
              <a:t>« Soit vous éteigniez les lumières, soit c’est EDF qui le fait !</a:t>
            </a:r>
            <a:r>
              <a:rPr lang="fr-FR" sz="2900" dirty="0"/>
              <a:t>», les risques de décès liés à l’utilisation d’un poêle à pétrole, etc.</a:t>
            </a:r>
          </a:p>
          <a:p>
            <a:pPr lvl="0"/>
            <a:r>
              <a:rPr lang="fr-FR" sz="2900" dirty="0"/>
              <a:t>Aller jusqu’au bout de l’accompagnement : conseiller des « bonnes pratiques » dans le logement mais aussi donner aux ménages les moyens de les mettre en place (ex : comment conseiller à un personne âgée de déplacer son frigo à 10 cm du mur ?).</a:t>
            </a:r>
          </a:p>
          <a:p>
            <a:pPr marL="0" lvl="0" indent="0">
              <a:buNone/>
            </a:pPr>
            <a:r>
              <a:rPr lang="fr-FR" sz="2900" dirty="0" smtClean="0"/>
              <a:t>…</a:t>
            </a:r>
            <a:endParaRPr lang="fr-FR" sz="2900" dirty="0"/>
          </a:p>
          <a:p>
            <a:pPr marL="0" indent="0">
              <a:buNone/>
            </a:pPr>
            <a:endParaRPr lang="fr-FR" dirty="0"/>
          </a:p>
          <a:p>
            <a:endParaRPr lang="fr-FR" dirty="0"/>
          </a:p>
        </p:txBody>
      </p:sp>
    </p:spTree>
    <p:extLst>
      <p:ext uri="{BB962C8B-B14F-4D97-AF65-F5344CB8AC3E}">
        <p14:creationId xmlns:p14="http://schemas.microsoft.com/office/powerpoint/2010/main" val="2769266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3151" y="243206"/>
            <a:ext cx="7886700" cy="1325563"/>
          </a:xfrm>
        </p:spPr>
        <p:txBody>
          <a:bodyPr>
            <a:noAutofit/>
          </a:bodyPr>
          <a:lstStyle/>
          <a:p>
            <a:pPr algn="ctr"/>
            <a:r>
              <a:rPr lang="fr-FR" sz="3600" b="1" dirty="0" smtClean="0"/>
              <a:t>Éléments de cadrage d’une « recherche-action » sur le passage à l’action des ménages en précarité énergétique</a:t>
            </a:r>
            <a:endParaRPr lang="fr-FR" sz="3600" b="1" dirty="0"/>
          </a:p>
        </p:txBody>
      </p:sp>
      <p:sp>
        <p:nvSpPr>
          <p:cNvPr id="3" name="Espace réservé du contenu 2"/>
          <p:cNvSpPr>
            <a:spLocks noGrp="1"/>
          </p:cNvSpPr>
          <p:nvPr>
            <p:ph idx="1"/>
          </p:nvPr>
        </p:nvSpPr>
        <p:spPr>
          <a:xfrm>
            <a:off x="170481" y="1825625"/>
            <a:ext cx="8772041" cy="4351338"/>
          </a:xfrm>
        </p:spPr>
        <p:txBody>
          <a:bodyPr>
            <a:normAutofit fontScale="70000" lnSpcReduction="20000"/>
          </a:bodyPr>
          <a:lstStyle/>
          <a:p>
            <a:r>
              <a:rPr lang="fr-FR" b="1" u="sng" dirty="0"/>
              <a:t>Objectifs</a:t>
            </a:r>
            <a:r>
              <a:rPr lang="fr-FR" dirty="0"/>
              <a:t> : </a:t>
            </a:r>
            <a:r>
              <a:rPr lang="fr-FR" i="1" dirty="0"/>
              <a:t>Explorer le(s) processus qui amène(nt) un </a:t>
            </a:r>
            <a:r>
              <a:rPr lang="fr-FR" i="1" dirty="0" smtClean="0"/>
              <a:t>ménage</a:t>
            </a:r>
            <a:r>
              <a:rPr lang="fr-FR" i="1" dirty="0"/>
              <a:t>, qu’il soit locataire, propriétaire occupant ou bailleur, à prendre la décision d’agir sur son logement </a:t>
            </a:r>
            <a:r>
              <a:rPr lang="fr-FR" i="1" dirty="0" smtClean="0"/>
              <a:t>et la maîtrise de ses consommations d’énergie, afin de proposer des recommandations pour « </a:t>
            </a:r>
            <a:r>
              <a:rPr lang="fr-FR" i="1" dirty="0"/>
              <a:t>optimiser » les </a:t>
            </a:r>
            <a:r>
              <a:rPr lang="fr-FR" i="1" dirty="0" smtClean="0"/>
              <a:t>actions et dispositifs </a:t>
            </a:r>
            <a:r>
              <a:rPr lang="fr-FR" i="1" dirty="0"/>
              <a:t>de lutte contre la précarité </a:t>
            </a:r>
            <a:r>
              <a:rPr lang="fr-FR" i="1" dirty="0" smtClean="0"/>
              <a:t>énergétique.</a:t>
            </a:r>
          </a:p>
          <a:p>
            <a:pPr marL="0" indent="0">
              <a:buNone/>
            </a:pPr>
            <a:endParaRPr lang="fr-FR" sz="1600" i="1" dirty="0" smtClean="0"/>
          </a:p>
          <a:p>
            <a:r>
              <a:rPr lang="fr-FR" b="1" u="sng" dirty="0"/>
              <a:t>Méthodologie</a:t>
            </a:r>
            <a:r>
              <a:rPr lang="fr-FR" dirty="0"/>
              <a:t> : </a:t>
            </a:r>
            <a:endParaRPr lang="fr-FR" dirty="0" smtClean="0"/>
          </a:p>
          <a:p>
            <a:pPr marL="0" indent="0">
              <a:buNone/>
            </a:pPr>
            <a:r>
              <a:rPr lang="fr-FR" dirty="0" smtClean="0"/>
              <a:t>(1) Étudier le(s) </a:t>
            </a:r>
            <a:r>
              <a:rPr lang="fr-FR" dirty="0"/>
              <a:t>processus de décision et d’acceptation du changement des individus via un croisement entre les </a:t>
            </a:r>
            <a:r>
              <a:rPr lang="fr-FR" dirty="0" smtClean="0"/>
              <a:t>travaux de recherche </a:t>
            </a:r>
            <a:r>
              <a:rPr lang="fr-FR" dirty="0"/>
              <a:t>en sciences humaines et sociales </a:t>
            </a:r>
            <a:r>
              <a:rPr lang="fr-FR" dirty="0" smtClean="0"/>
              <a:t>(facteurs internes et externes influençant le passage à l’action) ;</a:t>
            </a:r>
          </a:p>
          <a:p>
            <a:pPr marL="0" indent="0">
              <a:buNone/>
            </a:pPr>
            <a:r>
              <a:rPr lang="fr-FR" dirty="0" smtClean="0"/>
              <a:t>(2) </a:t>
            </a:r>
            <a:r>
              <a:rPr lang="fr-FR" dirty="0"/>
              <a:t>E</a:t>
            </a:r>
            <a:r>
              <a:rPr lang="fr-FR" dirty="0" smtClean="0"/>
              <a:t>t </a:t>
            </a:r>
            <a:r>
              <a:rPr lang="fr-FR" dirty="0"/>
              <a:t>les approches purement terrain </a:t>
            </a:r>
            <a:r>
              <a:rPr lang="fr-FR" dirty="0" smtClean="0"/>
              <a:t>: enquête auprès de </a:t>
            </a:r>
            <a:r>
              <a:rPr lang="fr-FR" dirty="0"/>
              <a:t>porteurs </a:t>
            </a:r>
            <a:r>
              <a:rPr lang="fr-FR" dirty="0" smtClean="0"/>
              <a:t>de projets du programme PIE ;</a:t>
            </a:r>
          </a:p>
          <a:p>
            <a:pPr marL="0" indent="0" algn="l">
              <a:buNone/>
            </a:pPr>
            <a:r>
              <a:rPr lang="fr-FR" dirty="0" smtClean="0"/>
              <a:t>(3) Identifier les approches favorisant le passage à l’action pour chaque étape de la lutte contre la PE (repérage/sensibilisation/diagnostic/orientation/travaux).</a:t>
            </a:r>
            <a:endParaRPr lang="fr-FR" dirty="0"/>
          </a:p>
        </p:txBody>
      </p:sp>
    </p:spTree>
    <p:extLst>
      <p:ext uri="{BB962C8B-B14F-4D97-AF65-F5344CB8AC3E}">
        <p14:creationId xmlns:p14="http://schemas.microsoft.com/office/powerpoint/2010/main" val="3826989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Structuration du document de présentation de l’état de l’art</a:t>
            </a:r>
            <a:endParaRPr lang="fr-FR" b="1" dirty="0"/>
          </a:p>
        </p:txBody>
      </p:sp>
      <p:sp>
        <p:nvSpPr>
          <p:cNvPr id="3" name="Espace réservé du contenu 2"/>
          <p:cNvSpPr>
            <a:spLocks noGrp="1"/>
          </p:cNvSpPr>
          <p:nvPr>
            <p:ph idx="1"/>
          </p:nvPr>
        </p:nvSpPr>
        <p:spPr/>
        <p:txBody>
          <a:bodyPr/>
          <a:lstStyle/>
          <a:p>
            <a:pPr marL="0" indent="0">
              <a:buNone/>
            </a:pPr>
            <a:r>
              <a:rPr lang="fr-FR" dirty="0" smtClean="0"/>
              <a:t>Principaux enseignements des études réalisées sur le passage à l’action : </a:t>
            </a:r>
          </a:p>
          <a:p>
            <a:pPr marL="0" indent="0">
              <a:buNone/>
            </a:pPr>
            <a:r>
              <a:rPr lang="fr-FR" dirty="0" smtClean="0"/>
              <a:t>1/ Tous domaines d’études confondus</a:t>
            </a:r>
          </a:p>
          <a:p>
            <a:pPr marL="0" indent="0">
              <a:buNone/>
            </a:pPr>
            <a:r>
              <a:rPr lang="fr-FR" dirty="0" smtClean="0"/>
              <a:t>2/ Dans le champ de la précarité énergétique</a:t>
            </a:r>
          </a:p>
          <a:p>
            <a:pPr marL="0" indent="0">
              <a:buNone/>
            </a:pPr>
            <a:r>
              <a:rPr lang="fr-FR" dirty="0"/>
              <a:t>3</a:t>
            </a:r>
            <a:r>
              <a:rPr lang="fr-FR" dirty="0" smtClean="0"/>
              <a:t>/ Retours d’expériences des porteurs de projet du programme PIE : freins et leviers au passage à l’action</a:t>
            </a:r>
            <a:endParaRPr lang="fr-FR" dirty="0"/>
          </a:p>
        </p:txBody>
      </p:sp>
    </p:spTree>
    <p:extLst>
      <p:ext uri="{BB962C8B-B14F-4D97-AF65-F5344CB8AC3E}">
        <p14:creationId xmlns:p14="http://schemas.microsoft.com/office/powerpoint/2010/main" val="744451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0"/>
            <a:ext cx="7886700" cy="1325563"/>
          </a:xfrm>
        </p:spPr>
        <p:txBody>
          <a:bodyPr>
            <a:normAutofit/>
          </a:bodyPr>
          <a:lstStyle/>
          <a:p>
            <a:pPr algn="ctr"/>
            <a:r>
              <a:rPr lang="fr-FR" b="1" dirty="0"/>
              <a:t>Revue bibliographique</a:t>
            </a:r>
          </a:p>
        </p:txBody>
      </p:sp>
      <p:sp>
        <p:nvSpPr>
          <p:cNvPr id="3" name="Espace réservé du contenu 2"/>
          <p:cNvSpPr>
            <a:spLocks noGrp="1"/>
          </p:cNvSpPr>
          <p:nvPr>
            <p:ph idx="1"/>
          </p:nvPr>
        </p:nvSpPr>
        <p:spPr>
          <a:xfrm>
            <a:off x="167640" y="1005840"/>
            <a:ext cx="8808720" cy="5643563"/>
          </a:xfrm>
        </p:spPr>
        <p:txBody>
          <a:bodyPr>
            <a:noAutofit/>
          </a:bodyPr>
          <a:lstStyle/>
          <a:p>
            <a:r>
              <a:rPr lang="fr-FR" sz="1350" i="1" dirty="0" smtClean="0">
                <a:hlinkClick r:id="rId2"/>
              </a:rPr>
              <a:t>Accompagner le changement de comportement chez l’adulte -&gt; dans la prévention des déchets, </a:t>
            </a:r>
            <a:r>
              <a:rPr lang="fr-FR" sz="1350" dirty="0" smtClean="0">
                <a:hlinkClick r:id="rId2"/>
              </a:rPr>
              <a:t>les livrets de l’</a:t>
            </a:r>
            <a:r>
              <a:rPr lang="fr-FR" sz="1350" dirty="0" err="1" smtClean="0">
                <a:hlinkClick r:id="rId2"/>
              </a:rPr>
              <a:t>Ifrée</a:t>
            </a:r>
            <a:r>
              <a:rPr lang="fr-FR" sz="1350" dirty="0" smtClean="0">
                <a:hlinkClick r:id="rId2"/>
              </a:rPr>
              <a:t> n°7, nov. 2015</a:t>
            </a:r>
            <a:endParaRPr lang="fr-FR" sz="1350" dirty="0" smtClean="0"/>
          </a:p>
          <a:p>
            <a:r>
              <a:rPr lang="fr-FR" sz="1350" dirty="0" smtClean="0">
                <a:hlinkClick r:id="rId3"/>
              </a:rPr>
              <a:t>Lettre de</a:t>
            </a:r>
            <a:r>
              <a:rPr lang="fr-FR" sz="1350" i="1" dirty="0" smtClean="0">
                <a:hlinkClick r:id="rId3"/>
              </a:rPr>
              <a:t> Nature Humaine </a:t>
            </a:r>
            <a:r>
              <a:rPr lang="fr-FR" sz="1350" dirty="0" smtClean="0">
                <a:hlinkClick r:id="rId3"/>
              </a:rPr>
              <a:t>n°4, avr. 2009</a:t>
            </a:r>
            <a:endParaRPr lang="fr-FR" sz="1350" dirty="0" smtClean="0"/>
          </a:p>
          <a:p>
            <a:r>
              <a:rPr lang="fr-FR" sz="1350" i="1" dirty="0">
                <a:hlinkClick r:id="rId4"/>
              </a:rPr>
              <a:t>Changer les comportements, faire évoluer les pratiques sociales vers plus de durabilité…, </a:t>
            </a:r>
            <a:r>
              <a:rPr lang="fr-FR" sz="1350" dirty="0">
                <a:hlinkClick r:id="rId4"/>
              </a:rPr>
              <a:t>ADEME, </a:t>
            </a:r>
            <a:r>
              <a:rPr lang="fr-FR" sz="1350" dirty="0" smtClean="0">
                <a:hlinkClick r:id="rId4"/>
              </a:rPr>
              <a:t>sept.2016</a:t>
            </a:r>
            <a:endParaRPr lang="fr-FR" sz="1350" dirty="0" smtClean="0"/>
          </a:p>
          <a:p>
            <a:r>
              <a:rPr lang="fr-FR" sz="1350" i="1" dirty="0" smtClean="0"/>
              <a:t>Précarité et énergie : questions de perspectives</a:t>
            </a:r>
            <a:r>
              <a:rPr lang="fr-FR" sz="1350" dirty="0" smtClean="0"/>
              <a:t>, </a:t>
            </a:r>
            <a:r>
              <a:rPr lang="fr-FR" sz="1350" dirty="0" err="1" smtClean="0"/>
              <a:t>Fieulaine</a:t>
            </a:r>
            <a:r>
              <a:rPr lang="fr-FR" sz="1350" dirty="0" smtClean="0"/>
              <a:t>, 2016, </a:t>
            </a:r>
            <a:r>
              <a:rPr lang="fr-FR" sz="1350" dirty="0">
                <a:hlinkClick r:id="rId5"/>
              </a:rPr>
              <a:t>8</a:t>
            </a:r>
            <a:r>
              <a:rPr lang="fr-FR" sz="1350" baseline="30000" dirty="0">
                <a:hlinkClick r:id="rId5"/>
              </a:rPr>
              <a:t>ème</a:t>
            </a:r>
            <a:r>
              <a:rPr lang="fr-FR" sz="1350" dirty="0">
                <a:hlinkClick r:id="rId5"/>
              </a:rPr>
              <a:t> rencontre d’experts du RAPPEL, avril 2017</a:t>
            </a:r>
            <a:endParaRPr lang="fr-FR" sz="1350" dirty="0"/>
          </a:p>
          <a:p>
            <a:r>
              <a:rPr lang="fr-FR" sz="1350" i="1" dirty="0" smtClean="0"/>
              <a:t>Favoriser </a:t>
            </a:r>
            <a:r>
              <a:rPr lang="fr-FR" sz="1350" i="1" dirty="0"/>
              <a:t>le recours des ménages vulnérables par une communication </a:t>
            </a:r>
            <a:r>
              <a:rPr lang="fr-FR" sz="1350" i="1" dirty="0" smtClean="0"/>
              <a:t>adaptée</a:t>
            </a:r>
            <a:r>
              <a:rPr lang="fr-FR" sz="1350" dirty="0" smtClean="0"/>
              <a:t>, </a:t>
            </a:r>
            <a:r>
              <a:rPr lang="fr-FR" sz="1350" dirty="0" err="1" smtClean="0"/>
              <a:t>Bornand</a:t>
            </a:r>
            <a:r>
              <a:rPr lang="fr-FR" sz="1350" dirty="0"/>
              <a:t>, </a:t>
            </a:r>
            <a:r>
              <a:rPr lang="fr-FR" sz="1350" dirty="0" smtClean="0"/>
              <a:t>2010, </a:t>
            </a:r>
            <a:r>
              <a:rPr lang="fr-FR" sz="1350" dirty="0" smtClean="0">
                <a:hlinkClick r:id="rId5"/>
              </a:rPr>
              <a:t>8</a:t>
            </a:r>
            <a:r>
              <a:rPr lang="fr-FR" sz="1350" baseline="30000" dirty="0" smtClean="0">
                <a:hlinkClick r:id="rId5"/>
              </a:rPr>
              <a:t>ème</a:t>
            </a:r>
            <a:r>
              <a:rPr lang="fr-FR" sz="1350" dirty="0" smtClean="0">
                <a:hlinkClick r:id="rId5"/>
              </a:rPr>
              <a:t> rencontre d’experts du RAPPEL, avril 2017</a:t>
            </a:r>
            <a:endParaRPr lang="fr-FR" sz="1350" dirty="0" smtClean="0"/>
          </a:p>
          <a:p>
            <a:r>
              <a:rPr lang="fr-FR" sz="1350" i="1" dirty="0">
                <a:hlinkClick r:id="rId6"/>
              </a:rPr>
              <a:t>Diffusion of Innovations </a:t>
            </a:r>
            <a:r>
              <a:rPr lang="fr-FR" sz="1350" dirty="0">
                <a:hlinkClick r:id="rId6"/>
              </a:rPr>
              <a:t>, Everett Rogers,1962</a:t>
            </a:r>
            <a:endParaRPr lang="fr-FR" sz="1350" dirty="0"/>
          </a:p>
          <a:p>
            <a:r>
              <a:rPr lang="fr-FR" sz="1350" i="1" dirty="0">
                <a:hlinkClick r:id="rId7"/>
              </a:rPr>
              <a:t>Journée technique régionale PPP</a:t>
            </a:r>
            <a:r>
              <a:rPr lang="fr-FR" sz="1350" dirty="0">
                <a:hlinkClick r:id="rId7"/>
              </a:rPr>
              <a:t>, ADEME Bourgogne Franche-Comté et Lara </a:t>
            </a:r>
            <a:r>
              <a:rPr lang="fr-FR" sz="1350" dirty="0" err="1">
                <a:hlinkClick r:id="rId7"/>
              </a:rPr>
              <a:t>Mang</a:t>
            </a:r>
            <a:r>
              <a:rPr lang="fr-FR" sz="1350" dirty="0">
                <a:hlinkClick r:id="rId7"/>
              </a:rPr>
              <a:t>­‐</a:t>
            </a:r>
            <a:r>
              <a:rPr lang="fr-FR" sz="1350" dirty="0" smtClean="0">
                <a:hlinkClick r:id="rId7"/>
              </a:rPr>
              <a:t>Joubert, 18 octobre 2016</a:t>
            </a:r>
            <a:endParaRPr lang="fr-FR" sz="1350" dirty="0" smtClean="0"/>
          </a:p>
          <a:p>
            <a:r>
              <a:rPr lang="fr-FR" sz="1350" i="1" dirty="0"/>
              <a:t>Etat de la littérature anthropologique sur la consommation d’énergie domestique – en particulier le chauffage</a:t>
            </a:r>
            <a:r>
              <a:rPr lang="fr-FR" sz="1350" dirty="0"/>
              <a:t>, CNRS, fév. 2010</a:t>
            </a:r>
          </a:p>
          <a:p>
            <a:r>
              <a:rPr lang="fr-FR" sz="1350" dirty="0"/>
              <a:t> </a:t>
            </a:r>
            <a:r>
              <a:rPr lang="fr-FR" sz="1350" i="1" dirty="0">
                <a:hlinkClick r:id="rId8"/>
              </a:rPr>
              <a:t>Analyse sociologique de la consommation d’énergie dans les bâtiments résidentiels et tertiaires - Bilan et perspectives</a:t>
            </a:r>
            <a:r>
              <a:rPr lang="fr-FR" sz="1350" dirty="0">
                <a:hlinkClick r:id="rId8"/>
              </a:rPr>
              <a:t>, </a:t>
            </a:r>
            <a:r>
              <a:rPr lang="fr-FR" sz="1350" dirty="0" err="1">
                <a:hlinkClick r:id="rId8"/>
              </a:rPr>
              <a:t>Brisepierre</a:t>
            </a:r>
            <a:r>
              <a:rPr lang="fr-FR" sz="1350" dirty="0">
                <a:hlinkClick r:id="rId8"/>
              </a:rPr>
              <a:t>, déc. 2013 </a:t>
            </a:r>
            <a:endParaRPr lang="fr-FR" sz="1350" dirty="0"/>
          </a:p>
          <a:p>
            <a:r>
              <a:rPr lang="fr-FR" sz="1350" i="1" dirty="0"/>
              <a:t>Les consommations d’énergie des ménages en situation de précarité énergétique : contraintes et résistances</a:t>
            </a:r>
            <a:r>
              <a:rPr lang="fr-FR" sz="1350" dirty="0"/>
              <a:t>, </a:t>
            </a:r>
            <a:r>
              <a:rPr lang="fr-FR" sz="1350" dirty="0" err="1"/>
              <a:t>Lagier</a:t>
            </a:r>
            <a:r>
              <a:rPr lang="fr-FR" sz="1350" dirty="0"/>
              <a:t> pour GDFSUEZ/CRIGEN, </a:t>
            </a:r>
            <a:r>
              <a:rPr lang="fr-FR" sz="1350" dirty="0">
                <a:hlinkClick r:id="rId9"/>
              </a:rPr>
              <a:t>JISE 2015 </a:t>
            </a:r>
            <a:r>
              <a:rPr lang="fr-FR" sz="1350" dirty="0"/>
              <a:t>(p.144)</a:t>
            </a:r>
          </a:p>
          <a:p>
            <a:r>
              <a:rPr lang="fr-FR" sz="1350" i="1" dirty="0">
                <a:hlinkClick r:id="rId10"/>
              </a:rPr>
              <a:t>L’habitant</a:t>
            </a:r>
            <a:r>
              <a:rPr lang="fr-FR" sz="1350" i="1" dirty="0" smtClean="0">
                <a:hlinkClick r:id="rId10"/>
              </a:rPr>
              <a:t>, partenaire particulier - Réflexion </a:t>
            </a:r>
            <a:r>
              <a:rPr lang="fr-FR" sz="1350" i="1" dirty="0">
                <a:hlinkClick r:id="rId10"/>
              </a:rPr>
              <a:t>sur le respect du </a:t>
            </a:r>
            <a:r>
              <a:rPr lang="fr-FR" sz="1350" i="1" dirty="0" smtClean="0">
                <a:hlinkClick r:id="rId10"/>
              </a:rPr>
              <a:t>libre-arbitre </a:t>
            </a:r>
            <a:r>
              <a:rPr lang="fr-FR" sz="1350" i="1" dirty="0">
                <a:hlinkClick r:id="rId10"/>
              </a:rPr>
              <a:t>des </a:t>
            </a:r>
            <a:r>
              <a:rPr lang="fr-FR" sz="1350" i="1" dirty="0" smtClean="0">
                <a:hlinkClick r:id="rId10"/>
              </a:rPr>
              <a:t>habitants et </a:t>
            </a:r>
            <a:r>
              <a:rPr lang="fr-FR" sz="1350" i="1" dirty="0">
                <a:hlinkClick r:id="rId10"/>
              </a:rPr>
              <a:t>la prise en considération de leurs </a:t>
            </a:r>
            <a:r>
              <a:rPr lang="fr-FR" sz="1350" i="1" dirty="0" smtClean="0">
                <a:hlinkClick r:id="rId10"/>
              </a:rPr>
              <a:t>capacités dans </a:t>
            </a:r>
            <a:r>
              <a:rPr lang="fr-FR" sz="1350" i="1" dirty="0">
                <a:hlinkClick r:id="rId10"/>
              </a:rPr>
              <a:t>la rénovation de </a:t>
            </a:r>
            <a:r>
              <a:rPr lang="fr-FR" sz="1350" i="1" dirty="0" smtClean="0">
                <a:hlinkClick r:id="rId10"/>
              </a:rPr>
              <a:t>l’habitat</a:t>
            </a:r>
            <a:r>
              <a:rPr lang="fr-FR" sz="1350" dirty="0" smtClean="0">
                <a:hlinkClick r:id="rId10"/>
              </a:rPr>
              <a:t>, </a:t>
            </a:r>
            <a:r>
              <a:rPr lang="fr-FR" sz="1350" dirty="0" err="1" smtClean="0">
                <a:hlinkClick r:id="rId10"/>
              </a:rPr>
              <a:t>Bernadet</a:t>
            </a:r>
            <a:r>
              <a:rPr lang="fr-FR" sz="1350" dirty="0" smtClean="0">
                <a:hlinkClick r:id="rId10"/>
              </a:rPr>
              <a:t>/Leroy merlin Source, 2017</a:t>
            </a:r>
            <a:endParaRPr lang="fr-FR" sz="1350" dirty="0"/>
          </a:p>
          <a:p>
            <a:r>
              <a:rPr lang="fr-FR" sz="1350" i="1" dirty="0">
                <a:hlinkClick r:id="rId11"/>
              </a:rPr>
              <a:t>Action communautaire en santé : un outil pour la </a:t>
            </a:r>
            <a:r>
              <a:rPr lang="fr-FR" sz="1350" i="1" dirty="0" smtClean="0">
                <a:hlinkClick r:id="rId11"/>
              </a:rPr>
              <a:t>pratique</a:t>
            </a:r>
            <a:r>
              <a:rPr lang="fr-FR" sz="1350" dirty="0" smtClean="0">
                <a:hlinkClick r:id="rId11"/>
              </a:rPr>
              <a:t>, SACOPAR et CLPSCT, 2013</a:t>
            </a:r>
            <a:endParaRPr lang="fr-FR" sz="1350" dirty="0" smtClean="0"/>
          </a:p>
          <a:p>
            <a:r>
              <a:rPr lang="fr-FR" sz="1350" i="1" dirty="0" smtClean="0">
                <a:hlinkClick r:id="rId12"/>
              </a:rPr>
              <a:t>Fiche 5 : la santé communautaire</a:t>
            </a:r>
            <a:r>
              <a:rPr lang="fr-FR" sz="1350" dirty="0" smtClean="0">
                <a:hlinkClick r:id="rId12"/>
              </a:rPr>
              <a:t>, Planète publique, Rapport d’étude 2011</a:t>
            </a:r>
            <a:endParaRPr lang="fr-FR" sz="1350" dirty="0" smtClean="0"/>
          </a:p>
          <a:p>
            <a:r>
              <a:rPr lang="fr-FR" sz="1350" i="1" dirty="0" smtClean="0"/>
              <a:t>Méthodologie d’accompagnement d’un ménage dans un projet de rénovation énergétique de niveau BBC ou le plus performant possible, à destination des conseillers des réseaux ADEME et ANAH, </a:t>
            </a:r>
            <a:r>
              <a:rPr lang="fr-FR" sz="1350" dirty="0" smtClean="0"/>
              <a:t>ADEME-ANAH-</a:t>
            </a:r>
            <a:r>
              <a:rPr lang="fr-FR" sz="1350" dirty="0" err="1" smtClean="0"/>
              <a:t>Batitrend</a:t>
            </a:r>
            <a:r>
              <a:rPr lang="fr-FR" sz="1350" dirty="0" smtClean="0"/>
              <a:t>-Tribu </a:t>
            </a:r>
            <a:r>
              <a:rPr lang="fr-FR" sz="1350" dirty="0" err="1" smtClean="0"/>
              <a:t>Energie</a:t>
            </a:r>
            <a:r>
              <a:rPr lang="fr-FR" sz="1350" dirty="0" smtClean="0"/>
              <a:t>, document de travail interne</a:t>
            </a:r>
            <a:endParaRPr lang="fr-FR" sz="1350" i="1" dirty="0"/>
          </a:p>
        </p:txBody>
      </p:sp>
    </p:spTree>
    <p:extLst>
      <p:ext uri="{BB962C8B-B14F-4D97-AF65-F5344CB8AC3E}">
        <p14:creationId xmlns:p14="http://schemas.microsoft.com/office/powerpoint/2010/main" val="164973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marL="0" indent="0" algn="ctr"/>
            <a:r>
              <a:rPr lang="fr-FR" sz="3200" b="1" dirty="0"/>
              <a:t>Principaux enseignements des études réalisées sur le passage à l’action </a:t>
            </a:r>
            <a:r>
              <a:rPr lang="fr-FR" sz="3200" b="1" u="sng" dirty="0" smtClean="0"/>
              <a:t>(1) tous </a:t>
            </a:r>
            <a:r>
              <a:rPr lang="fr-FR" sz="3200" b="1" u="sng" dirty="0"/>
              <a:t>domaines d’études confondus</a:t>
            </a:r>
            <a:br>
              <a:rPr lang="fr-FR" sz="3200" b="1" u="sng" dirty="0"/>
            </a:br>
            <a:endParaRPr lang="fr-FR" sz="3200" b="1" u="sng" dirty="0"/>
          </a:p>
        </p:txBody>
      </p:sp>
      <p:sp>
        <p:nvSpPr>
          <p:cNvPr id="3" name="Espace réservé du contenu 2"/>
          <p:cNvSpPr>
            <a:spLocks noGrp="1"/>
          </p:cNvSpPr>
          <p:nvPr>
            <p:ph idx="1"/>
          </p:nvPr>
        </p:nvSpPr>
        <p:spPr/>
        <p:txBody>
          <a:bodyPr>
            <a:normAutofit fontScale="92500"/>
          </a:bodyPr>
          <a:lstStyle/>
          <a:p>
            <a:r>
              <a:rPr lang="fr-FR" b="1" dirty="0" smtClean="0"/>
              <a:t>A/Une approche à l’échelle de l’individu </a:t>
            </a:r>
            <a:r>
              <a:rPr lang="fr-FR" dirty="0" smtClean="0"/>
              <a:t>: quels processus favorisent le passage à l’action de l’individu ?</a:t>
            </a:r>
          </a:p>
          <a:p>
            <a:r>
              <a:rPr lang="fr-FR" b="1" dirty="0" smtClean="0"/>
              <a:t>B/Une approche à l’échelle de l’individu en interaction avec les autres </a:t>
            </a:r>
            <a:r>
              <a:rPr lang="fr-FR" dirty="0" smtClean="0"/>
              <a:t>: Comment les relations avec d’autres groupes d’individus peuvent favoriser le passage à l’action ? </a:t>
            </a:r>
          </a:p>
          <a:p>
            <a:r>
              <a:rPr lang="fr-FR" b="1" dirty="0" smtClean="0"/>
              <a:t>C/Une approche à l’échelle de l’individu dans son environnement</a:t>
            </a:r>
            <a:r>
              <a:rPr lang="fr-FR" dirty="0" smtClean="0"/>
              <a:t> : Comment l’individu est contraint dans son action par les réalités économiques, matérielles et sociales de la société dans laquelle il vit ?</a:t>
            </a:r>
            <a:endParaRPr lang="fr-FR" dirty="0"/>
          </a:p>
        </p:txBody>
      </p:sp>
    </p:spTree>
    <p:extLst>
      <p:ext uri="{BB962C8B-B14F-4D97-AF65-F5344CB8AC3E}">
        <p14:creationId xmlns:p14="http://schemas.microsoft.com/office/powerpoint/2010/main" val="1663280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 Une </a:t>
            </a:r>
            <a:r>
              <a:rPr lang="fr-FR" b="1" dirty="0"/>
              <a:t>approche à l’échelle de l’individu</a:t>
            </a:r>
            <a:endParaRPr lang="fr-FR" dirty="0"/>
          </a:p>
        </p:txBody>
      </p:sp>
      <p:sp>
        <p:nvSpPr>
          <p:cNvPr id="3" name="Espace réservé du contenu 2"/>
          <p:cNvSpPr>
            <a:spLocks noGrp="1"/>
          </p:cNvSpPr>
          <p:nvPr>
            <p:ph idx="1"/>
          </p:nvPr>
        </p:nvSpPr>
        <p:spPr/>
        <p:txBody>
          <a:bodyPr>
            <a:normAutofit/>
          </a:bodyPr>
          <a:lstStyle/>
          <a:p>
            <a:r>
              <a:rPr lang="fr-FR" b="1" dirty="0" smtClean="0"/>
              <a:t>Théorie de la communication engageante (Joule et </a:t>
            </a:r>
            <a:r>
              <a:rPr lang="fr-FR" b="1" dirty="0" err="1" smtClean="0"/>
              <a:t>Beauvois</a:t>
            </a:r>
            <a:r>
              <a:rPr lang="fr-FR" b="1" dirty="0" smtClean="0"/>
              <a:t>) : </a:t>
            </a:r>
            <a:r>
              <a:rPr lang="fr-FR" dirty="0" smtClean="0"/>
              <a:t>réalisation d’un acte préparatoire agissant sur l’attitude de la personne pour le prédisposer à accepter l’acte final plus coûteux</a:t>
            </a:r>
          </a:p>
        </p:txBody>
      </p:sp>
      <p:sp>
        <p:nvSpPr>
          <p:cNvPr id="4" name="Zone de texte 2"/>
          <p:cNvSpPr txBox="1">
            <a:spLocks noChangeArrowheads="1"/>
          </p:cNvSpPr>
          <p:nvPr/>
        </p:nvSpPr>
        <p:spPr bwMode="auto">
          <a:xfrm>
            <a:off x="186489" y="3498914"/>
            <a:ext cx="8771021" cy="319064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fr-FR" b="1" dirty="0">
                <a:effectLst/>
                <a:latin typeface="Arial" panose="020B0604020202020204" pitchFamily="34" charset="0"/>
                <a:ea typeface="Calibri" panose="020F0502020204030204" pitchFamily="34" charset="0"/>
                <a:cs typeface="Times New Roman" panose="02020603050405020304" pitchFamily="18" charset="0"/>
              </a:rPr>
              <a:t>Exemple d’application dans le domaine de la PE</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effectLst/>
                <a:latin typeface="Arial" panose="020B0604020202020204" pitchFamily="34" charset="0"/>
                <a:ea typeface="Calibri" panose="020F0502020204030204" pitchFamily="34" charset="0"/>
                <a:cs typeface="Times New Roman" panose="02020603050405020304" pitchFamily="18" charset="0"/>
              </a:rPr>
              <a:t>Lors d’une prise de RDV pour une visite à domicile : remplir un questionnaire par téléphone sur les habitudes de consommation du ménage (« acte préparatoire ») favorise l’implication et l’adhésion au dispositif et facilite l’entrée future dans le logement.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dirty="0">
                <a:effectLst/>
                <a:latin typeface="Arial" panose="020B0604020202020204" pitchFamily="34" charset="0"/>
                <a:ea typeface="Calibri" panose="020F0502020204030204" pitchFamily="34" charset="0"/>
                <a:cs typeface="Times New Roman" panose="02020603050405020304" pitchFamily="18" charset="0"/>
              </a:rPr>
              <a:t>Dans le cadre d’une sensibilisation aux bonnes pratiques : signer une charte avec le ménage et suivre ses consommations qui seront rendues publiques et nominatives. La signature d’un « contrat comportemental » avec le ménage sur la réduction de ses consommations permet un engagement fort et peut donner de meilleurs résultats en termes de baisse des consommations sur la durée du contrat.</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dirty="0">
                <a:effectLst/>
                <a:latin typeface="Arial" panose="020B0604020202020204" pitchFamily="34" charset="0"/>
                <a:ea typeface="Calibri" panose="020F0502020204030204" pitchFamily="34" charset="0"/>
                <a:cs typeface="Times New Roman" panose="02020603050405020304" pitchFamily="18" charset="0"/>
              </a:rPr>
              <a:t>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00738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 Une </a:t>
            </a:r>
            <a:r>
              <a:rPr lang="fr-FR" b="1" dirty="0"/>
              <a:t>approche à l’échelle de l’individu</a:t>
            </a:r>
            <a:endParaRPr lang="fr-FR" dirty="0"/>
          </a:p>
        </p:txBody>
      </p:sp>
      <p:sp>
        <p:nvSpPr>
          <p:cNvPr id="3" name="Espace réservé du contenu 2"/>
          <p:cNvSpPr>
            <a:spLocks noGrp="1"/>
          </p:cNvSpPr>
          <p:nvPr>
            <p:ph idx="1"/>
          </p:nvPr>
        </p:nvSpPr>
        <p:spPr/>
        <p:txBody>
          <a:bodyPr>
            <a:normAutofit/>
          </a:bodyPr>
          <a:lstStyle/>
          <a:p>
            <a:r>
              <a:rPr lang="fr-FR" b="1" dirty="0" smtClean="0"/>
              <a:t>L’approche </a:t>
            </a:r>
            <a:r>
              <a:rPr lang="fr-FR" b="1" dirty="0" err="1" smtClean="0"/>
              <a:t>trans</a:t>
            </a:r>
            <a:r>
              <a:rPr lang="fr-FR" b="1" dirty="0" smtClean="0"/>
              <a:t>-théorique : </a:t>
            </a:r>
            <a:r>
              <a:rPr lang="fr-FR" dirty="0" smtClean="0"/>
              <a:t>le changement de comportement est un processus complexe et potentiellement fragile qui s’inscrit dans le temps</a:t>
            </a:r>
          </a:p>
        </p:txBody>
      </p:sp>
      <p:pic>
        <p:nvPicPr>
          <p:cNvPr id="5" name="Image 4"/>
          <p:cNvPicPr>
            <a:picLocks noChangeAspect="1"/>
          </p:cNvPicPr>
          <p:nvPr/>
        </p:nvPicPr>
        <p:blipFill>
          <a:blip r:embed="rId3"/>
          <a:stretch>
            <a:fillRect/>
          </a:stretch>
        </p:blipFill>
        <p:spPr>
          <a:xfrm>
            <a:off x="120316" y="3376482"/>
            <a:ext cx="9023684" cy="2635490"/>
          </a:xfrm>
          <a:prstGeom prst="rect">
            <a:avLst/>
          </a:prstGeom>
        </p:spPr>
      </p:pic>
    </p:spTree>
    <p:extLst>
      <p:ext uri="{BB962C8B-B14F-4D97-AF65-F5344CB8AC3E}">
        <p14:creationId xmlns:p14="http://schemas.microsoft.com/office/powerpoint/2010/main" val="1732622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3"/>
          <a:stretch>
            <a:fillRect/>
          </a:stretch>
        </p:blipFill>
        <p:spPr>
          <a:xfrm>
            <a:off x="624002" y="0"/>
            <a:ext cx="7485283" cy="6858000"/>
          </a:xfrm>
          <a:prstGeom prst="rect">
            <a:avLst/>
          </a:prstGeom>
        </p:spPr>
      </p:pic>
    </p:spTree>
    <p:extLst>
      <p:ext uri="{BB962C8B-B14F-4D97-AF65-F5344CB8AC3E}">
        <p14:creationId xmlns:p14="http://schemas.microsoft.com/office/powerpoint/2010/main" val="2463889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6883" y="334646"/>
            <a:ext cx="8470231" cy="1325563"/>
          </a:xfrm>
        </p:spPr>
        <p:txBody>
          <a:bodyPr>
            <a:normAutofit fontScale="90000"/>
          </a:bodyPr>
          <a:lstStyle/>
          <a:p>
            <a:r>
              <a:rPr lang="fr-FR" b="1" dirty="0" smtClean="0"/>
              <a:t>B/ Une </a:t>
            </a:r>
            <a:r>
              <a:rPr lang="fr-FR" b="1" dirty="0"/>
              <a:t>approche à l’échelle de l’individu en interaction avec les autres</a:t>
            </a:r>
            <a:endParaRPr lang="fr-FR" dirty="0"/>
          </a:p>
        </p:txBody>
      </p:sp>
      <p:sp>
        <p:nvSpPr>
          <p:cNvPr id="3" name="Espace réservé du contenu 2"/>
          <p:cNvSpPr>
            <a:spLocks noGrp="1"/>
          </p:cNvSpPr>
          <p:nvPr>
            <p:ph idx="1"/>
          </p:nvPr>
        </p:nvSpPr>
        <p:spPr>
          <a:xfrm>
            <a:off x="628648" y="1726924"/>
            <a:ext cx="7886700" cy="4351338"/>
          </a:xfrm>
        </p:spPr>
        <p:txBody>
          <a:bodyPr/>
          <a:lstStyle/>
          <a:p>
            <a:r>
              <a:rPr lang="fr-FR" b="1" dirty="0" smtClean="0"/>
              <a:t>Apports de l’économie, la théorie des jeux : </a:t>
            </a:r>
            <a:r>
              <a:rPr lang="fr-FR" sz="2400" dirty="0"/>
              <a:t>le comportement des uns dépend de l’anticipation qu’ils font de celui des autres. Plus encore, l’optimisation des intérêts individuels peut également conduire à un équilibre sous-optimal pour tous. </a:t>
            </a:r>
          </a:p>
        </p:txBody>
      </p:sp>
      <p:sp>
        <p:nvSpPr>
          <p:cNvPr id="4" name="Zone de texte 2"/>
          <p:cNvSpPr txBox="1">
            <a:spLocks noChangeArrowheads="1"/>
          </p:cNvSpPr>
          <p:nvPr/>
        </p:nvSpPr>
        <p:spPr bwMode="auto">
          <a:xfrm>
            <a:off x="336883" y="3710087"/>
            <a:ext cx="8470231" cy="277493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fr-FR" sz="1200" b="1" dirty="0">
                <a:effectLst/>
                <a:latin typeface="Arial" panose="020B0604020202020204" pitchFamily="34" charset="0"/>
                <a:ea typeface="Calibri" panose="020F0502020204030204" pitchFamily="34" charset="0"/>
                <a:cs typeface="Times New Roman" panose="02020603050405020304" pitchFamily="18" charset="0"/>
              </a:rPr>
              <a:t>Exemple d’application dans le domaine de la PE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200" b="1" i="1" dirty="0">
                <a:effectLst/>
                <a:latin typeface="SourceSansPro-Bold"/>
                <a:ea typeface="Calibri" panose="020F0502020204030204" pitchFamily="34" charset="0"/>
                <a:cs typeface="SourceSansPro-Bold"/>
              </a:rPr>
              <a:t>Le dilemme propriétaire-locataire dans les travaux de rénovation énergétique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200" dirty="0">
                <a:effectLst/>
                <a:latin typeface="Arial" panose="020B0604020202020204" pitchFamily="34" charset="0"/>
                <a:ea typeface="Calibri" panose="020F0502020204030204" pitchFamily="34" charset="0"/>
                <a:cs typeface="Times New Roman" panose="02020603050405020304" pitchFamily="18" charset="0"/>
              </a:rPr>
              <a:t>La réalisation de travaux conséquents d’économie d’énergie incombe au propriétaire d’un logement. Or, si ce logement est loué, c’est celui qui y habite, donc le locataire, qui bénéficiera des gains financiers liés aux travaux réalisés. Ainsi, la répartition des coûts (les travaux) et des gains (les économies d’énergie) entre propriétaire et locataire rend difficile la mise en </a:t>
            </a:r>
            <a:r>
              <a:rPr lang="fr-FR" sz="1200" dirty="0" err="1">
                <a:effectLst/>
                <a:latin typeface="Arial" panose="020B0604020202020204" pitchFamily="34" charset="0"/>
                <a:ea typeface="Calibri" panose="020F0502020204030204" pitchFamily="34" charset="0"/>
                <a:cs typeface="Times New Roman" panose="02020603050405020304" pitchFamily="18" charset="0"/>
              </a:rPr>
              <a:t>oeuvre</a:t>
            </a:r>
            <a:r>
              <a:rPr lang="fr-FR" sz="1200" dirty="0">
                <a:effectLst/>
                <a:latin typeface="Arial" panose="020B0604020202020204" pitchFamily="34" charset="0"/>
                <a:ea typeface="Calibri" panose="020F0502020204030204" pitchFamily="34" charset="0"/>
                <a:cs typeface="Times New Roman" panose="02020603050405020304" pitchFamily="18" charset="0"/>
              </a:rPr>
              <a:t> de travaux dans des logements en location.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200" dirty="0">
                <a:effectLst/>
                <a:latin typeface="Arial" panose="020B0604020202020204" pitchFamily="34" charset="0"/>
                <a:ea typeface="Calibri" panose="020F0502020204030204" pitchFamily="34" charset="0"/>
                <a:cs typeface="Times New Roman" panose="02020603050405020304" pitchFamily="18" charset="0"/>
              </a:rPr>
              <a:t>Le  fait  d’être  locataire  est  le  premier  frein  à  la  réalisation  de  travaux  de  rénovation cité par les répondants à l’enquête Environnement 2015 de l’ADEME. Il s’agit en effet de la première raison pour expliquer que des personnes convaincues de la nécessité de réaliser des travaux d’économie d’énergie ne soient pas passées à l’acte, ou n’envisagent pas de le faire (Opinion </a:t>
            </a:r>
            <a:r>
              <a:rPr lang="fr-FR" sz="1200" dirty="0" err="1">
                <a:effectLst/>
                <a:latin typeface="Arial" panose="020B0604020202020204" pitchFamily="34" charset="0"/>
                <a:ea typeface="Calibri" panose="020F0502020204030204" pitchFamily="34" charset="0"/>
                <a:cs typeface="Times New Roman" panose="02020603050405020304" pitchFamily="18" charset="0"/>
              </a:rPr>
              <a:t>Way</a:t>
            </a:r>
            <a:r>
              <a:rPr lang="fr-FR" sz="1200" dirty="0">
                <a:effectLst/>
                <a:latin typeface="Arial" panose="020B0604020202020204" pitchFamily="34" charset="0"/>
                <a:ea typeface="Calibri" panose="020F0502020204030204" pitchFamily="34" charset="0"/>
                <a:cs typeface="Times New Roman" panose="02020603050405020304" pitchFamily="18" charset="0"/>
              </a:rPr>
              <a:t>, 2015).</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200" dirty="0">
                <a:effectLst/>
                <a:latin typeface="Arial" panose="020B0604020202020204" pitchFamily="34"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fr-FR" sz="1200" dirty="0">
                <a:effectLst/>
                <a:latin typeface="Arial" panose="020B0604020202020204" pitchFamily="34" charset="0"/>
                <a:ea typeface="Calibri" panose="020F0502020204030204" pitchFamily="34" charset="0"/>
                <a:cs typeface="Times New Roman" panose="02020603050405020304" pitchFamily="18" charset="0"/>
              </a:rPr>
              <a:t>Au regard de la théorie des jeux, la contribution du locataire aux travaux d’économie d’énergie (= « 3</a:t>
            </a:r>
            <a:r>
              <a:rPr lang="fr-FR" sz="1200" baseline="30000" dirty="0">
                <a:effectLst/>
                <a:latin typeface="Arial" panose="020B0604020202020204" pitchFamily="34" charset="0"/>
                <a:ea typeface="Calibri" panose="020F0502020204030204" pitchFamily="34" charset="0"/>
                <a:cs typeface="Times New Roman" panose="02020603050405020304" pitchFamily="18" charset="0"/>
              </a:rPr>
              <a:t>ème</a:t>
            </a:r>
            <a:r>
              <a:rPr lang="fr-FR" sz="1200" dirty="0">
                <a:effectLst/>
                <a:latin typeface="Arial" panose="020B0604020202020204" pitchFamily="34" charset="0"/>
                <a:ea typeface="Calibri" panose="020F0502020204030204" pitchFamily="34" charset="0"/>
                <a:cs typeface="Times New Roman" panose="02020603050405020304" pitchFamily="18" charset="0"/>
              </a:rPr>
              <a:t> ligne de quittance ») permettrait de lever ce frein via une nouvelle répartition des gains et des pertes de chacun</a:t>
            </a:r>
            <a:r>
              <a:rPr lang="fr-FR" sz="1200" dirty="0" smtClean="0">
                <a:effectLst/>
                <a:latin typeface="Arial" panose="020B0604020202020204" pitchFamily="34" charset="0"/>
                <a:ea typeface="Calibri" panose="020F0502020204030204" pitchFamily="34" charset="0"/>
                <a:cs typeface="Times New Roman" panose="02020603050405020304" pitchFamily="18" charset="0"/>
              </a:rPr>
              <a:t>.</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13529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3083</TotalTime>
  <Words>1287</Words>
  <Application>Microsoft Office PowerPoint</Application>
  <PresentationFormat>Affichage à l'écran (4:3)</PresentationFormat>
  <Paragraphs>107</Paragraphs>
  <Slides>18</Slides>
  <Notes>14</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18</vt:i4>
      </vt:variant>
    </vt:vector>
  </HeadingPairs>
  <TitlesOfParts>
    <vt:vector size="26" baseType="lpstr">
      <vt:lpstr>Arial</vt:lpstr>
      <vt:lpstr>Calibri</vt:lpstr>
      <vt:lpstr>Calibri Light</vt:lpstr>
      <vt:lpstr>SourceSansPro-Bold</vt:lpstr>
      <vt:lpstr>Symbol</vt:lpstr>
      <vt:lpstr>Times New Roman</vt:lpstr>
      <vt:lpstr>Wingdings</vt:lpstr>
      <vt:lpstr>Thème Office</vt:lpstr>
      <vt:lpstr>Le passage à l’action des ménages en précarité énergétique Freins et leviers</vt:lpstr>
      <vt:lpstr>Éléments de cadrage d’une « recherche-action » sur le passage à l’action des ménages en précarité énergétique</vt:lpstr>
      <vt:lpstr>Structuration du document de présentation de l’état de l’art</vt:lpstr>
      <vt:lpstr>Revue bibliographique</vt:lpstr>
      <vt:lpstr>Principaux enseignements des études réalisées sur le passage à l’action (1) tous domaines d’études confondus </vt:lpstr>
      <vt:lpstr>A/ Une approche à l’échelle de l’individu</vt:lpstr>
      <vt:lpstr>A/ Une approche à l’échelle de l’individu</vt:lpstr>
      <vt:lpstr>Présentation PowerPoint</vt:lpstr>
      <vt:lpstr>B/ Une approche à l’échelle de l’individu en interaction avec les autres</vt:lpstr>
      <vt:lpstr>B/ Une approche à l’échelle de l’individu en interaction avec les autres</vt:lpstr>
      <vt:lpstr>C/ Une approche à l’échelle de l’individu dans son environnement</vt:lpstr>
      <vt:lpstr>C/ Une approche à l’échelle de l’individu dans son environnement</vt:lpstr>
      <vt:lpstr>Principaux enseignements des études réalisées sur le passage à l’action (2) dans le champ de la précarité énergétique </vt:lpstr>
      <vt:lpstr>Présentation PowerPoint</vt:lpstr>
      <vt:lpstr>Principaux enseignements des études réalisées sur le passage à l’action (2) dans le champ de la précarité énergétique </vt:lpstr>
      <vt:lpstr>Principaux enseignements des études réalisées sur le passage à l’action (2) dans le champ de la précarité énergétique</vt:lpstr>
      <vt:lpstr>(3) Retours d’expériences des porteurs de projet du programme PIE : freins et leviers au passage à l’action  </vt:lpstr>
      <vt:lpstr>(3) Retours d’expériences des porteurs de projet du programme PIE : freins et leviers au passage à l’action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Aurelien</dc:creator>
  <cp:lastModifiedBy>Claire</cp:lastModifiedBy>
  <cp:revision>206</cp:revision>
  <dcterms:created xsi:type="dcterms:W3CDTF">2017-11-08T11:06:12Z</dcterms:created>
  <dcterms:modified xsi:type="dcterms:W3CDTF">2019-02-01T13:14:32Z</dcterms:modified>
</cp:coreProperties>
</file>